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9" r:id="rId5"/>
    <p:sldId id="270" r:id="rId6"/>
    <p:sldId id="282" r:id="rId7"/>
    <p:sldId id="277" r:id="rId8"/>
    <p:sldId id="264" r:id="rId9"/>
    <p:sldId id="278" r:id="rId10"/>
    <p:sldId id="271" r:id="rId11"/>
    <p:sldId id="262" r:id="rId12"/>
    <p:sldId id="261" r:id="rId13"/>
    <p:sldId id="273" r:id="rId14"/>
    <p:sldId id="260" r:id="rId15"/>
    <p:sldId id="265" r:id="rId16"/>
    <p:sldId id="274" r:id="rId17"/>
    <p:sldId id="280" r:id="rId18"/>
    <p:sldId id="279" r:id="rId19"/>
    <p:sldId id="275" r:id="rId20"/>
    <p:sldId id="276" r:id="rId21"/>
    <p:sldId id="272" r:id="rId22"/>
    <p:sldId id="263" r:id="rId23"/>
    <p:sldId id="266"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02F8F-08BD-4F16-9B9D-CA5B5051D3CA}" v="1" dt="2023-11-01T15:04:26.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40D49-A959-4BBC-AB87-FA3F032FBF5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D89F0DB-29B4-4DAD-8F34-012483C9B7A6}">
      <dgm:prSet/>
      <dgm:spPr/>
      <dgm:t>
        <a:bodyPr/>
        <a:lstStyle/>
        <a:p>
          <a:r>
            <a:rPr lang="nl-NL"/>
            <a:t>Debora Doorn, Kinder- en Jeugdpsycholoog NIP / Schoolpsycholoog Orthopedagoog-generalist NVO</a:t>
          </a:r>
          <a:endParaRPr lang="en-US"/>
        </a:p>
      </dgm:t>
    </dgm:pt>
    <dgm:pt modelId="{D4F944BA-1848-460A-9B1D-1DE96FFDD98A}" type="parTrans" cxnId="{60FD726E-A2A0-431B-9377-7DFF9D29C931}">
      <dgm:prSet/>
      <dgm:spPr/>
      <dgm:t>
        <a:bodyPr/>
        <a:lstStyle/>
        <a:p>
          <a:endParaRPr lang="en-US"/>
        </a:p>
      </dgm:t>
    </dgm:pt>
    <dgm:pt modelId="{4C29F17B-B191-421F-97B6-EB3A70770E41}" type="sibTrans" cxnId="{60FD726E-A2A0-431B-9377-7DFF9D29C931}">
      <dgm:prSet/>
      <dgm:spPr/>
      <dgm:t>
        <a:bodyPr/>
        <a:lstStyle/>
        <a:p>
          <a:endParaRPr lang="en-US"/>
        </a:p>
      </dgm:t>
    </dgm:pt>
    <dgm:pt modelId="{FBCEDF4A-765B-4BE0-AA32-63C3216D6E26}">
      <dgm:prSet/>
      <dgm:spPr/>
      <dgm:t>
        <a:bodyPr/>
        <a:lstStyle/>
        <a:p>
          <a:r>
            <a:rPr lang="nl-NL"/>
            <a:t>Jelle Koopman, Onderwijskundig beleidsmedewerker, MEd</a:t>
          </a:r>
          <a:endParaRPr lang="en-US"/>
        </a:p>
      </dgm:t>
    </dgm:pt>
    <dgm:pt modelId="{938BE0FA-9910-43F2-BE9E-8E8CAC1931B3}" type="parTrans" cxnId="{C4521C88-5BD3-40ED-A748-8AD3EF22E5CD}">
      <dgm:prSet/>
      <dgm:spPr/>
      <dgm:t>
        <a:bodyPr/>
        <a:lstStyle/>
        <a:p>
          <a:endParaRPr lang="en-US"/>
        </a:p>
      </dgm:t>
    </dgm:pt>
    <dgm:pt modelId="{BBDEE691-B3E6-4033-B9D5-3BF0799F17F2}" type="sibTrans" cxnId="{C4521C88-5BD3-40ED-A748-8AD3EF22E5CD}">
      <dgm:prSet/>
      <dgm:spPr/>
      <dgm:t>
        <a:bodyPr/>
        <a:lstStyle/>
        <a:p>
          <a:endParaRPr lang="en-US"/>
        </a:p>
      </dgm:t>
    </dgm:pt>
    <dgm:pt modelId="{9C3306C3-0DD9-425C-BC50-A28F412B7129}">
      <dgm:prSet/>
      <dgm:spPr/>
      <dgm:t>
        <a:bodyPr/>
        <a:lstStyle/>
        <a:p>
          <a:r>
            <a:rPr lang="nl-NL" dirty="0"/>
            <a:t>Wie ben jij, waar en vanuit welke rol werk je en waar hoop je op tijdens deze workshop? </a:t>
          </a:r>
          <a:endParaRPr lang="en-US" dirty="0"/>
        </a:p>
      </dgm:t>
    </dgm:pt>
    <dgm:pt modelId="{24FDB18E-D4C5-41AD-9D61-38C58B615E9E}" type="parTrans" cxnId="{CDA0B583-4798-4A1F-8B8F-CAF651C85904}">
      <dgm:prSet/>
      <dgm:spPr/>
      <dgm:t>
        <a:bodyPr/>
        <a:lstStyle/>
        <a:p>
          <a:endParaRPr lang="en-US"/>
        </a:p>
      </dgm:t>
    </dgm:pt>
    <dgm:pt modelId="{5FDB24F0-61C2-4FFF-9E05-1781669B82D2}" type="sibTrans" cxnId="{CDA0B583-4798-4A1F-8B8F-CAF651C85904}">
      <dgm:prSet/>
      <dgm:spPr/>
      <dgm:t>
        <a:bodyPr/>
        <a:lstStyle/>
        <a:p>
          <a:endParaRPr lang="en-US"/>
        </a:p>
      </dgm:t>
    </dgm:pt>
    <dgm:pt modelId="{6D5D5971-8EF1-47D1-A3E7-28F4E7623530}" type="pres">
      <dgm:prSet presAssocID="{20A40D49-A959-4BBC-AB87-FA3F032FBF5A}" presName="vert0" presStyleCnt="0">
        <dgm:presLayoutVars>
          <dgm:dir/>
          <dgm:animOne val="branch"/>
          <dgm:animLvl val="lvl"/>
        </dgm:presLayoutVars>
      </dgm:prSet>
      <dgm:spPr/>
    </dgm:pt>
    <dgm:pt modelId="{D461245B-883D-45AC-AB62-C78AAE539D83}" type="pres">
      <dgm:prSet presAssocID="{8D89F0DB-29B4-4DAD-8F34-012483C9B7A6}" presName="thickLine" presStyleLbl="alignNode1" presStyleIdx="0" presStyleCnt="3"/>
      <dgm:spPr/>
    </dgm:pt>
    <dgm:pt modelId="{1C5B40D8-8A53-4E36-A411-3CE780598D2D}" type="pres">
      <dgm:prSet presAssocID="{8D89F0DB-29B4-4DAD-8F34-012483C9B7A6}" presName="horz1" presStyleCnt="0"/>
      <dgm:spPr/>
    </dgm:pt>
    <dgm:pt modelId="{9DDDA5A0-22A4-4EC8-B46C-A3AFD5FC9E3C}" type="pres">
      <dgm:prSet presAssocID="{8D89F0DB-29B4-4DAD-8F34-012483C9B7A6}" presName="tx1" presStyleLbl="revTx" presStyleIdx="0" presStyleCnt="3"/>
      <dgm:spPr/>
    </dgm:pt>
    <dgm:pt modelId="{EA4BBF58-FEE0-4CFF-BB75-E7033060383E}" type="pres">
      <dgm:prSet presAssocID="{8D89F0DB-29B4-4DAD-8F34-012483C9B7A6}" presName="vert1" presStyleCnt="0"/>
      <dgm:spPr/>
    </dgm:pt>
    <dgm:pt modelId="{9B33D896-A4A6-463F-AEF0-C114583F21D0}" type="pres">
      <dgm:prSet presAssocID="{FBCEDF4A-765B-4BE0-AA32-63C3216D6E26}" presName="thickLine" presStyleLbl="alignNode1" presStyleIdx="1" presStyleCnt="3"/>
      <dgm:spPr/>
    </dgm:pt>
    <dgm:pt modelId="{CA30B2BF-F3E8-4EEB-A17F-A0A367770801}" type="pres">
      <dgm:prSet presAssocID="{FBCEDF4A-765B-4BE0-AA32-63C3216D6E26}" presName="horz1" presStyleCnt="0"/>
      <dgm:spPr/>
    </dgm:pt>
    <dgm:pt modelId="{5391FFA5-EE66-4EE4-93D5-D1C97FD6B20D}" type="pres">
      <dgm:prSet presAssocID="{FBCEDF4A-765B-4BE0-AA32-63C3216D6E26}" presName="tx1" presStyleLbl="revTx" presStyleIdx="1" presStyleCnt="3"/>
      <dgm:spPr/>
    </dgm:pt>
    <dgm:pt modelId="{72F4E7A9-7741-4EE1-8360-C48319148A36}" type="pres">
      <dgm:prSet presAssocID="{FBCEDF4A-765B-4BE0-AA32-63C3216D6E26}" presName="vert1" presStyleCnt="0"/>
      <dgm:spPr/>
    </dgm:pt>
    <dgm:pt modelId="{6A21224B-83A0-46D1-A7C0-9C4317935187}" type="pres">
      <dgm:prSet presAssocID="{9C3306C3-0DD9-425C-BC50-A28F412B7129}" presName="thickLine" presStyleLbl="alignNode1" presStyleIdx="2" presStyleCnt="3"/>
      <dgm:spPr/>
    </dgm:pt>
    <dgm:pt modelId="{DEB683C0-7B8C-4E08-858E-6C9455F5AAE0}" type="pres">
      <dgm:prSet presAssocID="{9C3306C3-0DD9-425C-BC50-A28F412B7129}" presName="horz1" presStyleCnt="0"/>
      <dgm:spPr/>
    </dgm:pt>
    <dgm:pt modelId="{2727C376-63E4-4E69-8F0A-4998DC4ABD99}" type="pres">
      <dgm:prSet presAssocID="{9C3306C3-0DD9-425C-BC50-A28F412B7129}" presName="tx1" presStyleLbl="revTx" presStyleIdx="2" presStyleCnt="3"/>
      <dgm:spPr/>
    </dgm:pt>
    <dgm:pt modelId="{687996C7-7C9D-46E4-9456-BFE1A93E13B5}" type="pres">
      <dgm:prSet presAssocID="{9C3306C3-0DD9-425C-BC50-A28F412B7129}" presName="vert1" presStyleCnt="0"/>
      <dgm:spPr/>
    </dgm:pt>
  </dgm:ptLst>
  <dgm:cxnLst>
    <dgm:cxn modelId="{67E45701-357C-4216-9456-810B695FAA7D}" type="presOf" srcId="{8D89F0DB-29B4-4DAD-8F34-012483C9B7A6}" destId="{9DDDA5A0-22A4-4EC8-B46C-A3AFD5FC9E3C}" srcOrd="0" destOrd="0" presId="urn:microsoft.com/office/officeart/2008/layout/LinedList"/>
    <dgm:cxn modelId="{60FD726E-A2A0-431B-9377-7DFF9D29C931}" srcId="{20A40D49-A959-4BBC-AB87-FA3F032FBF5A}" destId="{8D89F0DB-29B4-4DAD-8F34-012483C9B7A6}" srcOrd="0" destOrd="0" parTransId="{D4F944BA-1848-460A-9B1D-1DE96FFDD98A}" sibTransId="{4C29F17B-B191-421F-97B6-EB3A70770E41}"/>
    <dgm:cxn modelId="{CDA0B583-4798-4A1F-8B8F-CAF651C85904}" srcId="{20A40D49-A959-4BBC-AB87-FA3F032FBF5A}" destId="{9C3306C3-0DD9-425C-BC50-A28F412B7129}" srcOrd="2" destOrd="0" parTransId="{24FDB18E-D4C5-41AD-9D61-38C58B615E9E}" sibTransId="{5FDB24F0-61C2-4FFF-9E05-1781669B82D2}"/>
    <dgm:cxn modelId="{C4521C88-5BD3-40ED-A748-8AD3EF22E5CD}" srcId="{20A40D49-A959-4BBC-AB87-FA3F032FBF5A}" destId="{FBCEDF4A-765B-4BE0-AA32-63C3216D6E26}" srcOrd="1" destOrd="0" parTransId="{938BE0FA-9910-43F2-BE9E-8E8CAC1931B3}" sibTransId="{BBDEE691-B3E6-4033-B9D5-3BF0799F17F2}"/>
    <dgm:cxn modelId="{7CDE0C94-C29E-4871-B97E-4A126BDE9CBD}" type="presOf" srcId="{20A40D49-A959-4BBC-AB87-FA3F032FBF5A}" destId="{6D5D5971-8EF1-47D1-A3E7-28F4E7623530}" srcOrd="0" destOrd="0" presId="urn:microsoft.com/office/officeart/2008/layout/LinedList"/>
    <dgm:cxn modelId="{5E3A689B-629E-4956-8013-E6E6272BDBF7}" type="presOf" srcId="{9C3306C3-0DD9-425C-BC50-A28F412B7129}" destId="{2727C376-63E4-4E69-8F0A-4998DC4ABD99}" srcOrd="0" destOrd="0" presId="urn:microsoft.com/office/officeart/2008/layout/LinedList"/>
    <dgm:cxn modelId="{3631289C-A010-436E-8E25-E1A381208B60}" type="presOf" srcId="{FBCEDF4A-765B-4BE0-AA32-63C3216D6E26}" destId="{5391FFA5-EE66-4EE4-93D5-D1C97FD6B20D}" srcOrd="0" destOrd="0" presId="urn:microsoft.com/office/officeart/2008/layout/LinedList"/>
    <dgm:cxn modelId="{20D06338-F6F6-4843-B53D-084050829288}" type="presParOf" srcId="{6D5D5971-8EF1-47D1-A3E7-28F4E7623530}" destId="{D461245B-883D-45AC-AB62-C78AAE539D83}" srcOrd="0" destOrd="0" presId="urn:microsoft.com/office/officeart/2008/layout/LinedList"/>
    <dgm:cxn modelId="{E1A78FED-20D6-4A90-B291-04483108799F}" type="presParOf" srcId="{6D5D5971-8EF1-47D1-A3E7-28F4E7623530}" destId="{1C5B40D8-8A53-4E36-A411-3CE780598D2D}" srcOrd="1" destOrd="0" presId="urn:microsoft.com/office/officeart/2008/layout/LinedList"/>
    <dgm:cxn modelId="{94E84FB9-C98B-4995-A820-77B0BB8C5735}" type="presParOf" srcId="{1C5B40D8-8A53-4E36-A411-3CE780598D2D}" destId="{9DDDA5A0-22A4-4EC8-B46C-A3AFD5FC9E3C}" srcOrd="0" destOrd="0" presId="urn:microsoft.com/office/officeart/2008/layout/LinedList"/>
    <dgm:cxn modelId="{BD9E8033-706F-46DF-A8F6-F0322D2321EF}" type="presParOf" srcId="{1C5B40D8-8A53-4E36-A411-3CE780598D2D}" destId="{EA4BBF58-FEE0-4CFF-BB75-E7033060383E}" srcOrd="1" destOrd="0" presId="urn:microsoft.com/office/officeart/2008/layout/LinedList"/>
    <dgm:cxn modelId="{3BBBD7F2-C0BE-4A95-89ED-6E2C5238AFC3}" type="presParOf" srcId="{6D5D5971-8EF1-47D1-A3E7-28F4E7623530}" destId="{9B33D896-A4A6-463F-AEF0-C114583F21D0}" srcOrd="2" destOrd="0" presId="urn:microsoft.com/office/officeart/2008/layout/LinedList"/>
    <dgm:cxn modelId="{280E337B-1F91-4747-ADC1-7B1598AE8653}" type="presParOf" srcId="{6D5D5971-8EF1-47D1-A3E7-28F4E7623530}" destId="{CA30B2BF-F3E8-4EEB-A17F-A0A367770801}" srcOrd="3" destOrd="0" presId="urn:microsoft.com/office/officeart/2008/layout/LinedList"/>
    <dgm:cxn modelId="{7837A390-EB3D-4260-B7D4-49C078B7655E}" type="presParOf" srcId="{CA30B2BF-F3E8-4EEB-A17F-A0A367770801}" destId="{5391FFA5-EE66-4EE4-93D5-D1C97FD6B20D}" srcOrd="0" destOrd="0" presId="urn:microsoft.com/office/officeart/2008/layout/LinedList"/>
    <dgm:cxn modelId="{F5EDDA2C-7A92-46B8-BCE1-1320DB03B1F2}" type="presParOf" srcId="{CA30B2BF-F3E8-4EEB-A17F-A0A367770801}" destId="{72F4E7A9-7741-4EE1-8360-C48319148A36}" srcOrd="1" destOrd="0" presId="urn:microsoft.com/office/officeart/2008/layout/LinedList"/>
    <dgm:cxn modelId="{3A246021-6968-478B-9DC9-DB22EBDC69E0}" type="presParOf" srcId="{6D5D5971-8EF1-47D1-A3E7-28F4E7623530}" destId="{6A21224B-83A0-46D1-A7C0-9C4317935187}" srcOrd="4" destOrd="0" presId="urn:microsoft.com/office/officeart/2008/layout/LinedList"/>
    <dgm:cxn modelId="{0A5CC509-AC5B-441F-B15D-46039564DA4B}" type="presParOf" srcId="{6D5D5971-8EF1-47D1-A3E7-28F4E7623530}" destId="{DEB683C0-7B8C-4E08-858E-6C9455F5AAE0}" srcOrd="5" destOrd="0" presId="urn:microsoft.com/office/officeart/2008/layout/LinedList"/>
    <dgm:cxn modelId="{893E4FEC-8D48-4DA1-B5E5-2E58DC021C1A}" type="presParOf" srcId="{DEB683C0-7B8C-4E08-858E-6C9455F5AAE0}" destId="{2727C376-63E4-4E69-8F0A-4998DC4ABD99}" srcOrd="0" destOrd="0" presId="urn:microsoft.com/office/officeart/2008/layout/LinedList"/>
    <dgm:cxn modelId="{2779BD10-425F-4A07-8A3E-F0E0DA95D9A2}" type="presParOf" srcId="{DEB683C0-7B8C-4E08-858E-6C9455F5AAE0}" destId="{687996C7-7C9D-46E4-9456-BFE1A93E13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1245B-883D-45AC-AB62-C78AAE539D83}">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DA5A0-22A4-4EC8-B46C-A3AFD5FC9E3C}">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a:t>Debora Doorn, Kinder- en Jeugdpsycholoog NIP / Schoolpsycholoog Orthopedagoog-generalist NVO</a:t>
          </a:r>
          <a:endParaRPr lang="en-US" sz="3100" kern="1200"/>
        </a:p>
      </dsp:txBody>
      <dsp:txXfrm>
        <a:off x="0" y="2703"/>
        <a:ext cx="6900512" cy="1843578"/>
      </dsp:txXfrm>
    </dsp:sp>
    <dsp:sp modelId="{9B33D896-A4A6-463F-AEF0-C114583F21D0}">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1FFA5-EE66-4EE4-93D5-D1C97FD6B20D}">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a:t>Jelle Koopman, Onderwijskundig beleidsmedewerker, MEd</a:t>
          </a:r>
          <a:endParaRPr lang="en-US" sz="3100" kern="1200"/>
        </a:p>
      </dsp:txBody>
      <dsp:txXfrm>
        <a:off x="0" y="1846281"/>
        <a:ext cx="6900512" cy="1843578"/>
      </dsp:txXfrm>
    </dsp:sp>
    <dsp:sp modelId="{6A21224B-83A0-46D1-A7C0-9C4317935187}">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27C376-63E4-4E69-8F0A-4998DC4ABD99}">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NL" sz="3100" kern="1200" dirty="0"/>
            <a:t>Wie ben jij, waar en vanuit welke rol werk je en waar hoop je op tijdens deze workshop? </a:t>
          </a:r>
          <a:endParaRPr lang="en-US" sz="3100" kern="1200" dirty="0"/>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2884-F17B-46AE-B156-A73C35A46865}" type="datetimeFigureOut">
              <a:rPr lang="nl-NL" smtClean="0"/>
              <a:t>2-11-2023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E4B65-FFD0-496A-B36D-81BEAFAC7B52}" type="slidenum">
              <a:rPr lang="nl-NL" smtClean="0"/>
              <a:t>‹nr.›</a:t>
            </a:fld>
            <a:endParaRPr lang="nl-NL"/>
          </a:p>
        </p:txBody>
      </p:sp>
    </p:spTree>
    <p:extLst>
      <p:ext uri="{BB962C8B-B14F-4D97-AF65-F5344CB8AC3E}">
        <p14:creationId xmlns:p14="http://schemas.microsoft.com/office/powerpoint/2010/main" val="227084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F94CAF1-3B17-4BCF-A612-03CA8499B03F}" type="slidenum">
              <a:rPr lang="nl-NL" smtClean="0"/>
              <a:t>4</a:t>
            </a:fld>
            <a:endParaRPr lang="nl-NL"/>
          </a:p>
        </p:txBody>
      </p:sp>
    </p:spTree>
    <p:extLst>
      <p:ext uri="{BB962C8B-B14F-4D97-AF65-F5344CB8AC3E}">
        <p14:creationId xmlns:p14="http://schemas.microsoft.com/office/powerpoint/2010/main" val="3188332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C4D22-5FAD-BB11-7F41-A01293A6F26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4FA6FDF-9CA4-7352-EC6B-2747C34979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351C428-1902-9D55-E6F6-3C4DCA5D4193}"/>
              </a:ext>
            </a:extLst>
          </p:cNvPr>
          <p:cNvSpPr>
            <a:spLocks noGrp="1"/>
          </p:cNvSpPr>
          <p:nvPr>
            <p:ph type="dt" sz="half" idx="10"/>
          </p:nvPr>
        </p:nvSpPr>
        <p:spPr/>
        <p:txBody>
          <a:bodyPr/>
          <a:lstStyle/>
          <a:p>
            <a:fld id="{2242CA01-7824-4E42-811D-678CE7B4F050}"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C1036A06-82A7-2F05-A5C1-FF6B5F456D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B1539C-06A8-A21E-21AF-EF6535B04394}"/>
              </a:ext>
            </a:extLst>
          </p:cNvPr>
          <p:cNvSpPr>
            <a:spLocks noGrp="1"/>
          </p:cNvSpPr>
          <p:nvPr>
            <p:ph type="sldNum" sz="quarter" idx="12"/>
          </p:nvPr>
        </p:nvSpPr>
        <p:spPr/>
        <p:txBody>
          <a:bodyPr/>
          <a:lstStyle/>
          <a:p>
            <a:fld id="{BC1CCAD8-771C-4F88-A22B-71032AD8E4FB}" type="slidenum">
              <a:rPr lang="nl-NL" smtClean="0"/>
              <a:t>‹nr.›</a:t>
            </a:fld>
            <a:endParaRPr lang="nl-NL"/>
          </a:p>
        </p:txBody>
      </p:sp>
    </p:spTree>
    <p:extLst>
      <p:ext uri="{BB962C8B-B14F-4D97-AF65-F5344CB8AC3E}">
        <p14:creationId xmlns:p14="http://schemas.microsoft.com/office/powerpoint/2010/main" val="319126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329D8-4972-359F-56D7-DE4B9EBC754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F67551-3B9A-51A9-8AE2-E2E88D7674F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5DE76F-8C72-B77B-F577-29CB1F36EA2A}"/>
              </a:ext>
            </a:extLst>
          </p:cNvPr>
          <p:cNvSpPr>
            <a:spLocks noGrp="1"/>
          </p:cNvSpPr>
          <p:nvPr>
            <p:ph type="dt" sz="half" idx="10"/>
          </p:nvPr>
        </p:nvSpPr>
        <p:spPr/>
        <p:txBody>
          <a:bodyPr/>
          <a:lstStyle/>
          <a:p>
            <a:fld id="{2242CA01-7824-4E42-811D-678CE7B4F050}"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204CC0CD-FC9B-4402-70C1-E894028AFB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D4E63C-535D-D1A8-AA82-1E7D9921ADF6}"/>
              </a:ext>
            </a:extLst>
          </p:cNvPr>
          <p:cNvSpPr>
            <a:spLocks noGrp="1"/>
          </p:cNvSpPr>
          <p:nvPr>
            <p:ph type="sldNum" sz="quarter" idx="12"/>
          </p:nvPr>
        </p:nvSpPr>
        <p:spPr/>
        <p:txBody>
          <a:bodyPr/>
          <a:lstStyle/>
          <a:p>
            <a:fld id="{BC1CCAD8-771C-4F88-A22B-71032AD8E4FB}" type="slidenum">
              <a:rPr lang="nl-NL" smtClean="0"/>
              <a:t>‹nr.›</a:t>
            </a:fld>
            <a:endParaRPr lang="nl-NL"/>
          </a:p>
        </p:txBody>
      </p:sp>
    </p:spTree>
    <p:extLst>
      <p:ext uri="{BB962C8B-B14F-4D97-AF65-F5344CB8AC3E}">
        <p14:creationId xmlns:p14="http://schemas.microsoft.com/office/powerpoint/2010/main" val="196106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5204599-6867-E409-BCA7-3F534EFC259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AEA568E-971C-FC91-585A-5A0B7089C5A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30D5DD-281B-11E2-00B5-A7C0416EE80F}"/>
              </a:ext>
            </a:extLst>
          </p:cNvPr>
          <p:cNvSpPr>
            <a:spLocks noGrp="1"/>
          </p:cNvSpPr>
          <p:nvPr>
            <p:ph type="dt" sz="half" idx="10"/>
          </p:nvPr>
        </p:nvSpPr>
        <p:spPr/>
        <p:txBody>
          <a:bodyPr/>
          <a:lstStyle/>
          <a:p>
            <a:fld id="{2242CA01-7824-4E42-811D-678CE7B4F050}"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1BDECF1C-F8E0-767F-BE55-6969F87E79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2BC538-CF23-DE8C-B235-4613E6367CBF}"/>
              </a:ext>
            </a:extLst>
          </p:cNvPr>
          <p:cNvSpPr>
            <a:spLocks noGrp="1"/>
          </p:cNvSpPr>
          <p:nvPr>
            <p:ph type="sldNum" sz="quarter" idx="12"/>
          </p:nvPr>
        </p:nvSpPr>
        <p:spPr/>
        <p:txBody>
          <a:bodyPr/>
          <a:lstStyle/>
          <a:p>
            <a:fld id="{BC1CCAD8-771C-4F88-A22B-71032AD8E4FB}" type="slidenum">
              <a:rPr lang="nl-NL" smtClean="0"/>
              <a:t>‹nr.›</a:t>
            </a:fld>
            <a:endParaRPr lang="nl-NL"/>
          </a:p>
        </p:txBody>
      </p:sp>
    </p:spTree>
    <p:extLst>
      <p:ext uri="{BB962C8B-B14F-4D97-AF65-F5344CB8AC3E}">
        <p14:creationId xmlns:p14="http://schemas.microsoft.com/office/powerpoint/2010/main" val="208416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DC8421-76B0-0958-9E6B-7810B4D291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2C92D59-961B-E9F5-1D7F-7B7F53C7CCE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4DC624-1BA9-B4BE-B53A-386208A38D2D}"/>
              </a:ext>
            </a:extLst>
          </p:cNvPr>
          <p:cNvSpPr>
            <a:spLocks noGrp="1"/>
          </p:cNvSpPr>
          <p:nvPr>
            <p:ph type="dt" sz="half" idx="10"/>
          </p:nvPr>
        </p:nvSpPr>
        <p:spPr/>
        <p:txBody>
          <a:bodyPr/>
          <a:lstStyle/>
          <a:p>
            <a:fld id="{2242CA01-7824-4E42-811D-678CE7B4F050}"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24BA58EB-ECA9-DF27-3482-61F17F5DBB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22EE84-C923-4D9F-3A39-958B9B02B667}"/>
              </a:ext>
            </a:extLst>
          </p:cNvPr>
          <p:cNvSpPr>
            <a:spLocks noGrp="1"/>
          </p:cNvSpPr>
          <p:nvPr>
            <p:ph type="sldNum" sz="quarter" idx="12"/>
          </p:nvPr>
        </p:nvSpPr>
        <p:spPr/>
        <p:txBody>
          <a:bodyPr/>
          <a:lstStyle/>
          <a:p>
            <a:fld id="{BC1CCAD8-771C-4F88-A22B-71032AD8E4FB}" type="slidenum">
              <a:rPr lang="nl-NL" smtClean="0"/>
              <a:t>‹nr.›</a:t>
            </a:fld>
            <a:endParaRPr lang="nl-NL"/>
          </a:p>
        </p:txBody>
      </p:sp>
    </p:spTree>
    <p:extLst>
      <p:ext uri="{BB962C8B-B14F-4D97-AF65-F5344CB8AC3E}">
        <p14:creationId xmlns:p14="http://schemas.microsoft.com/office/powerpoint/2010/main" val="65159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427B4-2D9F-B53B-82AC-E121C226493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910B692-CAF2-C8FD-3BD7-F7469AA894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AD7F169-63C4-4BFE-FA18-35B8E02968B4}"/>
              </a:ext>
            </a:extLst>
          </p:cNvPr>
          <p:cNvSpPr>
            <a:spLocks noGrp="1"/>
          </p:cNvSpPr>
          <p:nvPr>
            <p:ph type="dt" sz="half" idx="10"/>
          </p:nvPr>
        </p:nvSpPr>
        <p:spPr/>
        <p:txBody>
          <a:bodyPr/>
          <a:lstStyle/>
          <a:p>
            <a:fld id="{2242CA01-7824-4E42-811D-678CE7B4F050}"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C749A7DA-2B08-4D79-D51B-D9027A8FE7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839CB9-5FF9-464C-15E4-2E5768D23395}"/>
              </a:ext>
            </a:extLst>
          </p:cNvPr>
          <p:cNvSpPr>
            <a:spLocks noGrp="1"/>
          </p:cNvSpPr>
          <p:nvPr>
            <p:ph type="sldNum" sz="quarter" idx="12"/>
          </p:nvPr>
        </p:nvSpPr>
        <p:spPr/>
        <p:txBody>
          <a:bodyPr/>
          <a:lstStyle/>
          <a:p>
            <a:fld id="{BC1CCAD8-771C-4F88-A22B-71032AD8E4FB}" type="slidenum">
              <a:rPr lang="nl-NL" smtClean="0"/>
              <a:t>‹nr.›</a:t>
            </a:fld>
            <a:endParaRPr lang="nl-NL"/>
          </a:p>
        </p:txBody>
      </p:sp>
    </p:spTree>
    <p:extLst>
      <p:ext uri="{BB962C8B-B14F-4D97-AF65-F5344CB8AC3E}">
        <p14:creationId xmlns:p14="http://schemas.microsoft.com/office/powerpoint/2010/main" val="157282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6647C8-A0F6-A0A4-AED1-B48F694E773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8985327-D582-B24D-60CD-99CA07ED97B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995CFC5-7775-BB06-AE8F-4CC73AC637F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82F2FB7-9F9B-E619-D7B2-16471C17760C}"/>
              </a:ext>
            </a:extLst>
          </p:cNvPr>
          <p:cNvSpPr>
            <a:spLocks noGrp="1"/>
          </p:cNvSpPr>
          <p:nvPr>
            <p:ph type="dt" sz="half" idx="10"/>
          </p:nvPr>
        </p:nvSpPr>
        <p:spPr/>
        <p:txBody>
          <a:bodyPr/>
          <a:lstStyle/>
          <a:p>
            <a:fld id="{2242CA01-7824-4E42-811D-678CE7B4F050}"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E704A7A4-38A6-A0D5-9822-EA753443C36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993C62F-8512-FFE3-CAE2-A292DC66F2F7}"/>
              </a:ext>
            </a:extLst>
          </p:cNvPr>
          <p:cNvSpPr>
            <a:spLocks noGrp="1"/>
          </p:cNvSpPr>
          <p:nvPr>
            <p:ph type="sldNum" sz="quarter" idx="12"/>
          </p:nvPr>
        </p:nvSpPr>
        <p:spPr/>
        <p:txBody>
          <a:bodyPr/>
          <a:lstStyle/>
          <a:p>
            <a:fld id="{BC1CCAD8-771C-4F88-A22B-71032AD8E4FB}" type="slidenum">
              <a:rPr lang="nl-NL" smtClean="0"/>
              <a:t>‹nr.›</a:t>
            </a:fld>
            <a:endParaRPr lang="nl-NL"/>
          </a:p>
        </p:txBody>
      </p:sp>
    </p:spTree>
    <p:extLst>
      <p:ext uri="{BB962C8B-B14F-4D97-AF65-F5344CB8AC3E}">
        <p14:creationId xmlns:p14="http://schemas.microsoft.com/office/powerpoint/2010/main" val="370119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D6FFA-B8FF-582B-9880-77BB0791809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568A2CC-41BB-1FFE-6C01-4104229AEE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C674465-C145-8FE7-9A5C-8861A436FC1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058EC0F-ED78-EB52-9A72-DC85B2433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564D279-434B-0E98-DA99-FC474AF60BD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F81C3D2-71A0-041A-5C5F-FB1CBB33D639}"/>
              </a:ext>
            </a:extLst>
          </p:cNvPr>
          <p:cNvSpPr>
            <a:spLocks noGrp="1"/>
          </p:cNvSpPr>
          <p:nvPr>
            <p:ph type="dt" sz="half" idx="10"/>
          </p:nvPr>
        </p:nvSpPr>
        <p:spPr/>
        <p:txBody>
          <a:bodyPr/>
          <a:lstStyle/>
          <a:p>
            <a:fld id="{2242CA01-7824-4E42-811D-678CE7B4F050}" type="datetimeFigureOut">
              <a:rPr lang="nl-NL" smtClean="0"/>
              <a:t>2-11-2023</a:t>
            </a:fld>
            <a:endParaRPr lang="nl-NL"/>
          </a:p>
        </p:txBody>
      </p:sp>
      <p:sp>
        <p:nvSpPr>
          <p:cNvPr id="8" name="Tijdelijke aanduiding voor voettekst 7">
            <a:extLst>
              <a:ext uri="{FF2B5EF4-FFF2-40B4-BE49-F238E27FC236}">
                <a16:creationId xmlns:a16="http://schemas.microsoft.com/office/drawing/2014/main" id="{857A362F-026D-22AE-9A34-065F7B11FB1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50D35A5-18FD-D2CD-90C0-CBA9070AEBCD}"/>
              </a:ext>
            </a:extLst>
          </p:cNvPr>
          <p:cNvSpPr>
            <a:spLocks noGrp="1"/>
          </p:cNvSpPr>
          <p:nvPr>
            <p:ph type="sldNum" sz="quarter" idx="12"/>
          </p:nvPr>
        </p:nvSpPr>
        <p:spPr/>
        <p:txBody>
          <a:bodyPr/>
          <a:lstStyle/>
          <a:p>
            <a:fld id="{BC1CCAD8-771C-4F88-A22B-71032AD8E4FB}" type="slidenum">
              <a:rPr lang="nl-NL" smtClean="0"/>
              <a:t>‹nr.›</a:t>
            </a:fld>
            <a:endParaRPr lang="nl-NL"/>
          </a:p>
        </p:txBody>
      </p:sp>
    </p:spTree>
    <p:extLst>
      <p:ext uri="{BB962C8B-B14F-4D97-AF65-F5344CB8AC3E}">
        <p14:creationId xmlns:p14="http://schemas.microsoft.com/office/powerpoint/2010/main" val="274846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9872B-CA36-D096-3636-C170313275E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7E6FEE1-F174-9472-F679-21A711CD7444}"/>
              </a:ext>
            </a:extLst>
          </p:cNvPr>
          <p:cNvSpPr>
            <a:spLocks noGrp="1"/>
          </p:cNvSpPr>
          <p:nvPr>
            <p:ph type="dt" sz="half" idx="10"/>
          </p:nvPr>
        </p:nvSpPr>
        <p:spPr/>
        <p:txBody>
          <a:bodyPr/>
          <a:lstStyle/>
          <a:p>
            <a:fld id="{2242CA01-7824-4E42-811D-678CE7B4F050}" type="datetimeFigureOut">
              <a:rPr lang="nl-NL" smtClean="0"/>
              <a:t>2-11-2023</a:t>
            </a:fld>
            <a:endParaRPr lang="nl-NL"/>
          </a:p>
        </p:txBody>
      </p:sp>
      <p:sp>
        <p:nvSpPr>
          <p:cNvPr id="4" name="Tijdelijke aanduiding voor voettekst 3">
            <a:extLst>
              <a:ext uri="{FF2B5EF4-FFF2-40B4-BE49-F238E27FC236}">
                <a16:creationId xmlns:a16="http://schemas.microsoft.com/office/drawing/2014/main" id="{4B3BAC05-5BA0-F176-6CAC-83C1BB1535B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E3E3D32-FA6D-15E5-D306-7737F46CFC75}"/>
              </a:ext>
            </a:extLst>
          </p:cNvPr>
          <p:cNvSpPr>
            <a:spLocks noGrp="1"/>
          </p:cNvSpPr>
          <p:nvPr>
            <p:ph type="sldNum" sz="quarter" idx="12"/>
          </p:nvPr>
        </p:nvSpPr>
        <p:spPr/>
        <p:txBody>
          <a:bodyPr/>
          <a:lstStyle/>
          <a:p>
            <a:fld id="{BC1CCAD8-771C-4F88-A22B-71032AD8E4FB}" type="slidenum">
              <a:rPr lang="nl-NL" smtClean="0"/>
              <a:t>‹nr.›</a:t>
            </a:fld>
            <a:endParaRPr lang="nl-NL"/>
          </a:p>
        </p:txBody>
      </p:sp>
    </p:spTree>
    <p:extLst>
      <p:ext uri="{BB962C8B-B14F-4D97-AF65-F5344CB8AC3E}">
        <p14:creationId xmlns:p14="http://schemas.microsoft.com/office/powerpoint/2010/main" val="264823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BE0DDF2-3C86-CB80-AFD6-33890AB886D0}"/>
              </a:ext>
            </a:extLst>
          </p:cNvPr>
          <p:cNvSpPr>
            <a:spLocks noGrp="1"/>
          </p:cNvSpPr>
          <p:nvPr>
            <p:ph type="dt" sz="half" idx="10"/>
          </p:nvPr>
        </p:nvSpPr>
        <p:spPr/>
        <p:txBody>
          <a:bodyPr/>
          <a:lstStyle/>
          <a:p>
            <a:fld id="{2242CA01-7824-4E42-811D-678CE7B4F050}" type="datetimeFigureOut">
              <a:rPr lang="nl-NL" smtClean="0"/>
              <a:t>2-11-2023</a:t>
            </a:fld>
            <a:endParaRPr lang="nl-NL"/>
          </a:p>
        </p:txBody>
      </p:sp>
      <p:sp>
        <p:nvSpPr>
          <p:cNvPr id="3" name="Tijdelijke aanduiding voor voettekst 2">
            <a:extLst>
              <a:ext uri="{FF2B5EF4-FFF2-40B4-BE49-F238E27FC236}">
                <a16:creationId xmlns:a16="http://schemas.microsoft.com/office/drawing/2014/main" id="{A878E3EF-5FA3-F0F6-B4C2-FB502103C85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A145EBE-95D0-6967-1E4D-31B5C94399FD}"/>
              </a:ext>
            </a:extLst>
          </p:cNvPr>
          <p:cNvSpPr>
            <a:spLocks noGrp="1"/>
          </p:cNvSpPr>
          <p:nvPr>
            <p:ph type="sldNum" sz="quarter" idx="12"/>
          </p:nvPr>
        </p:nvSpPr>
        <p:spPr/>
        <p:txBody>
          <a:bodyPr/>
          <a:lstStyle/>
          <a:p>
            <a:fld id="{BC1CCAD8-771C-4F88-A22B-71032AD8E4FB}" type="slidenum">
              <a:rPr lang="nl-NL" smtClean="0"/>
              <a:t>‹nr.›</a:t>
            </a:fld>
            <a:endParaRPr lang="nl-NL"/>
          </a:p>
        </p:txBody>
      </p:sp>
    </p:spTree>
    <p:extLst>
      <p:ext uri="{BB962C8B-B14F-4D97-AF65-F5344CB8AC3E}">
        <p14:creationId xmlns:p14="http://schemas.microsoft.com/office/powerpoint/2010/main" val="41585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AAC6D-CD95-66E3-56B5-8BE24D0FE76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BB43498-9704-089B-67C1-3070D797EA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A84B58E-8075-2E4F-C1D4-E6851778A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6194A24-9EEE-5A1D-32A9-89A1518C1E56}"/>
              </a:ext>
            </a:extLst>
          </p:cNvPr>
          <p:cNvSpPr>
            <a:spLocks noGrp="1"/>
          </p:cNvSpPr>
          <p:nvPr>
            <p:ph type="dt" sz="half" idx="10"/>
          </p:nvPr>
        </p:nvSpPr>
        <p:spPr/>
        <p:txBody>
          <a:bodyPr/>
          <a:lstStyle/>
          <a:p>
            <a:fld id="{2242CA01-7824-4E42-811D-678CE7B4F050}"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3B872B51-6D4A-66FF-9F6C-4910A8E5778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FBC13D2-F7E1-3AF4-7683-FB886FDFD428}"/>
              </a:ext>
            </a:extLst>
          </p:cNvPr>
          <p:cNvSpPr>
            <a:spLocks noGrp="1"/>
          </p:cNvSpPr>
          <p:nvPr>
            <p:ph type="sldNum" sz="quarter" idx="12"/>
          </p:nvPr>
        </p:nvSpPr>
        <p:spPr/>
        <p:txBody>
          <a:bodyPr/>
          <a:lstStyle/>
          <a:p>
            <a:fld id="{BC1CCAD8-771C-4F88-A22B-71032AD8E4FB}" type="slidenum">
              <a:rPr lang="nl-NL" smtClean="0"/>
              <a:t>‹nr.›</a:t>
            </a:fld>
            <a:endParaRPr lang="nl-NL"/>
          </a:p>
        </p:txBody>
      </p:sp>
    </p:spTree>
    <p:extLst>
      <p:ext uri="{BB962C8B-B14F-4D97-AF65-F5344CB8AC3E}">
        <p14:creationId xmlns:p14="http://schemas.microsoft.com/office/powerpoint/2010/main" val="211835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58D05-745C-5138-A161-3D241BD74BC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9DCE7DE-9100-385E-EDA1-CAE26490E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885FB55-B4DA-4546-7037-80B5B0958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B079CFF-2C72-1B39-BEA0-D3CB7FA5F471}"/>
              </a:ext>
            </a:extLst>
          </p:cNvPr>
          <p:cNvSpPr>
            <a:spLocks noGrp="1"/>
          </p:cNvSpPr>
          <p:nvPr>
            <p:ph type="dt" sz="half" idx="10"/>
          </p:nvPr>
        </p:nvSpPr>
        <p:spPr/>
        <p:txBody>
          <a:bodyPr/>
          <a:lstStyle/>
          <a:p>
            <a:fld id="{2242CA01-7824-4E42-811D-678CE7B4F050}"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AF00AC70-6509-61C8-C73D-6CC05F339B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C355C85-7551-4277-3A65-EF40284ECDA0}"/>
              </a:ext>
            </a:extLst>
          </p:cNvPr>
          <p:cNvSpPr>
            <a:spLocks noGrp="1"/>
          </p:cNvSpPr>
          <p:nvPr>
            <p:ph type="sldNum" sz="quarter" idx="12"/>
          </p:nvPr>
        </p:nvSpPr>
        <p:spPr/>
        <p:txBody>
          <a:bodyPr/>
          <a:lstStyle/>
          <a:p>
            <a:fld id="{BC1CCAD8-771C-4F88-A22B-71032AD8E4FB}" type="slidenum">
              <a:rPr lang="nl-NL" smtClean="0"/>
              <a:t>‹nr.›</a:t>
            </a:fld>
            <a:endParaRPr lang="nl-NL"/>
          </a:p>
        </p:txBody>
      </p:sp>
    </p:spTree>
    <p:extLst>
      <p:ext uri="{BB962C8B-B14F-4D97-AF65-F5344CB8AC3E}">
        <p14:creationId xmlns:p14="http://schemas.microsoft.com/office/powerpoint/2010/main" val="191334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F072CA-550B-CA8C-6E6B-812645EEE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BBBCF82-5B3D-261A-2EB8-D4B086B03A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34279C-50DB-1429-C278-DD24958327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2CA01-7824-4E42-811D-678CE7B4F050}"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DEBA3699-EC2D-09F3-883E-4EB64A4368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F61D9F-43A2-16AB-FE5E-AC6B6B6906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CCAD8-771C-4F88-A22B-71032AD8E4FB}" type="slidenum">
              <a:rPr lang="nl-NL" smtClean="0"/>
              <a:t>‹nr.›</a:t>
            </a:fld>
            <a:endParaRPr lang="nl-NL"/>
          </a:p>
        </p:txBody>
      </p:sp>
    </p:spTree>
    <p:extLst>
      <p:ext uri="{BB962C8B-B14F-4D97-AF65-F5344CB8AC3E}">
        <p14:creationId xmlns:p14="http://schemas.microsoft.com/office/powerpoint/2010/main" val="60887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mailto:jj.koopman@gomaruscollege.nl" TargetMode="External"/><Relationship Id="rId2" Type="http://schemas.openxmlformats.org/officeDocument/2006/relationships/hyperlink" Target="mailto:de.doorn@opdcgomarus.n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33450-336D-7447-57CC-7786011510AE}"/>
              </a:ext>
            </a:extLst>
          </p:cNvPr>
          <p:cNvSpPr>
            <a:spLocks noGrp="1"/>
          </p:cNvSpPr>
          <p:nvPr>
            <p:ph type="ctrTitle"/>
          </p:nvPr>
        </p:nvSpPr>
        <p:spPr>
          <a:xfrm>
            <a:off x="1524000" y="642969"/>
            <a:ext cx="9144000" cy="2387600"/>
          </a:xfrm>
        </p:spPr>
        <p:txBody>
          <a:bodyPr>
            <a:normAutofit fontScale="90000"/>
          </a:bodyPr>
          <a:lstStyle/>
          <a:p>
            <a:r>
              <a:rPr lang="nl-NL" sz="3600" b="1" i="1" dirty="0">
                <a:solidFill>
                  <a:srgbClr val="242424"/>
                </a:solidFill>
                <a:effectLst/>
                <a:latin typeface="Calibri" panose="020F0502020204030204" pitchFamily="34" charset="0"/>
              </a:rPr>
              <a:t>Dag Aansluiting Onderwijs-Jeugdhulp teams op VO- &amp; VSO-scholen in de gemeente Groningen</a:t>
            </a:r>
            <a:br>
              <a:rPr lang="nl-NL" sz="3600" b="1" i="1" dirty="0">
                <a:solidFill>
                  <a:srgbClr val="242424"/>
                </a:solidFill>
                <a:effectLst/>
                <a:latin typeface="Calibri" panose="020F0502020204030204" pitchFamily="34" charset="0"/>
              </a:rPr>
            </a:br>
            <a:br>
              <a:rPr lang="nl-NL" sz="3600" b="1" i="1" dirty="0">
                <a:solidFill>
                  <a:srgbClr val="242424"/>
                </a:solidFill>
                <a:effectLst/>
                <a:latin typeface="Calibri" panose="020F0502020204030204" pitchFamily="34" charset="0"/>
              </a:rPr>
            </a:br>
            <a:r>
              <a:rPr lang="nl-NL" sz="2400" dirty="0"/>
              <a:t>Een sterke pedagogische basis in de klas. Over leren én welbevinden</a:t>
            </a:r>
          </a:p>
        </p:txBody>
      </p:sp>
      <p:sp>
        <p:nvSpPr>
          <p:cNvPr id="3" name="Ondertitel 2">
            <a:extLst>
              <a:ext uri="{FF2B5EF4-FFF2-40B4-BE49-F238E27FC236}">
                <a16:creationId xmlns:a16="http://schemas.microsoft.com/office/drawing/2014/main" id="{9EDD4C6C-876F-8B1F-20FB-4CAE129AF2CD}"/>
              </a:ext>
            </a:extLst>
          </p:cNvPr>
          <p:cNvSpPr>
            <a:spLocks noGrp="1"/>
          </p:cNvSpPr>
          <p:nvPr>
            <p:ph type="subTitle" idx="1"/>
          </p:nvPr>
        </p:nvSpPr>
        <p:spPr>
          <a:xfrm>
            <a:off x="1737065" y="3681937"/>
            <a:ext cx="9144000" cy="1655762"/>
          </a:xfrm>
        </p:spPr>
        <p:txBody>
          <a:bodyPr>
            <a:normAutofit fontScale="92500" lnSpcReduction="10000"/>
          </a:bodyPr>
          <a:lstStyle/>
          <a:p>
            <a:r>
              <a:rPr lang="nl-NL" sz="1800" b="1" i="1" dirty="0">
                <a:solidFill>
                  <a:srgbClr val="242424"/>
                </a:solidFill>
                <a:effectLst/>
                <a:latin typeface="Calibri" panose="020F0502020204030204" pitchFamily="34" charset="0"/>
              </a:rPr>
              <a:t>Welkom: leden van de AOJ-teams (ondersteuningscoördinatoren, orthopedagogen van de scholen, ECT samenwerkingsverband, leerplicht, jeugdarts GGD en VO WIJ-medewerker) op de V(S)O-scholen binnen SWV VO Groningen Stad</a:t>
            </a:r>
          </a:p>
          <a:p>
            <a:br>
              <a:rPr lang="nl-NL" sz="1800" b="1" i="1" dirty="0">
                <a:solidFill>
                  <a:srgbClr val="242424"/>
                </a:solidFill>
                <a:effectLst/>
                <a:latin typeface="Calibri" panose="020F0502020204030204" pitchFamily="34" charset="0"/>
              </a:rPr>
            </a:br>
            <a:r>
              <a:rPr lang="nl-NL" sz="1800" b="1" i="1" dirty="0">
                <a:solidFill>
                  <a:srgbClr val="242424"/>
                </a:solidFill>
                <a:effectLst/>
                <a:latin typeface="Calibri" panose="020F0502020204030204" pitchFamily="34" charset="0"/>
              </a:rPr>
              <a:t>Debora Doorn en Jelle Koopman</a:t>
            </a:r>
          </a:p>
          <a:p>
            <a:r>
              <a:rPr lang="nl-NL" sz="1800" b="1" i="1" dirty="0">
                <a:solidFill>
                  <a:srgbClr val="242424"/>
                </a:solidFill>
                <a:effectLst/>
                <a:latin typeface="Calibri" panose="020F0502020204030204" pitchFamily="34" charset="0"/>
              </a:rPr>
              <a:t>2 november, 2023</a:t>
            </a:r>
          </a:p>
          <a:p>
            <a:endParaRPr lang="nl-NL" dirty="0"/>
          </a:p>
        </p:txBody>
      </p:sp>
    </p:spTree>
    <p:extLst>
      <p:ext uri="{BB962C8B-B14F-4D97-AF65-F5344CB8AC3E}">
        <p14:creationId xmlns:p14="http://schemas.microsoft.com/office/powerpoint/2010/main" val="79675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32F1F-F3F4-1E6A-24BD-06617F0611A8}"/>
              </a:ext>
            </a:extLst>
          </p:cNvPr>
          <p:cNvSpPr>
            <a:spLocks noGrp="1"/>
          </p:cNvSpPr>
          <p:nvPr>
            <p:ph type="title"/>
          </p:nvPr>
        </p:nvSpPr>
        <p:spPr>
          <a:xfrm>
            <a:off x="1136397" y="502020"/>
            <a:ext cx="5323715" cy="1642970"/>
          </a:xfrm>
        </p:spPr>
        <p:txBody>
          <a:bodyPr anchor="b">
            <a:normAutofit/>
          </a:bodyPr>
          <a:lstStyle/>
          <a:p>
            <a:r>
              <a:rPr lang="nl-NL" sz="4000" dirty="0"/>
              <a:t>SAMEN inclusief onderwijs realiseren</a:t>
            </a:r>
          </a:p>
        </p:txBody>
      </p:sp>
      <p:sp>
        <p:nvSpPr>
          <p:cNvPr id="3" name="Tijdelijke aanduiding voor inhoud 2">
            <a:extLst>
              <a:ext uri="{FF2B5EF4-FFF2-40B4-BE49-F238E27FC236}">
                <a16:creationId xmlns:a16="http://schemas.microsoft.com/office/drawing/2014/main" id="{FEA9AEAB-3F88-3A1F-ABA0-9E278285DE0A}"/>
              </a:ext>
            </a:extLst>
          </p:cNvPr>
          <p:cNvSpPr>
            <a:spLocks noGrp="1"/>
          </p:cNvSpPr>
          <p:nvPr>
            <p:ph idx="1"/>
          </p:nvPr>
        </p:nvSpPr>
        <p:spPr>
          <a:xfrm>
            <a:off x="1144923" y="2405894"/>
            <a:ext cx="5315189" cy="3535083"/>
          </a:xfrm>
        </p:spPr>
        <p:txBody>
          <a:bodyPr anchor="t">
            <a:normAutofit/>
          </a:bodyPr>
          <a:lstStyle/>
          <a:p>
            <a:pPr marL="0" indent="0">
              <a:buNone/>
            </a:pPr>
            <a:r>
              <a:rPr lang="nl-NL" sz="2000" dirty="0"/>
              <a:t>Bevorderende factoren voor samenwerking: </a:t>
            </a:r>
            <a:br>
              <a:rPr lang="nl-NL" sz="2000" dirty="0"/>
            </a:br>
            <a:r>
              <a:rPr lang="nl-NL" sz="2000" dirty="0"/>
              <a:t>Mandaat, gevoel van urgentie, gericht op preventie, duidelijk handelingskader, gezamenlijke visie, evaluatie, heldere verwachtingen, gezamenlijke verantwoordelijkheid, vertrouwen en respect en heldere communicatie (Boer et al., 2022). </a:t>
            </a:r>
          </a:p>
          <a:p>
            <a:pPr marL="0" indent="0">
              <a:buNone/>
            </a:pPr>
            <a:endParaRPr lang="nl-NL" sz="2000" dirty="0"/>
          </a:p>
          <a:p>
            <a:pPr marL="0" indent="0">
              <a:buNone/>
            </a:pPr>
            <a:endParaRPr lang="nl-NL" sz="2000" dirty="0"/>
          </a:p>
          <a:p>
            <a:pPr marL="0" indent="0">
              <a:buNone/>
            </a:pPr>
            <a:endParaRPr lang="nl-NL" sz="2000" dirty="0"/>
          </a:p>
        </p:txBody>
      </p:sp>
      <p:pic>
        <p:nvPicPr>
          <p:cNvPr id="4" name="Picture 2" descr="Samen inclusief onderwijs realiseren | 9789464147049 | Anke de Boer |  Boeken | bol.com">
            <a:extLst>
              <a:ext uri="{FF2B5EF4-FFF2-40B4-BE49-F238E27FC236}">
                <a16:creationId xmlns:a16="http://schemas.microsoft.com/office/drawing/2014/main" id="{4985C558-873E-4733-C844-37FC72A1F9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73729" y="909081"/>
            <a:ext cx="3375006"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113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14B6C-5514-15D9-4460-F234FD1C6B19}"/>
              </a:ext>
            </a:extLst>
          </p:cNvPr>
          <p:cNvSpPr>
            <a:spLocks noGrp="1"/>
          </p:cNvSpPr>
          <p:nvPr>
            <p:ph type="title"/>
          </p:nvPr>
        </p:nvSpPr>
        <p:spPr>
          <a:xfrm>
            <a:off x="1136397" y="502020"/>
            <a:ext cx="5323715" cy="1642970"/>
          </a:xfrm>
        </p:spPr>
        <p:txBody>
          <a:bodyPr anchor="b">
            <a:normAutofit/>
          </a:bodyPr>
          <a:lstStyle/>
          <a:p>
            <a:r>
              <a:rPr lang="nl-NL" sz="4000" dirty="0"/>
              <a:t>Gewoon heel goed onderwijs	</a:t>
            </a:r>
          </a:p>
        </p:txBody>
      </p:sp>
      <p:sp>
        <p:nvSpPr>
          <p:cNvPr id="3" name="Tijdelijke aanduiding voor inhoud 2">
            <a:extLst>
              <a:ext uri="{FF2B5EF4-FFF2-40B4-BE49-F238E27FC236}">
                <a16:creationId xmlns:a16="http://schemas.microsoft.com/office/drawing/2014/main" id="{9960F82B-0A89-81BE-332B-20D8445F1C9F}"/>
              </a:ext>
            </a:extLst>
          </p:cNvPr>
          <p:cNvSpPr>
            <a:spLocks noGrp="1"/>
          </p:cNvSpPr>
          <p:nvPr>
            <p:ph idx="1"/>
          </p:nvPr>
        </p:nvSpPr>
        <p:spPr>
          <a:xfrm>
            <a:off x="1144923" y="2405894"/>
            <a:ext cx="5315189" cy="3535083"/>
          </a:xfrm>
        </p:spPr>
        <p:txBody>
          <a:bodyPr anchor="t">
            <a:normAutofit/>
          </a:bodyPr>
          <a:lstStyle/>
          <a:p>
            <a:pPr marL="0" indent="0">
              <a:buNone/>
            </a:pPr>
            <a:r>
              <a:rPr lang="nl-NL" sz="2000" dirty="0"/>
              <a:t>‘</a:t>
            </a:r>
            <a:r>
              <a:rPr lang="nl-NL" sz="2000" i="1" dirty="0"/>
              <a:t>Het bereiken van meer inclusief onderwijs lukt alleen als we inclusief onderwijs weer gaan zien als uitkomst van gewoon heel goed onderwijs</a:t>
            </a:r>
            <a:r>
              <a:rPr lang="nl-NL" sz="2000" dirty="0"/>
              <a:t>’ (</a:t>
            </a:r>
            <a:r>
              <a:rPr lang="nl-NL" sz="2000" dirty="0" err="1"/>
              <a:t>Wienen</a:t>
            </a:r>
            <a:r>
              <a:rPr lang="nl-NL" sz="2000" dirty="0"/>
              <a:t>, 2023). </a:t>
            </a:r>
          </a:p>
        </p:txBody>
      </p:sp>
      <p:pic>
        <p:nvPicPr>
          <p:cNvPr id="4" name="Picture 2" descr="Van individueel naar inclusief onderwijs, Bert Wienen | Boek |  9789463173667 | Bruna">
            <a:extLst>
              <a:ext uri="{FF2B5EF4-FFF2-40B4-BE49-F238E27FC236}">
                <a16:creationId xmlns:a16="http://schemas.microsoft.com/office/drawing/2014/main" id="{60983BC5-6FE0-87C8-5670-5D3613BAB0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5" r="895" b="-1"/>
          <a:stretch/>
        </p:blipFill>
        <p:spPr bwMode="auto">
          <a:xfrm>
            <a:off x="7315140" y="909081"/>
            <a:ext cx="3692184"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8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120C2-58D6-5F10-2845-02743D579AB8}"/>
              </a:ext>
            </a:extLst>
          </p:cNvPr>
          <p:cNvSpPr>
            <a:spLocks noGrp="1"/>
          </p:cNvSpPr>
          <p:nvPr>
            <p:ph type="title"/>
          </p:nvPr>
        </p:nvSpPr>
        <p:spPr>
          <a:xfrm>
            <a:off x="1136397" y="502020"/>
            <a:ext cx="5323715" cy="1642970"/>
          </a:xfrm>
        </p:spPr>
        <p:txBody>
          <a:bodyPr anchor="b">
            <a:normAutofit/>
          </a:bodyPr>
          <a:lstStyle/>
          <a:p>
            <a:r>
              <a:rPr lang="nl-NL" sz="4000"/>
              <a:t>Hoge verwachtingen</a:t>
            </a:r>
          </a:p>
        </p:txBody>
      </p:sp>
      <p:sp>
        <p:nvSpPr>
          <p:cNvPr id="3" name="Tijdelijke aanduiding voor inhoud 2">
            <a:extLst>
              <a:ext uri="{FF2B5EF4-FFF2-40B4-BE49-F238E27FC236}">
                <a16:creationId xmlns:a16="http://schemas.microsoft.com/office/drawing/2014/main" id="{1A5ECA65-3642-44E9-F849-DF88EB8E5826}"/>
              </a:ext>
            </a:extLst>
          </p:cNvPr>
          <p:cNvSpPr>
            <a:spLocks noGrp="1"/>
          </p:cNvSpPr>
          <p:nvPr>
            <p:ph idx="1"/>
          </p:nvPr>
        </p:nvSpPr>
        <p:spPr>
          <a:xfrm>
            <a:off x="1144923" y="2405894"/>
            <a:ext cx="5315189" cy="3535083"/>
          </a:xfrm>
        </p:spPr>
        <p:txBody>
          <a:bodyPr anchor="t">
            <a:normAutofit/>
          </a:bodyPr>
          <a:lstStyle/>
          <a:p>
            <a:pPr marL="0" indent="0">
              <a:buNone/>
            </a:pPr>
            <a:r>
              <a:rPr lang="nl-NL" sz="2000"/>
              <a:t>‘</a:t>
            </a:r>
            <a:r>
              <a:rPr lang="nl-NL" sz="2000" i="1"/>
              <a:t>We weten dat leerlingen niet slim of minder slim worden geboren. Het is de kwaliteit van interacties tussen leraren en leerlingen en de keuzes die leraren vóór, tijdens en na de les maken die sterk de mate van leren en ontwikkelen van leerlingen beïnvloeden</a:t>
            </a:r>
            <a:r>
              <a:rPr lang="nl-NL" sz="2000"/>
              <a:t>’ (Bijlsma &amp; Bouttaouane, 2023).</a:t>
            </a:r>
          </a:p>
        </p:txBody>
      </p:sp>
      <p:pic>
        <p:nvPicPr>
          <p:cNvPr id="4098" name="Picture 2" descr="Hannah Bijlsma op LinkedIn: &quot;Ook in 1B hebben we hoge verwachtingen voor  begrijpend lezen&quot;">
            <a:extLst>
              <a:ext uri="{FF2B5EF4-FFF2-40B4-BE49-F238E27FC236}">
                <a16:creationId xmlns:a16="http://schemas.microsoft.com/office/drawing/2014/main" id="{84D05CFB-7099-66AF-9F5F-2EDC6665AA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67107" y="909081"/>
            <a:ext cx="3588249"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5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8E7C2-C1C4-4C66-C48C-8037D954557B}"/>
              </a:ext>
            </a:extLst>
          </p:cNvPr>
          <p:cNvSpPr>
            <a:spLocks noGrp="1"/>
          </p:cNvSpPr>
          <p:nvPr>
            <p:ph type="title"/>
          </p:nvPr>
        </p:nvSpPr>
        <p:spPr>
          <a:xfrm>
            <a:off x="1136397" y="502020"/>
            <a:ext cx="5323715" cy="1642970"/>
          </a:xfrm>
        </p:spPr>
        <p:txBody>
          <a:bodyPr anchor="b">
            <a:normAutofit/>
          </a:bodyPr>
          <a:lstStyle/>
          <a:p>
            <a:r>
              <a:rPr lang="nl-NL" sz="4000" dirty="0"/>
              <a:t>Weerstand toevoegen</a:t>
            </a:r>
          </a:p>
        </p:txBody>
      </p:sp>
      <p:sp>
        <p:nvSpPr>
          <p:cNvPr id="3" name="Tijdelijke aanduiding voor inhoud 2">
            <a:extLst>
              <a:ext uri="{FF2B5EF4-FFF2-40B4-BE49-F238E27FC236}">
                <a16:creationId xmlns:a16="http://schemas.microsoft.com/office/drawing/2014/main" id="{627400D5-6200-3CF6-2A4F-5315BB865923}"/>
              </a:ext>
            </a:extLst>
          </p:cNvPr>
          <p:cNvSpPr>
            <a:spLocks noGrp="1"/>
          </p:cNvSpPr>
          <p:nvPr>
            <p:ph idx="1"/>
          </p:nvPr>
        </p:nvSpPr>
        <p:spPr>
          <a:xfrm>
            <a:off x="1144923" y="2405894"/>
            <a:ext cx="5315189" cy="3535083"/>
          </a:xfrm>
        </p:spPr>
        <p:txBody>
          <a:bodyPr anchor="t">
            <a:normAutofit/>
          </a:bodyPr>
          <a:lstStyle/>
          <a:p>
            <a:pPr marL="0" indent="0">
              <a:buNone/>
            </a:pPr>
            <a:endParaRPr lang="nl-NL" sz="2000" dirty="0"/>
          </a:p>
          <a:p>
            <a:pPr marL="0" indent="0">
              <a:buNone/>
            </a:pPr>
            <a:r>
              <a:rPr lang="nl-NL" sz="2000" dirty="0"/>
              <a:t>‘Goed onderwijs is onderwijs dat leerlingen in probleemsituaties brengt waarin ze worden uitgedaagd obstakels te overwinnen’ (</a:t>
            </a:r>
            <a:r>
              <a:rPr lang="nl-NL" sz="2000" dirty="0" err="1"/>
              <a:t>Meirieu</a:t>
            </a:r>
            <a:r>
              <a:rPr lang="nl-NL" sz="2000" dirty="0"/>
              <a:t>, 2007). </a:t>
            </a:r>
          </a:p>
        </p:txBody>
      </p:sp>
      <p:pic>
        <p:nvPicPr>
          <p:cNvPr id="2050" name="Picture 2">
            <a:extLst>
              <a:ext uri="{FF2B5EF4-FFF2-40B4-BE49-F238E27FC236}">
                <a16:creationId xmlns:a16="http://schemas.microsoft.com/office/drawing/2014/main" id="{0162308F-D47D-581D-0D62-C5FB64EBFC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30504" y="909081"/>
            <a:ext cx="3461456"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46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882FE-F3EC-7251-D0B1-5D9508212723}"/>
              </a:ext>
            </a:extLst>
          </p:cNvPr>
          <p:cNvSpPr>
            <a:spLocks noGrp="1"/>
          </p:cNvSpPr>
          <p:nvPr>
            <p:ph type="title"/>
          </p:nvPr>
        </p:nvSpPr>
        <p:spPr>
          <a:xfrm>
            <a:off x="1068532" y="1261961"/>
            <a:ext cx="6152170" cy="1642970"/>
          </a:xfrm>
        </p:spPr>
        <p:txBody>
          <a:bodyPr anchor="b">
            <a:normAutofit fontScale="90000"/>
          </a:bodyPr>
          <a:lstStyle/>
          <a:p>
            <a:r>
              <a:rPr lang="nl-NL" sz="4000">
                <a:effectLst/>
                <a:ea typeface="Times New Roman" panose="02020603050405020304" pitchFamily="18" charset="0"/>
                <a:cs typeface="Times New Roman" panose="02020603050405020304" pitchFamily="18" charset="0"/>
              </a:rPr>
              <a:t>De </a:t>
            </a:r>
            <a:r>
              <a:rPr lang="nl-NL" sz="4000" dirty="0">
                <a:effectLst/>
                <a:ea typeface="Times New Roman" panose="02020603050405020304" pitchFamily="18" charset="0"/>
                <a:cs typeface="Times New Roman" panose="02020603050405020304" pitchFamily="18" charset="0"/>
              </a:rPr>
              <a:t>inno</a:t>
            </a:r>
            <a:r>
              <a:rPr lang="nl-NL" sz="4000" dirty="0">
                <a:ea typeface="Times New Roman" panose="02020603050405020304" pitchFamily="18" charset="0"/>
                <a:cs typeface="Times New Roman" panose="02020603050405020304" pitchFamily="18" charset="0"/>
              </a:rPr>
              <a:t>vatieve achteruitgang komt onder meer door </a:t>
            </a:r>
            <a:r>
              <a:rPr lang="nl-NL" sz="4000" i="1" dirty="0">
                <a:effectLst/>
                <a:ea typeface="Times New Roman" panose="02020603050405020304" pitchFamily="18" charset="0"/>
                <a:cs typeface="Arial" panose="020B0604020202020204" pitchFamily="34" charset="0"/>
              </a:rPr>
              <a:t>De orthodoxie van het kindgerichte onderwijs</a:t>
            </a:r>
            <a:r>
              <a:rPr lang="nl-NL" sz="4000" dirty="0">
                <a:effectLst/>
                <a:ea typeface="Times New Roman" panose="02020603050405020304" pitchFamily="18" charset="0"/>
              </a:rPr>
              <a:t>:</a:t>
            </a:r>
            <a:endParaRPr lang="nl-NL" sz="4000" dirty="0"/>
          </a:p>
        </p:txBody>
      </p:sp>
      <p:sp>
        <p:nvSpPr>
          <p:cNvPr id="3" name="Tijdelijke aanduiding voor inhoud 2">
            <a:extLst>
              <a:ext uri="{FF2B5EF4-FFF2-40B4-BE49-F238E27FC236}">
                <a16:creationId xmlns:a16="http://schemas.microsoft.com/office/drawing/2014/main" id="{26D27BBE-6A97-CDAA-A7FE-D91C2FA11930}"/>
              </a:ext>
            </a:extLst>
          </p:cNvPr>
          <p:cNvSpPr>
            <a:spLocks noGrp="1"/>
          </p:cNvSpPr>
          <p:nvPr>
            <p:ph idx="1"/>
          </p:nvPr>
        </p:nvSpPr>
        <p:spPr>
          <a:xfrm>
            <a:off x="1144923" y="2445729"/>
            <a:ext cx="5315189" cy="3535083"/>
          </a:xfrm>
        </p:spPr>
        <p:txBody>
          <a:bodyPr anchor="t">
            <a:normAutofit/>
          </a:bodyPr>
          <a:lstStyle/>
          <a:p>
            <a:pPr marL="0" indent="0">
              <a:buNone/>
            </a:pPr>
            <a:endParaRPr lang="nl-NL" sz="2000" dirty="0">
              <a:effectLst/>
              <a:ea typeface="Times New Roman" panose="02020603050405020304" pitchFamily="18" charset="0"/>
            </a:endParaRPr>
          </a:p>
          <a:p>
            <a:pPr marL="0" indent="0">
              <a:buNone/>
            </a:pPr>
            <a:endParaRPr lang="nl-NL" sz="2000" dirty="0">
              <a:ea typeface="Times New Roman" panose="02020603050405020304" pitchFamily="18" charset="0"/>
            </a:endParaRPr>
          </a:p>
          <a:p>
            <a:pPr marL="0" indent="0">
              <a:buNone/>
            </a:pPr>
            <a:r>
              <a:rPr lang="nl-NL" sz="2000" dirty="0">
                <a:effectLst/>
                <a:ea typeface="Times New Roman" panose="02020603050405020304" pitchFamily="18" charset="0"/>
              </a:rPr>
              <a:t>‘Het vastklampen aan onderwijsconcepten gebaseerd op constructivistisch, gepersonaliseerd, ontdekkend leren overgoten met een romantische filosofische pedagogische saus’ (</a:t>
            </a:r>
            <a:r>
              <a:rPr lang="nl-NL" sz="2000" dirty="0" err="1">
                <a:effectLst/>
                <a:ea typeface="Times New Roman" panose="02020603050405020304" pitchFamily="18" charset="0"/>
              </a:rPr>
              <a:t>Scheerens</a:t>
            </a:r>
            <a:r>
              <a:rPr lang="nl-NL" sz="2000" dirty="0">
                <a:effectLst/>
                <a:ea typeface="Times New Roman" panose="02020603050405020304" pitchFamily="18" charset="0"/>
              </a:rPr>
              <a:t> &amp; </a:t>
            </a:r>
            <a:r>
              <a:rPr lang="nl-NL" sz="2000" dirty="0" err="1">
                <a:effectLst/>
                <a:ea typeface="Times New Roman" panose="02020603050405020304" pitchFamily="18" charset="0"/>
              </a:rPr>
              <a:t>Kirschner</a:t>
            </a:r>
            <a:r>
              <a:rPr lang="nl-NL" sz="2000" dirty="0">
                <a:effectLst/>
                <a:ea typeface="Times New Roman" panose="02020603050405020304" pitchFamily="18" charset="0"/>
              </a:rPr>
              <a:t>, 2021). </a:t>
            </a:r>
            <a:endParaRPr lang="nl-NL" sz="2000" dirty="0">
              <a:effectLst/>
              <a:ea typeface="Times New Roman" panose="02020603050405020304" pitchFamily="18" charset="0"/>
              <a:cs typeface="Times New Roman" panose="02020603050405020304" pitchFamily="18" charset="0"/>
            </a:endParaRPr>
          </a:p>
          <a:p>
            <a:pPr marL="0" indent="0">
              <a:buNone/>
            </a:pPr>
            <a:endParaRPr lang="nl-NL" sz="2000" dirty="0"/>
          </a:p>
        </p:txBody>
      </p:sp>
      <p:pic>
        <p:nvPicPr>
          <p:cNvPr id="3074" name="Picture 2" descr="Progressief Achteruit: Zwartboek over de Last van Slechte Ideeën voor het  Funderende Onderwijs - kirschner-ED">
            <a:extLst>
              <a:ext uri="{FF2B5EF4-FFF2-40B4-BE49-F238E27FC236}">
                <a16:creationId xmlns:a16="http://schemas.microsoft.com/office/drawing/2014/main" id="{3412D77A-8CEA-36CC-CC68-410E2B30D1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55862" y="909081"/>
            <a:ext cx="3410739"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864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95D0E-0D9B-E51A-2674-46FF255BEA82}"/>
              </a:ext>
            </a:extLst>
          </p:cNvPr>
          <p:cNvSpPr>
            <a:spLocks noGrp="1"/>
          </p:cNvSpPr>
          <p:nvPr>
            <p:ph type="title"/>
          </p:nvPr>
        </p:nvSpPr>
        <p:spPr>
          <a:xfrm>
            <a:off x="1136397" y="502020"/>
            <a:ext cx="5323715" cy="1642970"/>
          </a:xfrm>
        </p:spPr>
        <p:txBody>
          <a:bodyPr anchor="b">
            <a:normAutofit/>
          </a:bodyPr>
          <a:lstStyle/>
          <a:p>
            <a:r>
              <a:rPr lang="nl-NL" sz="4000" dirty="0" err="1"/>
              <a:t>Oja</a:t>
            </a:r>
            <a:r>
              <a:rPr lang="nl-NL" sz="4000" dirty="0"/>
              <a:t>, en lesgeven </a:t>
            </a:r>
          </a:p>
        </p:txBody>
      </p:sp>
      <p:sp>
        <p:nvSpPr>
          <p:cNvPr id="3" name="Tijdelijke aanduiding voor inhoud 2">
            <a:extLst>
              <a:ext uri="{FF2B5EF4-FFF2-40B4-BE49-F238E27FC236}">
                <a16:creationId xmlns:a16="http://schemas.microsoft.com/office/drawing/2014/main" id="{2539C800-146D-23D1-1E06-A12FEDF78E2C}"/>
              </a:ext>
            </a:extLst>
          </p:cNvPr>
          <p:cNvSpPr>
            <a:spLocks noGrp="1"/>
          </p:cNvSpPr>
          <p:nvPr>
            <p:ph idx="1"/>
          </p:nvPr>
        </p:nvSpPr>
        <p:spPr>
          <a:xfrm>
            <a:off x="1144923" y="2445729"/>
            <a:ext cx="5315189" cy="3535083"/>
          </a:xfrm>
        </p:spPr>
        <p:txBody>
          <a:bodyPr anchor="t">
            <a:normAutofit/>
          </a:bodyPr>
          <a:lstStyle/>
          <a:p>
            <a:pPr marL="0" indent="0">
              <a:buNone/>
            </a:pPr>
            <a:r>
              <a:rPr lang="nl-NL" sz="2000" dirty="0">
                <a:sym typeface="Wingdings" panose="05000000000000000000" pitchFamily="2" charset="2"/>
              </a:rPr>
              <a:t>Didactiek, pedagogiek, schoolcultuur, identiteit, zingeving, burgerschap/vormend onderwijs, basisvaardigheden, inspectiekaders, ouderbetrokkenheid, armoedebeleid, gender issues, diversiteitsvraagstukken, </a:t>
            </a:r>
            <a:r>
              <a:rPr lang="nl-NL" sz="2000" dirty="0" err="1">
                <a:sym typeface="Wingdings" panose="05000000000000000000" pitchFamily="2" charset="2"/>
              </a:rPr>
              <a:t>SOP’s</a:t>
            </a:r>
            <a:r>
              <a:rPr lang="nl-NL" sz="2000" dirty="0">
                <a:sym typeface="Wingdings" panose="05000000000000000000" pitchFamily="2" charset="2"/>
              </a:rPr>
              <a:t>, </a:t>
            </a:r>
            <a:r>
              <a:rPr lang="nl-NL" sz="2000" dirty="0" err="1">
                <a:sym typeface="Wingdings" panose="05000000000000000000" pitchFamily="2" charset="2"/>
              </a:rPr>
              <a:t>OPP’s</a:t>
            </a:r>
            <a:r>
              <a:rPr lang="nl-NL" sz="2000" dirty="0">
                <a:sym typeface="Wingdings" panose="05000000000000000000" pitchFamily="2" charset="2"/>
              </a:rPr>
              <a:t>, </a:t>
            </a:r>
            <a:r>
              <a:rPr lang="nl-NL" sz="2000" dirty="0" err="1">
                <a:sym typeface="Wingdings" panose="05000000000000000000" pitchFamily="2" charset="2"/>
              </a:rPr>
              <a:t>TLV’s</a:t>
            </a:r>
            <a:r>
              <a:rPr lang="nl-NL" sz="2000" dirty="0">
                <a:sym typeface="Wingdings" panose="05000000000000000000" pitchFamily="2" charset="2"/>
              </a:rPr>
              <a:t>, etc., etc.  </a:t>
            </a:r>
            <a:endParaRPr lang="nl-NL" sz="2000" dirty="0"/>
          </a:p>
        </p:txBody>
      </p:sp>
      <p:pic>
        <p:nvPicPr>
          <p:cNvPr id="7170" name="Picture 2" descr="En wat als we nu weer eens gewoon gingen lesgeven in het voortgezet onderwijs">
            <a:extLst>
              <a:ext uri="{FF2B5EF4-FFF2-40B4-BE49-F238E27FC236}">
                <a16:creationId xmlns:a16="http://schemas.microsoft.com/office/drawing/2014/main" id="{898BBA48-B3E5-A64F-C81C-3FD689CAA7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48088" y="909081"/>
            <a:ext cx="3626287" cy="507173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xpliciete directe instructie in het voortgezet onderwijs">
            <a:extLst>
              <a:ext uri="{FF2B5EF4-FFF2-40B4-BE49-F238E27FC236}">
                <a16:creationId xmlns:a16="http://schemas.microsoft.com/office/drawing/2014/main" id="{6ACAC7E0-9312-4D0E-8A10-CF7BD24F0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4713011"/>
            <a:ext cx="142875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aarom leren niet vanzelf gaat">
            <a:extLst>
              <a:ext uri="{FF2B5EF4-FFF2-40B4-BE49-F238E27FC236}">
                <a16:creationId xmlns:a16="http://schemas.microsoft.com/office/drawing/2014/main" id="{3BC584B5-E907-EE6B-261D-AE94E8112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9170" y="4713011"/>
            <a:ext cx="13335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WIJZE LESSEN">
            <a:extLst>
              <a:ext uri="{FF2B5EF4-FFF2-40B4-BE49-F238E27FC236}">
                <a16:creationId xmlns:a16="http://schemas.microsoft.com/office/drawing/2014/main" id="{56A6A184-A04E-23B3-EB9D-097C7B6148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3490" y="4713011"/>
            <a:ext cx="14097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Dit is goed onderwijs">
            <a:extLst>
              <a:ext uri="{FF2B5EF4-FFF2-40B4-BE49-F238E27FC236}">
                <a16:creationId xmlns:a16="http://schemas.microsoft.com/office/drawing/2014/main" id="{38D9D0F6-2151-2A5D-5E33-2DA33D3080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613" y="4713011"/>
            <a:ext cx="1343025" cy="200025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Regie in de klas">
            <a:extLst>
              <a:ext uri="{FF2B5EF4-FFF2-40B4-BE49-F238E27FC236}">
                <a16:creationId xmlns:a16="http://schemas.microsoft.com/office/drawing/2014/main" id="{BA232C63-495D-2A90-CC10-5D73547CA9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8337" y="4747859"/>
            <a:ext cx="1343025" cy="196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78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EE6E7-17F2-B5C1-A613-6BF4E39E2D3C}"/>
              </a:ext>
            </a:extLst>
          </p:cNvPr>
          <p:cNvSpPr>
            <a:spLocks noGrp="1"/>
          </p:cNvSpPr>
          <p:nvPr>
            <p:ph type="title"/>
          </p:nvPr>
        </p:nvSpPr>
        <p:spPr/>
        <p:txBody>
          <a:bodyPr/>
          <a:lstStyle/>
          <a:p>
            <a:r>
              <a:rPr lang="nl-NL" dirty="0"/>
              <a:t>Resumé</a:t>
            </a:r>
          </a:p>
        </p:txBody>
      </p:sp>
      <p:sp>
        <p:nvSpPr>
          <p:cNvPr id="3" name="Tijdelijke aanduiding voor inhoud 2">
            <a:extLst>
              <a:ext uri="{FF2B5EF4-FFF2-40B4-BE49-F238E27FC236}">
                <a16:creationId xmlns:a16="http://schemas.microsoft.com/office/drawing/2014/main" id="{32148249-731E-8B3C-A0A9-397B3834DCE3}"/>
              </a:ext>
            </a:extLst>
          </p:cNvPr>
          <p:cNvSpPr>
            <a:spLocks noGrp="1"/>
          </p:cNvSpPr>
          <p:nvPr>
            <p:ph idx="1"/>
          </p:nvPr>
        </p:nvSpPr>
        <p:spPr/>
        <p:txBody>
          <a:bodyPr>
            <a:normAutofit fontScale="92500" lnSpcReduction="20000"/>
          </a:bodyPr>
          <a:lstStyle/>
          <a:p>
            <a:r>
              <a:rPr lang="nl-NL" dirty="0"/>
              <a:t>De taak van de school (en de docent/mentor) is primair het bieden van heel goed onderwijs voor al hun leerlingen waarbij leren én welbevinden hand in hand gaan</a:t>
            </a:r>
          </a:p>
          <a:p>
            <a:r>
              <a:rPr lang="nl-NL" dirty="0"/>
              <a:t>Dat goede onderwijs staat onder druk door o.a. het lerarentekort, kwaliteitsdaling basisvaardigheden, ongelijke kansen en een lager mentaal welbevinden onder jongeren</a:t>
            </a:r>
          </a:p>
          <a:p>
            <a:r>
              <a:rPr lang="nl-NL" dirty="0"/>
              <a:t>We hebben te maken met een hyper geïndividualiseerde samenleving waarbij leerlingen verantwoordelijk worden gehouden voor eigen succes en falen </a:t>
            </a:r>
          </a:p>
          <a:p>
            <a:r>
              <a:rPr lang="nl-NL" dirty="0"/>
              <a:t>Met elkaar zijn we op weg naar steeds inclusiever onderwijs </a:t>
            </a:r>
          </a:p>
          <a:p>
            <a:pPr marL="0" indent="0">
              <a:buNone/>
            </a:pPr>
            <a:endParaRPr lang="nl-NL" sz="2800" dirty="0"/>
          </a:p>
          <a:p>
            <a:pPr marL="0" indent="0">
              <a:buNone/>
            </a:pPr>
            <a:r>
              <a:rPr lang="nl-NL" sz="2800" dirty="0"/>
              <a:t>Oké, en nu?</a:t>
            </a:r>
          </a:p>
          <a:p>
            <a:endParaRPr lang="nl-NL" dirty="0"/>
          </a:p>
        </p:txBody>
      </p:sp>
    </p:spTree>
    <p:extLst>
      <p:ext uri="{BB962C8B-B14F-4D97-AF65-F5344CB8AC3E}">
        <p14:creationId xmlns:p14="http://schemas.microsoft.com/office/powerpoint/2010/main" val="3937892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88C4A-AC2F-A600-BCFF-FF1DAB83B098}"/>
              </a:ext>
            </a:extLst>
          </p:cNvPr>
          <p:cNvSpPr>
            <a:spLocks noGrp="1"/>
          </p:cNvSpPr>
          <p:nvPr>
            <p:ph type="title"/>
          </p:nvPr>
        </p:nvSpPr>
        <p:spPr/>
        <p:txBody>
          <a:bodyPr/>
          <a:lstStyle/>
          <a:p>
            <a:r>
              <a:rPr lang="nl-NL" dirty="0"/>
              <a:t>Op zoek naar:</a:t>
            </a:r>
          </a:p>
        </p:txBody>
      </p:sp>
      <p:sp>
        <p:nvSpPr>
          <p:cNvPr id="3" name="Tijdelijke aanduiding voor inhoud 2">
            <a:extLst>
              <a:ext uri="{FF2B5EF4-FFF2-40B4-BE49-F238E27FC236}">
                <a16:creationId xmlns:a16="http://schemas.microsoft.com/office/drawing/2014/main" id="{C3AEBBAE-7AD7-260D-2B67-90A670E9E4CF}"/>
              </a:ext>
            </a:extLst>
          </p:cNvPr>
          <p:cNvSpPr>
            <a:spLocks noGrp="1"/>
          </p:cNvSpPr>
          <p:nvPr>
            <p:ph idx="1"/>
          </p:nvPr>
        </p:nvSpPr>
        <p:spPr/>
        <p:txBody>
          <a:bodyPr/>
          <a:lstStyle/>
          <a:p>
            <a:pPr marL="0" indent="0">
              <a:buNone/>
            </a:pPr>
            <a:r>
              <a:rPr lang="nl-NL" dirty="0"/>
              <a:t>Verbinding</a:t>
            </a:r>
          </a:p>
          <a:p>
            <a:pPr marL="0" indent="0">
              <a:buNone/>
            </a:pPr>
            <a:r>
              <a:rPr lang="nl-NL" dirty="0"/>
              <a:t>Visie </a:t>
            </a:r>
          </a:p>
          <a:p>
            <a:pPr marL="0" indent="0">
              <a:buNone/>
            </a:pPr>
            <a:r>
              <a:rPr lang="nl-NL" dirty="0"/>
              <a:t>Verantwoordelijkheid </a:t>
            </a:r>
          </a:p>
          <a:p>
            <a:pPr marL="0" indent="0">
              <a:buNone/>
            </a:pPr>
            <a:r>
              <a:rPr lang="nl-NL" dirty="0"/>
              <a:t>Vertrouwen</a:t>
            </a:r>
          </a:p>
        </p:txBody>
      </p:sp>
      <p:pic>
        <p:nvPicPr>
          <p:cNvPr id="2050" name="Picture 2">
            <a:extLst>
              <a:ext uri="{FF2B5EF4-FFF2-40B4-BE49-F238E27FC236}">
                <a16:creationId xmlns:a16="http://schemas.microsoft.com/office/drawing/2014/main" id="{34F2F6B3-CF28-3DC6-9CEE-B88B6CFF4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786462"/>
            <a:ext cx="3297939" cy="539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2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6058FF-51FD-C73C-A45D-95BB74108491}"/>
              </a:ext>
            </a:extLst>
          </p:cNvPr>
          <p:cNvSpPr>
            <a:spLocks noGrp="1"/>
          </p:cNvSpPr>
          <p:nvPr>
            <p:ph type="title"/>
          </p:nvPr>
        </p:nvSpPr>
        <p:spPr/>
        <p:txBody>
          <a:bodyPr/>
          <a:lstStyle/>
          <a:p>
            <a:r>
              <a:rPr lang="nl-NL" dirty="0"/>
              <a:t>Dat begint bij:</a:t>
            </a:r>
          </a:p>
        </p:txBody>
      </p:sp>
      <p:sp>
        <p:nvSpPr>
          <p:cNvPr id="3" name="Tijdelijke aanduiding voor inhoud 2">
            <a:extLst>
              <a:ext uri="{FF2B5EF4-FFF2-40B4-BE49-F238E27FC236}">
                <a16:creationId xmlns:a16="http://schemas.microsoft.com/office/drawing/2014/main" id="{669D1085-3800-77E2-4C72-F05DFF298350}"/>
              </a:ext>
            </a:extLst>
          </p:cNvPr>
          <p:cNvSpPr>
            <a:spLocks noGrp="1"/>
          </p:cNvSpPr>
          <p:nvPr>
            <p:ph idx="1"/>
          </p:nvPr>
        </p:nvSpPr>
        <p:spPr/>
        <p:txBody>
          <a:bodyPr/>
          <a:lstStyle/>
          <a:p>
            <a:pPr marL="0" indent="0">
              <a:buNone/>
            </a:pPr>
            <a:r>
              <a:rPr lang="nl-NL" dirty="0"/>
              <a:t>‘Bescheiden vragen is de kunst iemand aan de praat </a:t>
            </a:r>
          </a:p>
          <a:p>
            <a:pPr marL="0" indent="0">
              <a:buNone/>
            </a:pPr>
            <a:r>
              <a:rPr lang="nl-NL" dirty="0"/>
              <a:t>te krijgen door vragen te stellen waarvan je het </a:t>
            </a:r>
          </a:p>
          <a:p>
            <a:pPr marL="0" indent="0">
              <a:buNone/>
            </a:pPr>
            <a:r>
              <a:rPr lang="nl-NL" dirty="0"/>
              <a:t>antwoord nog niet weet en een relatie op te bouwen</a:t>
            </a:r>
          </a:p>
          <a:p>
            <a:pPr marL="0" indent="0">
              <a:buNone/>
            </a:pPr>
            <a:r>
              <a:rPr lang="nl-NL" dirty="0"/>
              <a:t>op basis van nieuwsgierigheid en belangstelling</a:t>
            </a:r>
          </a:p>
          <a:p>
            <a:pPr marL="0" indent="0">
              <a:buNone/>
            </a:pPr>
            <a:r>
              <a:rPr lang="nl-NL" dirty="0"/>
              <a:t>voor de ander’ (</a:t>
            </a:r>
            <a:r>
              <a:rPr lang="nl-NL" dirty="0" err="1"/>
              <a:t>Schein</a:t>
            </a:r>
            <a:r>
              <a:rPr lang="nl-NL" dirty="0"/>
              <a:t>, 2013). </a:t>
            </a:r>
          </a:p>
        </p:txBody>
      </p:sp>
      <p:pic>
        <p:nvPicPr>
          <p:cNvPr id="1026" name="Picture 2" descr="Bescheiden vragen, Edgar H. Schein | 9789047014317 | Boeken | bol.com">
            <a:extLst>
              <a:ext uri="{FF2B5EF4-FFF2-40B4-BE49-F238E27FC236}">
                <a16:creationId xmlns:a16="http://schemas.microsoft.com/office/drawing/2014/main" id="{1E50B8AA-DC7D-4344-DABB-AE9C019C0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463" y="1152526"/>
            <a:ext cx="2749207" cy="462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22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381B3B-B19D-7215-0801-7212861D2E5B}"/>
              </a:ext>
            </a:extLst>
          </p:cNvPr>
          <p:cNvSpPr>
            <a:spLocks noGrp="1"/>
          </p:cNvSpPr>
          <p:nvPr>
            <p:ph type="title"/>
          </p:nvPr>
        </p:nvSpPr>
        <p:spPr/>
        <p:txBody>
          <a:bodyPr/>
          <a:lstStyle/>
          <a:p>
            <a:r>
              <a:rPr lang="nl-NL" dirty="0"/>
              <a:t>In gesprek met de gedachte:</a:t>
            </a:r>
          </a:p>
        </p:txBody>
      </p:sp>
      <p:sp>
        <p:nvSpPr>
          <p:cNvPr id="3" name="Tijdelijke aanduiding voor inhoud 2">
            <a:extLst>
              <a:ext uri="{FF2B5EF4-FFF2-40B4-BE49-F238E27FC236}">
                <a16:creationId xmlns:a16="http://schemas.microsoft.com/office/drawing/2014/main" id="{3C0E3399-6539-B04A-7C66-FCC6D334B52B}"/>
              </a:ext>
            </a:extLst>
          </p:cNvPr>
          <p:cNvSpPr>
            <a:spLocks noGrp="1"/>
          </p:cNvSpPr>
          <p:nvPr>
            <p:ph idx="1"/>
          </p:nvPr>
        </p:nvSpPr>
        <p:spPr/>
        <p:txBody>
          <a:bodyPr>
            <a:normAutofit fontScale="92500" lnSpcReduction="10000"/>
          </a:bodyPr>
          <a:lstStyle/>
          <a:p>
            <a:pPr marL="0" indent="0">
              <a:buNone/>
            </a:pPr>
            <a:r>
              <a:rPr lang="nl-NL" dirty="0"/>
              <a:t>‘</a:t>
            </a:r>
            <a:r>
              <a:rPr lang="nl-NL" i="1" dirty="0"/>
              <a:t>Van w</a:t>
            </a:r>
            <a:r>
              <a:rPr lang="nl-NL" sz="2800" i="1" dirty="0"/>
              <a:t>at heeft het individu nodig om mee te kunnen doen’ naar </a:t>
            </a:r>
            <a:br>
              <a:rPr lang="nl-NL" sz="2800" i="1" dirty="0"/>
            </a:br>
            <a:r>
              <a:rPr lang="nl-NL" sz="2800" i="1" dirty="0"/>
              <a:t>‘hoe organiseren wij de context zo dat elke leerling daarvan optimaal profiteert</a:t>
            </a:r>
            <a:r>
              <a:rPr lang="nl-NL" sz="2800" dirty="0"/>
              <a:t>’ (</a:t>
            </a:r>
            <a:r>
              <a:rPr lang="nl-NL" sz="2800" dirty="0" err="1"/>
              <a:t>Wienen</a:t>
            </a:r>
            <a:r>
              <a:rPr lang="nl-NL" sz="2800" dirty="0"/>
              <a:t>, 2023).</a:t>
            </a:r>
          </a:p>
          <a:p>
            <a:pPr marL="0" indent="0">
              <a:buNone/>
            </a:pPr>
            <a:endParaRPr lang="nl-NL" dirty="0"/>
          </a:p>
          <a:p>
            <a:pPr marL="0" indent="0">
              <a:buNone/>
            </a:pPr>
            <a:r>
              <a:rPr lang="nl-NL" sz="2800" dirty="0"/>
              <a:t>Wat betekent dit voor:</a:t>
            </a:r>
          </a:p>
          <a:p>
            <a:pPr marL="0" indent="0">
              <a:buNone/>
            </a:pPr>
            <a:r>
              <a:rPr lang="nl-NL" dirty="0"/>
              <a:t>- Hoe je met elkaar in gesprek gaat</a:t>
            </a:r>
          </a:p>
          <a:p>
            <a:pPr marL="0" indent="0">
              <a:buNone/>
            </a:pPr>
            <a:r>
              <a:rPr lang="nl-NL" dirty="0"/>
              <a:t>- De vragen die je aan elkaar stelt </a:t>
            </a:r>
          </a:p>
          <a:p>
            <a:pPr marL="0" indent="0">
              <a:buNone/>
            </a:pPr>
            <a:r>
              <a:rPr lang="nl-NL" sz="2800" dirty="0"/>
              <a:t>- De interventies die je aan elkaar voorstelt </a:t>
            </a:r>
          </a:p>
          <a:p>
            <a:pPr marL="0" indent="0">
              <a:buNone/>
            </a:pPr>
            <a:endParaRPr lang="nl-NL" dirty="0"/>
          </a:p>
          <a:p>
            <a:pPr marL="0" indent="0">
              <a:buNone/>
            </a:pPr>
            <a:r>
              <a:rPr lang="nl-NL" sz="2800" dirty="0"/>
              <a:t>Schrijf per groepje drie concrete opbrengsten op van jullie gesprek.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414529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52819-0D25-3328-C9C3-8A70D673B184}"/>
              </a:ext>
            </a:extLst>
          </p:cNvPr>
          <p:cNvSpPr>
            <a:spLocks noGrp="1"/>
          </p:cNvSpPr>
          <p:nvPr>
            <p:ph type="title"/>
          </p:nvPr>
        </p:nvSpPr>
        <p:spPr>
          <a:xfrm>
            <a:off x="635000" y="640823"/>
            <a:ext cx="3418659" cy="5583148"/>
          </a:xfrm>
        </p:spPr>
        <p:txBody>
          <a:bodyPr anchor="ctr">
            <a:normAutofit/>
          </a:bodyPr>
          <a:lstStyle/>
          <a:p>
            <a:r>
              <a:rPr lang="nl-NL" sz="5400"/>
              <a:t>Even kennis maken			</a:t>
            </a:r>
          </a:p>
        </p:txBody>
      </p:sp>
      <p:graphicFrame>
        <p:nvGraphicFramePr>
          <p:cNvPr id="5" name="Tijdelijke aanduiding voor inhoud 2">
            <a:extLst>
              <a:ext uri="{FF2B5EF4-FFF2-40B4-BE49-F238E27FC236}">
                <a16:creationId xmlns:a16="http://schemas.microsoft.com/office/drawing/2014/main" id="{5FA24A92-1CBC-F5CA-6D84-47D68AA60B45}"/>
              </a:ext>
            </a:extLst>
          </p:cNvPr>
          <p:cNvGraphicFramePr>
            <a:graphicFrameLocks noGrp="1"/>
          </p:cNvGraphicFramePr>
          <p:nvPr>
            <p:ph idx="1"/>
            <p:extLst>
              <p:ext uri="{D42A27DB-BD31-4B8C-83A1-F6EECF244321}">
                <p14:modId xmlns:p14="http://schemas.microsoft.com/office/powerpoint/2010/main" val="37157842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203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36685-B0BF-B599-5C2A-F9FF07587291}"/>
              </a:ext>
            </a:extLst>
          </p:cNvPr>
          <p:cNvSpPr>
            <a:spLocks noGrp="1"/>
          </p:cNvSpPr>
          <p:nvPr>
            <p:ph type="title"/>
          </p:nvPr>
        </p:nvSpPr>
        <p:spPr/>
        <p:txBody>
          <a:bodyPr/>
          <a:lstStyle/>
          <a:p>
            <a:r>
              <a:rPr lang="nl-NL" dirty="0"/>
              <a:t>Terugkoppeling en afsluiting	</a:t>
            </a:r>
          </a:p>
        </p:txBody>
      </p:sp>
      <p:sp>
        <p:nvSpPr>
          <p:cNvPr id="3" name="Tijdelijke aanduiding voor inhoud 2">
            <a:extLst>
              <a:ext uri="{FF2B5EF4-FFF2-40B4-BE49-F238E27FC236}">
                <a16:creationId xmlns:a16="http://schemas.microsoft.com/office/drawing/2014/main" id="{5DFC3453-4D74-5D6E-5F57-DCDF90F598CE}"/>
              </a:ext>
            </a:extLst>
          </p:cNvPr>
          <p:cNvSpPr>
            <a:spLocks noGrp="1"/>
          </p:cNvSpPr>
          <p:nvPr>
            <p:ph idx="1"/>
          </p:nvPr>
        </p:nvSpPr>
        <p:spPr/>
        <p:txBody>
          <a:bodyPr>
            <a:normAutofit fontScale="92500" lnSpcReduction="20000"/>
          </a:bodyPr>
          <a:lstStyle/>
          <a:p>
            <a:r>
              <a:rPr lang="nl-NL" dirty="0"/>
              <a:t>Deel je bevindingen met elkaar. Waar zie je kansen?</a:t>
            </a:r>
          </a:p>
          <a:p>
            <a:r>
              <a:rPr lang="nl-NL" dirty="0"/>
              <a:t>Welke vragen blijven over? Waar ligt de uitdaging de komende tijd?</a:t>
            </a:r>
          </a:p>
          <a:p>
            <a:r>
              <a:rPr lang="nl-NL" dirty="0"/>
              <a:t>Wat neem je concreet mee uit deze workshop?</a:t>
            </a:r>
          </a:p>
          <a:p>
            <a:endParaRPr lang="nl-NL" dirty="0"/>
          </a:p>
          <a:p>
            <a:endParaRPr lang="nl-NL" dirty="0"/>
          </a:p>
          <a:p>
            <a:endParaRPr lang="nl-NL" dirty="0"/>
          </a:p>
          <a:p>
            <a:pPr marL="0" indent="0">
              <a:buNone/>
            </a:pPr>
            <a:r>
              <a:rPr lang="nl-NL" dirty="0"/>
              <a:t>Dank voor jullie tijd en veel succes bij het mooie en belangrijke werk dat jullie doen!</a:t>
            </a:r>
            <a:br>
              <a:rPr lang="nl-NL" dirty="0"/>
            </a:br>
            <a:endParaRPr lang="nl-NL" dirty="0"/>
          </a:p>
          <a:p>
            <a:pPr marL="0" indent="0">
              <a:buNone/>
            </a:pPr>
            <a:r>
              <a:rPr lang="nl-NL" dirty="0"/>
              <a:t>Debora Doorn: </a:t>
            </a:r>
            <a:r>
              <a:rPr lang="nl-NL" dirty="0">
                <a:hlinkClick r:id="rId2"/>
              </a:rPr>
              <a:t>de.doorn@opdcgomarus.nl</a:t>
            </a:r>
            <a:br>
              <a:rPr lang="nl-NL" dirty="0"/>
            </a:br>
            <a:r>
              <a:rPr lang="nl-NL" dirty="0"/>
              <a:t>Jelle Koopman: </a:t>
            </a:r>
            <a:r>
              <a:rPr lang="nl-NL" dirty="0">
                <a:hlinkClick r:id="rId3"/>
              </a:rPr>
              <a:t>jj.koopman@gomaruscollege.nl</a:t>
            </a:r>
            <a:r>
              <a:rPr lang="nl-NL" dirty="0"/>
              <a:t> </a:t>
            </a:r>
          </a:p>
        </p:txBody>
      </p:sp>
    </p:spTree>
    <p:extLst>
      <p:ext uri="{BB962C8B-B14F-4D97-AF65-F5344CB8AC3E}">
        <p14:creationId xmlns:p14="http://schemas.microsoft.com/office/powerpoint/2010/main" val="2001808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395B6-67E7-8496-5EB9-D13E98EA9457}"/>
              </a:ext>
            </a:extLst>
          </p:cNvPr>
          <p:cNvSpPr>
            <a:spLocks noGrp="1"/>
          </p:cNvSpPr>
          <p:nvPr>
            <p:ph type="title"/>
          </p:nvPr>
        </p:nvSpPr>
        <p:spPr>
          <a:xfrm>
            <a:off x="1149716" y="499397"/>
            <a:ext cx="5929422" cy="1640180"/>
          </a:xfrm>
        </p:spPr>
        <p:txBody>
          <a:bodyPr anchor="b">
            <a:normAutofit fontScale="90000"/>
          </a:bodyPr>
          <a:lstStyle/>
          <a:p>
            <a:r>
              <a:rPr lang="nl-NL" sz="4000" dirty="0"/>
              <a:t>Een aantal ideeën over en perspectieven op (goed) onderwijs</a:t>
            </a:r>
          </a:p>
        </p:txBody>
      </p:sp>
      <p:sp>
        <p:nvSpPr>
          <p:cNvPr id="3" name="Tijdelijke aanduiding voor inhoud 2">
            <a:extLst>
              <a:ext uri="{FF2B5EF4-FFF2-40B4-BE49-F238E27FC236}">
                <a16:creationId xmlns:a16="http://schemas.microsoft.com/office/drawing/2014/main" id="{3D5D0CC2-A4BD-0FE6-14CA-53DD6412D7EF}"/>
              </a:ext>
            </a:extLst>
          </p:cNvPr>
          <p:cNvSpPr>
            <a:spLocks noGrp="1"/>
          </p:cNvSpPr>
          <p:nvPr>
            <p:ph idx="1"/>
          </p:nvPr>
        </p:nvSpPr>
        <p:spPr>
          <a:xfrm>
            <a:off x="1149717" y="2423821"/>
            <a:ext cx="5929422" cy="3519780"/>
          </a:xfrm>
        </p:spPr>
        <p:txBody>
          <a:bodyPr>
            <a:normAutofit/>
          </a:bodyPr>
          <a:lstStyle/>
          <a:p>
            <a:pPr marL="0" indent="0">
              <a:buNone/>
            </a:pPr>
            <a:r>
              <a:rPr lang="nl-NL" sz="2000" dirty="0"/>
              <a:t>‘</a:t>
            </a:r>
            <a:r>
              <a:rPr lang="nl-NL" sz="2000" i="1" dirty="0"/>
              <a:t>We zouden (ook) kunnen zeggen dat het gaat om het toerusten van leerlingen, hen oriëntatie bieden en hen uitdagen tot volwassen in de wereld willen zijn</a:t>
            </a:r>
            <a:r>
              <a:rPr lang="nl-NL" sz="2000" dirty="0"/>
              <a:t>’ (</a:t>
            </a:r>
            <a:r>
              <a:rPr lang="nl-NL" sz="2000" dirty="0" err="1"/>
              <a:t>Biesta</a:t>
            </a:r>
            <a:r>
              <a:rPr lang="nl-NL" sz="2000" dirty="0"/>
              <a:t>, 2023). </a:t>
            </a:r>
          </a:p>
          <a:p>
            <a:pPr marL="0" indent="0">
              <a:buNone/>
            </a:pPr>
            <a:endParaRPr lang="nl-NL" sz="2000" dirty="0"/>
          </a:p>
          <a:p>
            <a:pPr marL="0" indent="0">
              <a:buNone/>
            </a:pPr>
            <a:r>
              <a:rPr lang="nl-NL" sz="2000" dirty="0"/>
              <a:t>Of;</a:t>
            </a:r>
          </a:p>
          <a:p>
            <a:pPr marL="0" indent="0">
              <a:buNone/>
            </a:pPr>
            <a:r>
              <a:rPr lang="nl-NL" sz="2000" dirty="0"/>
              <a:t>‘</a:t>
            </a:r>
            <a:r>
              <a:rPr lang="nl-NL" sz="2000" i="1" dirty="0"/>
              <a:t>Je bent geroepen om je kinderen te onderwijzen, omdat ze anders op jou gaan lijken</a:t>
            </a:r>
            <a:r>
              <a:rPr lang="nl-NL" sz="2000" dirty="0"/>
              <a:t>’ (de </a:t>
            </a:r>
            <a:r>
              <a:rPr lang="nl-NL" sz="2000" dirty="0" err="1"/>
              <a:t>Muynck</a:t>
            </a:r>
            <a:r>
              <a:rPr lang="nl-NL" sz="2000" dirty="0"/>
              <a:t> en Kunz, 2022). </a:t>
            </a:r>
          </a:p>
          <a:p>
            <a:pPr marL="0" indent="0">
              <a:buNone/>
            </a:pPr>
            <a:endParaRPr lang="nl-NL" sz="2000" dirty="0"/>
          </a:p>
        </p:txBody>
      </p:sp>
      <p:pic>
        <p:nvPicPr>
          <p:cNvPr id="4" name="Picture 4" descr="De school als vrijplaats inspireert | SCOPE scholengroep">
            <a:extLst>
              <a:ext uri="{FF2B5EF4-FFF2-40B4-BE49-F238E27FC236}">
                <a16:creationId xmlns:a16="http://schemas.microsoft.com/office/drawing/2014/main" id="{BBCA82BD-4F2A-1B1D-1AC5-B991CDF389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7805" y="806824"/>
            <a:ext cx="3260577" cy="513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42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E2A1BA-A235-A8EA-F7F4-C4DF111819D2}"/>
              </a:ext>
            </a:extLst>
          </p:cNvPr>
          <p:cNvSpPr>
            <a:spLocks noGrp="1"/>
          </p:cNvSpPr>
          <p:nvPr>
            <p:ph type="title"/>
          </p:nvPr>
        </p:nvSpPr>
        <p:spPr>
          <a:xfrm>
            <a:off x="1136397" y="502020"/>
            <a:ext cx="5323715" cy="1642970"/>
          </a:xfrm>
        </p:spPr>
        <p:txBody>
          <a:bodyPr anchor="b">
            <a:normAutofit/>
          </a:bodyPr>
          <a:lstStyle/>
          <a:p>
            <a:r>
              <a:rPr lang="nl-NL" sz="4000"/>
              <a:t>Gelijke kansen</a:t>
            </a:r>
          </a:p>
        </p:txBody>
      </p:sp>
      <p:sp>
        <p:nvSpPr>
          <p:cNvPr id="3" name="Tijdelijke aanduiding voor inhoud 2">
            <a:extLst>
              <a:ext uri="{FF2B5EF4-FFF2-40B4-BE49-F238E27FC236}">
                <a16:creationId xmlns:a16="http://schemas.microsoft.com/office/drawing/2014/main" id="{927BEBA2-0E88-8776-9D0D-36ED701C22D1}"/>
              </a:ext>
            </a:extLst>
          </p:cNvPr>
          <p:cNvSpPr>
            <a:spLocks noGrp="1"/>
          </p:cNvSpPr>
          <p:nvPr>
            <p:ph idx="1"/>
          </p:nvPr>
        </p:nvSpPr>
        <p:spPr>
          <a:xfrm>
            <a:off x="1144923" y="2405894"/>
            <a:ext cx="5315189" cy="3535083"/>
          </a:xfrm>
        </p:spPr>
        <p:txBody>
          <a:bodyPr anchor="t">
            <a:normAutofit/>
          </a:bodyPr>
          <a:lstStyle/>
          <a:p>
            <a:pPr marL="0" indent="0">
              <a:buNone/>
            </a:pPr>
            <a:r>
              <a:rPr lang="nl-NL" sz="2000" i="1" dirty="0"/>
              <a:t>Om inclusief onderwijs te realiseren en alle leerlingen gelijke kansen te bieden, is goed onderwijs in al haar vormen voorwaardelijk’ </a:t>
            </a:r>
            <a:r>
              <a:rPr lang="nl-NL" sz="2000" dirty="0"/>
              <a:t>(</a:t>
            </a:r>
            <a:r>
              <a:rPr lang="nl-NL" sz="2000" dirty="0" err="1"/>
              <a:t>Elffers</a:t>
            </a:r>
            <a:r>
              <a:rPr lang="nl-NL" sz="2000" dirty="0"/>
              <a:t>, 2022). </a:t>
            </a:r>
          </a:p>
          <a:p>
            <a:pPr marL="0" indent="0">
              <a:buNone/>
            </a:pPr>
            <a:endParaRPr lang="nl-NL" sz="2000" dirty="0"/>
          </a:p>
          <a:p>
            <a:pPr marL="0" indent="0">
              <a:buNone/>
            </a:pPr>
            <a:r>
              <a:rPr lang="nl-NL" sz="2000" dirty="0"/>
              <a:t>Opgenomen in het Ondersteuningsplan 2023-2027 SWV VO stad (p.10) met als motto: </a:t>
            </a:r>
            <a:r>
              <a:rPr lang="nl-NL" sz="2100" dirty="0"/>
              <a:t>Samen, inclusiever, perspectief- &amp; </a:t>
            </a:r>
            <a:r>
              <a:rPr lang="nl-NL" sz="2100" dirty="0" err="1"/>
              <a:t>domeinoverstijgend</a:t>
            </a:r>
            <a:r>
              <a:rPr lang="nl-NL" sz="2100" dirty="0"/>
              <a:t> verbinden </a:t>
            </a:r>
          </a:p>
        </p:txBody>
      </p:sp>
      <p:pic>
        <p:nvPicPr>
          <p:cNvPr id="5122" name="Picture 2" descr="Boekrecensie november: Onderwijs maakt het verschil - VO Academie">
            <a:extLst>
              <a:ext uri="{FF2B5EF4-FFF2-40B4-BE49-F238E27FC236}">
                <a16:creationId xmlns:a16="http://schemas.microsoft.com/office/drawing/2014/main" id="{39647B1D-9A16-9336-2414-96E0EA8812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1033" y="909081"/>
            <a:ext cx="3260398"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832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BF1B6-73F7-F75A-E1DD-C667BC1309A3}"/>
              </a:ext>
            </a:extLst>
          </p:cNvPr>
          <p:cNvSpPr>
            <a:spLocks noGrp="1"/>
          </p:cNvSpPr>
          <p:nvPr>
            <p:ph type="title"/>
          </p:nvPr>
        </p:nvSpPr>
        <p:spPr>
          <a:xfrm>
            <a:off x="1136397" y="502020"/>
            <a:ext cx="5323715" cy="1642970"/>
          </a:xfrm>
        </p:spPr>
        <p:txBody>
          <a:bodyPr anchor="b">
            <a:normAutofit/>
          </a:bodyPr>
          <a:lstStyle/>
          <a:p>
            <a:r>
              <a:rPr lang="nl-NL" sz="4000" dirty="0"/>
              <a:t>Wat is de staat van ons onderwijs?</a:t>
            </a:r>
          </a:p>
        </p:txBody>
      </p:sp>
      <p:sp>
        <p:nvSpPr>
          <p:cNvPr id="3" name="Tijdelijke aanduiding voor inhoud 2">
            <a:extLst>
              <a:ext uri="{FF2B5EF4-FFF2-40B4-BE49-F238E27FC236}">
                <a16:creationId xmlns:a16="http://schemas.microsoft.com/office/drawing/2014/main" id="{2F46FA70-B181-0716-1AAB-447081333E8F}"/>
              </a:ext>
            </a:extLst>
          </p:cNvPr>
          <p:cNvSpPr>
            <a:spLocks noGrp="1"/>
          </p:cNvSpPr>
          <p:nvPr>
            <p:ph idx="1"/>
          </p:nvPr>
        </p:nvSpPr>
        <p:spPr>
          <a:xfrm>
            <a:off x="1136397" y="2144990"/>
            <a:ext cx="5948335" cy="4243481"/>
          </a:xfrm>
        </p:spPr>
        <p:txBody>
          <a:bodyPr anchor="t">
            <a:normAutofit fontScale="85000" lnSpcReduction="20000"/>
          </a:bodyPr>
          <a:lstStyle/>
          <a:p>
            <a:pPr marL="0" indent="0">
              <a:buNone/>
            </a:pPr>
            <a:endParaRPr lang="nl-NL" sz="2000" dirty="0"/>
          </a:p>
          <a:p>
            <a:pPr marL="0" indent="0">
              <a:buNone/>
            </a:pPr>
            <a:r>
              <a:rPr lang="nl-NL" sz="2200" dirty="0"/>
              <a:t>‘</a:t>
            </a:r>
            <a:r>
              <a:rPr lang="nl-NL" sz="2500" dirty="0"/>
              <a:t>Het afgelopen jaar was voor de inspectie bemoedigend. Wij zagen in de gesprekken met leraren, schoolleiders en besturen dat er een breed gedeelde overtuiging is dat basisvaardigheden en gelijke kansen de belangrijkste opgaven zijn voor het onderwijs’.</a:t>
            </a:r>
          </a:p>
          <a:p>
            <a:pPr marL="0" indent="0">
              <a:buNone/>
            </a:pPr>
            <a:r>
              <a:rPr lang="nl-NL" sz="2500" dirty="0"/>
              <a:t>‘Tijd maken klinkt simpel, maar de praktijk is weerbarstig. De waan van de dag neemt het vaak over en dat is begrijpelijk, want er moet veel in het onderwijs. Klassen dienen opgevangen te worden vanwege de lerarentekorten, de naweeën van corona zijn nog merkbaar, groepen nieuwkomers hebben onderwijs nodig. Dat maakt de omstandigheden lastig</a:t>
            </a:r>
            <a:r>
              <a:rPr lang="nl-NL" sz="2200" dirty="0"/>
              <a:t>’ </a:t>
            </a:r>
            <a:r>
              <a:rPr lang="nl-NL" sz="2500" dirty="0"/>
              <a:t>(Alida Oppers, Inspecteur Generaal van het Onderwijs, 2023).  </a:t>
            </a:r>
          </a:p>
          <a:p>
            <a:pPr marL="0" indent="0">
              <a:buNone/>
            </a:pPr>
            <a:endParaRPr lang="nl-NL" sz="2000" dirty="0"/>
          </a:p>
          <a:p>
            <a:pPr marL="0" indent="0">
              <a:buNone/>
            </a:pPr>
            <a:endParaRPr lang="nl-NL" sz="2000" dirty="0"/>
          </a:p>
        </p:txBody>
      </p:sp>
      <p:pic>
        <p:nvPicPr>
          <p:cNvPr id="5" name="Afbeelding 4" descr="Afbeelding met Menselijk gezicht, persoon, kleding, schermopname&#10;&#10;Automatisch gegenereerde beschrijving">
            <a:extLst>
              <a:ext uri="{FF2B5EF4-FFF2-40B4-BE49-F238E27FC236}">
                <a16:creationId xmlns:a16="http://schemas.microsoft.com/office/drawing/2014/main" id="{BA50D9DC-9434-642C-F9F7-C7EFB4027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786" y="909081"/>
            <a:ext cx="3562891" cy="5071731"/>
          </a:xfrm>
          <a:prstGeom prst="rect">
            <a:avLst/>
          </a:prstGeom>
        </p:spPr>
      </p:pic>
    </p:spTree>
    <p:extLst>
      <p:ext uri="{BB962C8B-B14F-4D97-AF65-F5344CB8AC3E}">
        <p14:creationId xmlns:p14="http://schemas.microsoft.com/office/powerpoint/2010/main" val="314668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F1DE1-831D-6EB0-1375-E6A278F1DD56}"/>
              </a:ext>
            </a:extLst>
          </p:cNvPr>
          <p:cNvSpPr>
            <a:spLocks noGrp="1"/>
          </p:cNvSpPr>
          <p:nvPr>
            <p:ph type="title"/>
          </p:nvPr>
        </p:nvSpPr>
        <p:spPr>
          <a:xfrm>
            <a:off x="5297762" y="329184"/>
            <a:ext cx="6251110" cy="1783080"/>
          </a:xfrm>
        </p:spPr>
        <p:txBody>
          <a:bodyPr anchor="b">
            <a:normAutofit/>
          </a:bodyPr>
          <a:lstStyle/>
          <a:p>
            <a:r>
              <a:rPr lang="nl-NL" sz="5400"/>
              <a:t>‘Meneer, bij u voelen wij ons nooit dom’. </a:t>
            </a:r>
          </a:p>
        </p:txBody>
      </p:sp>
      <p:pic>
        <p:nvPicPr>
          <p:cNvPr id="1026" name="Picture 2" descr="Misschien moet je iets lager mikken eBook door Milio van de Kamp - EPUB  Boek | Rakuten Kobo Nederland">
            <a:extLst>
              <a:ext uri="{FF2B5EF4-FFF2-40B4-BE49-F238E27FC236}">
                <a16:creationId xmlns:a16="http://schemas.microsoft.com/office/drawing/2014/main" id="{22FB7484-6DEF-1506-18A5-7D05A32776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59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B52D1414-149D-E7B7-8A0B-3D1D6ACBAA05}"/>
              </a:ext>
            </a:extLst>
          </p:cNvPr>
          <p:cNvSpPr>
            <a:spLocks noGrp="1"/>
          </p:cNvSpPr>
          <p:nvPr>
            <p:ph idx="1"/>
          </p:nvPr>
        </p:nvSpPr>
        <p:spPr>
          <a:xfrm>
            <a:off x="5297762" y="2706624"/>
            <a:ext cx="6251110" cy="3483864"/>
          </a:xfrm>
        </p:spPr>
        <p:txBody>
          <a:bodyPr>
            <a:normAutofit/>
          </a:bodyPr>
          <a:lstStyle/>
          <a:p>
            <a:pPr marL="0" indent="0">
              <a:buNone/>
            </a:pPr>
            <a:r>
              <a:rPr lang="nl-NL" sz="2200" dirty="0"/>
              <a:t>‘</a:t>
            </a:r>
            <a:r>
              <a:rPr lang="nl-NL" sz="2200" i="1" dirty="0"/>
              <a:t>Het pijnlijkste element van kansenongelijkheid: ze ligt altijd bedolven onder een deken van goede intenties</a:t>
            </a:r>
            <a:r>
              <a:rPr lang="nl-NL" sz="2200" dirty="0"/>
              <a:t>’ (Kamp, 2023).</a:t>
            </a:r>
          </a:p>
          <a:p>
            <a:pPr marL="0" indent="0">
              <a:buNone/>
            </a:pPr>
            <a:endParaRPr lang="nl-NL" sz="2200" dirty="0"/>
          </a:p>
          <a:p>
            <a:pPr marL="0" indent="0">
              <a:buNone/>
            </a:pPr>
            <a:r>
              <a:rPr lang="nl-NL" sz="2000" i="1" dirty="0"/>
              <a:t>‘Pas wanneer leerlingen zich veilig voelen en een bepaalde mate van welbevinden ervaren, zijn ze in staat om tot leren, zelfontplooiing en talentontwikkeling te komen. </a:t>
            </a:r>
            <a:r>
              <a:rPr lang="nl-NL" sz="2000" b="1" i="1" dirty="0"/>
              <a:t>Andersom geldt ook: goed onderwijs bevordert het welbevinden van leerlingen</a:t>
            </a:r>
            <a:r>
              <a:rPr lang="nl-NL" sz="2000" i="1" dirty="0"/>
              <a:t>’ </a:t>
            </a:r>
            <a:r>
              <a:rPr lang="nl-NL" sz="2000" i="1" dirty="0">
                <a:effectLst/>
                <a:latin typeface="Calibri" panose="020F0502020204030204" pitchFamily="34" charset="0"/>
                <a:ea typeface="Calibri" panose="020F0502020204030204" pitchFamily="34" charset="0"/>
                <a:cs typeface="Calibri" panose="020F0502020204030204" pitchFamily="34" charset="0"/>
              </a:rPr>
              <a:t>(Essenburg, Visser - van Balen, &amp; Deen, 2021)</a:t>
            </a:r>
            <a:r>
              <a:rPr lang="nl-NL" sz="2000" dirty="0"/>
              <a:t>. </a:t>
            </a:r>
          </a:p>
        </p:txBody>
      </p:sp>
    </p:spTree>
    <p:extLst>
      <p:ext uri="{BB962C8B-B14F-4D97-AF65-F5344CB8AC3E}">
        <p14:creationId xmlns:p14="http://schemas.microsoft.com/office/powerpoint/2010/main" val="141227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Lettertype, schermopname&#10;&#10;Automatisch gegenereerde beschrijving">
            <a:extLst>
              <a:ext uri="{FF2B5EF4-FFF2-40B4-BE49-F238E27FC236}">
                <a16:creationId xmlns:a16="http://schemas.microsoft.com/office/drawing/2014/main" id="{CF7FA3BD-FE25-47B7-29A3-0D7EE34A6F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842489"/>
            <a:ext cx="4945809" cy="2339543"/>
          </a:xfrm>
        </p:spPr>
      </p:pic>
      <p:pic>
        <p:nvPicPr>
          <p:cNvPr id="7" name="Afbeelding 6" descr="Afbeelding met tekst, schermopname, Lettertype, lijn&#10;&#10;Automatisch gegenereerde beschrijving">
            <a:extLst>
              <a:ext uri="{FF2B5EF4-FFF2-40B4-BE49-F238E27FC236}">
                <a16:creationId xmlns:a16="http://schemas.microsoft.com/office/drawing/2014/main" id="{5DC2473D-246B-260F-7956-441C45C5F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2807" y="4365660"/>
            <a:ext cx="5218541" cy="1340732"/>
          </a:xfrm>
          <a:prstGeom prst="rect">
            <a:avLst/>
          </a:prstGeom>
        </p:spPr>
      </p:pic>
      <p:pic>
        <p:nvPicPr>
          <p:cNvPr id="9" name="Afbeelding 8" descr="Afbeelding met tekst, schermopname, Lettertype&#10;&#10;Automatisch gegenereerde beschrijving">
            <a:extLst>
              <a:ext uri="{FF2B5EF4-FFF2-40B4-BE49-F238E27FC236}">
                <a16:creationId xmlns:a16="http://schemas.microsoft.com/office/drawing/2014/main" id="{70B151B8-C0B5-5F73-0DA2-6482A6493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36" y="1597629"/>
            <a:ext cx="6567849" cy="2178114"/>
          </a:xfrm>
          <a:prstGeom prst="rect">
            <a:avLst/>
          </a:prstGeom>
        </p:spPr>
      </p:pic>
      <p:pic>
        <p:nvPicPr>
          <p:cNvPr id="11" name="Afbeelding 10" descr="Afbeelding met tekst, schermopname, Lettertype&#10;&#10;Automatisch gegenereerde beschrijving">
            <a:extLst>
              <a:ext uri="{FF2B5EF4-FFF2-40B4-BE49-F238E27FC236}">
                <a16:creationId xmlns:a16="http://schemas.microsoft.com/office/drawing/2014/main" id="{E45B6341-0B4D-453D-9F69-7EFF7D0D95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9545" y="5535869"/>
            <a:ext cx="7102455" cy="1303133"/>
          </a:xfrm>
          <a:prstGeom prst="rect">
            <a:avLst/>
          </a:prstGeom>
        </p:spPr>
      </p:pic>
      <p:pic>
        <p:nvPicPr>
          <p:cNvPr id="13" name="Afbeelding 12" descr="Afbeelding met tekst, schermopname, Lettertype&#10;&#10;Automatisch gegenereerde beschrijving">
            <a:extLst>
              <a:ext uri="{FF2B5EF4-FFF2-40B4-BE49-F238E27FC236}">
                <a16:creationId xmlns:a16="http://schemas.microsoft.com/office/drawing/2014/main" id="{12F30AB8-01AA-3D51-1AA2-37828A7CDF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2056" y="74518"/>
            <a:ext cx="5132208" cy="1720136"/>
          </a:xfrm>
          <a:prstGeom prst="rect">
            <a:avLst/>
          </a:prstGeom>
        </p:spPr>
      </p:pic>
      <p:pic>
        <p:nvPicPr>
          <p:cNvPr id="15" name="Afbeelding 14" descr="Afbeelding met Lettertype, tekst, typografie, ontwerp&#10;&#10;Automatisch gegenereerde beschrijving">
            <a:extLst>
              <a:ext uri="{FF2B5EF4-FFF2-40B4-BE49-F238E27FC236}">
                <a16:creationId xmlns:a16="http://schemas.microsoft.com/office/drawing/2014/main" id="{3AD25C6C-F687-88DC-7B62-361FC7CB84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935" y="3894558"/>
            <a:ext cx="5204911" cy="838273"/>
          </a:xfrm>
          <a:prstGeom prst="rect">
            <a:avLst/>
          </a:prstGeom>
        </p:spPr>
      </p:pic>
      <p:pic>
        <p:nvPicPr>
          <p:cNvPr id="17" name="Afbeelding 16" descr="Afbeelding met tekst, Lettertype, schermopname, wit&#10;&#10;Automatisch gegenereerde beschrijving">
            <a:extLst>
              <a:ext uri="{FF2B5EF4-FFF2-40B4-BE49-F238E27FC236}">
                <a16:creationId xmlns:a16="http://schemas.microsoft.com/office/drawing/2014/main" id="{90D06560-1579-6C0E-3A4D-8CF75D1509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67849" y="1861210"/>
            <a:ext cx="5989839" cy="1691787"/>
          </a:xfrm>
          <a:prstGeom prst="rect">
            <a:avLst/>
          </a:prstGeom>
        </p:spPr>
      </p:pic>
      <p:pic>
        <p:nvPicPr>
          <p:cNvPr id="19" name="Afbeelding 18" descr="Afbeelding met tekst, Lettertype, schermopname, wit&#10;&#10;Automatisch gegenereerde beschrijving">
            <a:extLst>
              <a:ext uri="{FF2B5EF4-FFF2-40B4-BE49-F238E27FC236}">
                <a16:creationId xmlns:a16="http://schemas.microsoft.com/office/drawing/2014/main" id="{CDE1DF86-A8A8-416B-019C-C480A04D8E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54239" y="2842613"/>
            <a:ext cx="5547841" cy="1531753"/>
          </a:xfrm>
          <a:prstGeom prst="rect">
            <a:avLst/>
          </a:prstGeom>
        </p:spPr>
      </p:pic>
      <p:pic>
        <p:nvPicPr>
          <p:cNvPr id="8" name="Afbeelding 7" descr="Afbeelding met tekst, Lettertype, wit, typografie&#10;&#10;Automatisch gegenereerde beschrijving">
            <a:extLst>
              <a:ext uri="{FF2B5EF4-FFF2-40B4-BE49-F238E27FC236}">
                <a16:creationId xmlns:a16="http://schemas.microsoft.com/office/drawing/2014/main" id="{5786A660-80A9-C87C-2617-3950AE0AF5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814" y="74632"/>
            <a:ext cx="5441152" cy="701101"/>
          </a:xfrm>
          <a:prstGeom prst="rect">
            <a:avLst/>
          </a:prstGeom>
        </p:spPr>
      </p:pic>
      <p:pic>
        <p:nvPicPr>
          <p:cNvPr id="12" name="Afbeelding 11" descr="Afbeelding met tekst, Lettertype, wit, algebra&#10;&#10;Automatisch gegenereerde beschrijving">
            <a:extLst>
              <a:ext uri="{FF2B5EF4-FFF2-40B4-BE49-F238E27FC236}">
                <a16:creationId xmlns:a16="http://schemas.microsoft.com/office/drawing/2014/main" id="{B5E5DF59-F5D4-D871-D2AF-A43CE1960DF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3935" y="1007712"/>
            <a:ext cx="5776461" cy="937341"/>
          </a:xfrm>
          <a:prstGeom prst="rect">
            <a:avLst/>
          </a:prstGeom>
        </p:spPr>
      </p:pic>
    </p:spTree>
    <p:extLst>
      <p:ext uri="{BB962C8B-B14F-4D97-AF65-F5344CB8AC3E}">
        <p14:creationId xmlns:p14="http://schemas.microsoft.com/office/powerpoint/2010/main" val="4883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Afbeelding met tekst, Lettertype, schermopname&#10;&#10;Automatisch gegenereerde beschrijving">
            <a:extLst>
              <a:ext uri="{FF2B5EF4-FFF2-40B4-BE49-F238E27FC236}">
                <a16:creationId xmlns:a16="http://schemas.microsoft.com/office/drawing/2014/main" id="{1A62CC64-0A7F-D4BE-249C-95CE827A37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305797">
            <a:off x="9136727" y="23817"/>
            <a:ext cx="3016232" cy="2274390"/>
          </a:xfrm>
        </p:spPr>
      </p:pic>
      <p:pic>
        <p:nvPicPr>
          <p:cNvPr id="4" name="Tijdelijke aanduiding voor inhoud 4" descr="Afbeelding met tekst, Lettertype, schermopname, lijn&#10;&#10;Automatisch gegenereerde beschrijving">
            <a:extLst>
              <a:ext uri="{FF2B5EF4-FFF2-40B4-BE49-F238E27FC236}">
                <a16:creationId xmlns:a16="http://schemas.microsoft.com/office/drawing/2014/main" id="{B8EE3B28-F32F-D46E-A506-58054F23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1678">
            <a:off x="186900" y="4945003"/>
            <a:ext cx="5502117" cy="998307"/>
          </a:xfrm>
          <a:prstGeom prst="rect">
            <a:avLst/>
          </a:prstGeom>
        </p:spPr>
      </p:pic>
      <p:pic>
        <p:nvPicPr>
          <p:cNvPr id="5" name="Afbeelding 4" descr="Afbeelding met tekst, Lettertype, schermopname, wit&#10;&#10;Automatisch gegenereerde beschrijving">
            <a:extLst>
              <a:ext uri="{FF2B5EF4-FFF2-40B4-BE49-F238E27FC236}">
                <a16:creationId xmlns:a16="http://schemas.microsoft.com/office/drawing/2014/main" id="{29BCDAEC-B986-DBE6-A387-643DC6952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1012">
            <a:off x="38025" y="1685907"/>
            <a:ext cx="4969268" cy="1759949"/>
          </a:xfrm>
          <a:prstGeom prst="rect">
            <a:avLst/>
          </a:prstGeom>
        </p:spPr>
      </p:pic>
      <p:pic>
        <p:nvPicPr>
          <p:cNvPr id="9" name="Afbeelding 8" descr="Afbeelding met tekst, schermopname, Lettertype, logo&#10;&#10;Automatisch gegenereerde beschrijving">
            <a:extLst>
              <a:ext uri="{FF2B5EF4-FFF2-40B4-BE49-F238E27FC236}">
                <a16:creationId xmlns:a16="http://schemas.microsoft.com/office/drawing/2014/main" id="{EB100910-C7D4-C766-EA98-789B12F31D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9334" y="5153211"/>
            <a:ext cx="3856131" cy="1779245"/>
          </a:xfrm>
          <a:prstGeom prst="rect">
            <a:avLst/>
          </a:prstGeom>
        </p:spPr>
      </p:pic>
      <p:pic>
        <p:nvPicPr>
          <p:cNvPr id="11" name="Afbeelding 10" descr="Afbeelding met tekst, Lettertype, typografie&#10;&#10;Automatisch gegenereerde beschrijving">
            <a:extLst>
              <a:ext uri="{FF2B5EF4-FFF2-40B4-BE49-F238E27FC236}">
                <a16:creationId xmlns:a16="http://schemas.microsoft.com/office/drawing/2014/main" id="{FDEF68A1-4C80-96EA-A53B-968C1BA3AC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97" y="5946148"/>
            <a:ext cx="5441152" cy="952583"/>
          </a:xfrm>
          <a:prstGeom prst="rect">
            <a:avLst/>
          </a:prstGeom>
        </p:spPr>
      </p:pic>
      <p:pic>
        <p:nvPicPr>
          <p:cNvPr id="15" name="Afbeelding 14" descr="Afbeelding met tekst, Lettertype, wit, schermopname&#10;&#10;Automatisch gegenereerde beschrijving">
            <a:extLst>
              <a:ext uri="{FF2B5EF4-FFF2-40B4-BE49-F238E27FC236}">
                <a16:creationId xmlns:a16="http://schemas.microsoft.com/office/drawing/2014/main" id="{C029AE00-7C5E-4E8C-5EFD-233525E74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429910">
            <a:off x="4322017" y="1446541"/>
            <a:ext cx="5442950" cy="1295941"/>
          </a:xfrm>
          <a:prstGeom prst="rect">
            <a:avLst/>
          </a:prstGeom>
        </p:spPr>
      </p:pic>
      <p:pic>
        <p:nvPicPr>
          <p:cNvPr id="17" name="Afbeelding 16" descr="Afbeelding met tekst, Lettertype, wit, typografie&#10;&#10;Automatisch gegenereerde beschrijving">
            <a:extLst>
              <a:ext uri="{FF2B5EF4-FFF2-40B4-BE49-F238E27FC236}">
                <a16:creationId xmlns:a16="http://schemas.microsoft.com/office/drawing/2014/main" id="{3F3F8E58-9F85-8AAC-EB57-BBD1AF1B10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42398">
            <a:off x="6394922" y="3978573"/>
            <a:ext cx="4688716" cy="1472182"/>
          </a:xfrm>
          <a:prstGeom prst="rect">
            <a:avLst/>
          </a:prstGeom>
        </p:spPr>
      </p:pic>
      <p:pic>
        <p:nvPicPr>
          <p:cNvPr id="19" name="Afbeelding 18" descr="Afbeelding met Lettertype, tekst, wit, typografie&#10;&#10;Automatisch gegenereerde beschrijving">
            <a:extLst>
              <a:ext uri="{FF2B5EF4-FFF2-40B4-BE49-F238E27FC236}">
                <a16:creationId xmlns:a16="http://schemas.microsoft.com/office/drawing/2014/main" id="{50610576-09EA-E645-D9FA-182931F50B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0720">
            <a:off x="193045" y="4007594"/>
            <a:ext cx="4830742" cy="851085"/>
          </a:xfrm>
          <a:prstGeom prst="rect">
            <a:avLst/>
          </a:prstGeom>
        </p:spPr>
      </p:pic>
      <p:pic>
        <p:nvPicPr>
          <p:cNvPr id="21" name="Afbeelding 20" descr="Afbeelding met tekst, Lettertype, schermopname&#10;&#10;Automatisch gegenereerde beschrijving">
            <a:extLst>
              <a:ext uri="{FF2B5EF4-FFF2-40B4-BE49-F238E27FC236}">
                <a16:creationId xmlns:a16="http://schemas.microsoft.com/office/drawing/2014/main" id="{FEF531B1-0FB2-B263-637A-5B8F576D67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8600" y="2711726"/>
            <a:ext cx="5569420" cy="1434548"/>
          </a:xfrm>
          <a:prstGeom prst="rect">
            <a:avLst/>
          </a:prstGeom>
        </p:spPr>
      </p:pic>
      <p:pic>
        <p:nvPicPr>
          <p:cNvPr id="10" name="Afbeelding 9" descr="Afbeelding met tekst, Lettertype, ontwerp, typografie&#10;&#10;Automatisch gegenereerde beschrijving">
            <a:extLst>
              <a:ext uri="{FF2B5EF4-FFF2-40B4-BE49-F238E27FC236}">
                <a16:creationId xmlns:a16="http://schemas.microsoft.com/office/drawing/2014/main" id="{F63B7200-E9B8-8C3D-A823-1E6E4C66B7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0181" y="71128"/>
            <a:ext cx="4999153" cy="906859"/>
          </a:xfrm>
          <a:prstGeom prst="rect">
            <a:avLst/>
          </a:prstGeom>
        </p:spPr>
      </p:pic>
      <p:pic>
        <p:nvPicPr>
          <p:cNvPr id="13" name="Afbeelding 12">
            <a:extLst>
              <a:ext uri="{FF2B5EF4-FFF2-40B4-BE49-F238E27FC236}">
                <a16:creationId xmlns:a16="http://schemas.microsoft.com/office/drawing/2014/main" id="{3A3200D2-5B58-9B04-F407-0EA374B30E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942723"/>
            <a:ext cx="6782388" cy="762066"/>
          </a:xfrm>
          <a:prstGeom prst="rect">
            <a:avLst/>
          </a:prstGeom>
        </p:spPr>
      </p:pic>
      <p:pic>
        <p:nvPicPr>
          <p:cNvPr id="16" name="Afbeelding 15">
            <a:extLst>
              <a:ext uri="{FF2B5EF4-FFF2-40B4-BE49-F238E27FC236}">
                <a16:creationId xmlns:a16="http://schemas.microsoft.com/office/drawing/2014/main" id="{0DCFDA12-894C-B434-E071-F05539172F3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64157" y="5413803"/>
            <a:ext cx="7567316" cy="739204"/>
          </a:xfrm>
          <a:prstGeom prst="rect">
            <a:avLst/>
          </a:prstGeom>
        </p:spPr>
      </p:pic>
      <p:pic>
        <p:nvPicPr>
          <p:cNvPr id="3" name="Afbeelding 2" descr="Afbeelding met tekst, Lettertype, Graphics, typografie&#10;&#10;Automatisch gegenereerde beschrijving">
            <a:extLst>
              <a:ext uri="{FF2B5EF4-FFF2-40B4-BE49-F238E27FC236}">
                <a16:creationId xmlns:a16="http://schemas.microsoft.com/office/drawing/2014/main" id="{1388E555-F8DE-E686-BA71-109CA492B3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82388" y="179255"/>
            <a:ext cx="2646658" cy="1144501"/>
          </a:xfrm>
          <a:prstGeom prst="rect">
            <a:avLst/>
          </a:prstGeom>
        </p:spPr>
      </p:pic>
      <p:pic>
        <p:nvPicPr>
          <p:cNvPr id="8" name="Afbeelding 7" descr="Afbeelding met tekst, Lettertype, wit, typografie&#10;&#10;Automatisch gegenereerde beschrijving">
            <a:extLst>
              <a:ext uri="{FF2B5EF4-FFF2-40B4-BE49-F238E27FC236}">
                <a16:creationId xmlns:a16="http://schemas.microsoft.com/office/drawing/2014/main" id="{BA8CE80D-4F6A-CDB7-65A4-FFC726DC8DA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79136" y="3411438"/>
            <a:ext cx="4473328" cy="556308"/>
          </a:xfrm>
          <a:prstGeom prst="rect">
            <a:avLst/>
          </a:prstGeom>
        </p:spPr>
      </p:pic>
      <p:pic>
        <p:nvPicPr>
          <p:cNvPr id="6" name="Afbeelding 5" descr="Afbeelding met tekst, Lettertype, wit, typografie&#10;&#10;Automatisch gegenereerde beschrijving">
            <a:extLst>
              <a:ext uri="{FF2B5EF4-FFF2-40B4-BE49-F238E27FC236}">
                <a16:creationId xmlns:a16="http://schemas.microsoft.com/office/drawing/2014/main" id="{8C33B509-96B0-2B84-46E8-447E88D5899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391999" y="5725619"/>
            <a:ext cx="3639474" cy="1173112"/>
          </a:xfrm>
          <a:prstGeom prst="rect">
            <a:avLst/>
          </a:prstGeom>
        </p:spPr>
      </p:pic>
    </p:spTree>
    <p:extLst>
      <p:ext uri="{BB962C8B-B14F-4D97-AF65-F5344CB8AC3E}">
        <p14:creationId xmlns:p14="http://schemas.microsoft.com/office/powerpoint/2010/main" val="103214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9C12326-0B95-A84B-EB0C-A8F2639C98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692" y="706314"/>
            <a:ext cx="10156007" cy="564222"/>
          </a:xfrm>
        </p:spPr>
      </p:pic>
      <p:pic>
        <p:nvPicPr>
          <p:cNvPr id="7" name="Afbeelding 6">
            <a:extLst>
              <a:ext uri="{FF2B5EF4-FFF2-40B4-BE49-F238E27FC236}">
                <a16:creationId xmlns:a16="http://schemas.microsoft.com/office/drawing/2014/main" id="{1FEC5D34-6BCC-9F4E-88E2-4724B0A15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93" y="1521671"/>
            <a:ext cx="10534341" cy="1223045"/>
          </a:xfrm>
          <a:prstGeom prst="rect">
            <a:avLst/>
          </a:prstGeom>
        </p:spPr>
      </p:pic>
      <p:pic>
        <p:nvPicPr>
          <p:cNvPr id="8" name="Picture 2" descr="SchoolpleinNoord">
            <a:extLst>
              <a:ext uri="{FF2B5EF4-FFF2-40B4-BE49-F238E27FC236}">
                <a16:creationId xmlns:a16="http://schemas.microsoft.com/office/drawing/2014/main" id="{145F5F61-D112-5946-3FEF-6CCE9EA7F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556" y="5866992"/>
            <a:ext cx="1982092" cy="76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tekst, schermopname, Lettertype&#10;&#10;Automatisch gegenereerde beschrijving">
            <a:extLst>
              <a:ext uri="{FF2B5EF4-FFF2-40B4-BE49-F238E27FC236}">
                <a16:creationId xmlns:a16="http://schemas.microsoft.com/office/drawing/2014/main" id="{D2AC80C9-E03E-ED53-0DF0-ACD5D2DB5A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860" y="3063398"/>
            <a:ext cx="5223140" cy="3453076"/>
          </a:xfrm>
          <a:prstGeom prst="rect">
            <a:avLst/>
          </a:prstGeom>
        </p:spPr>
      </p:pic>
    </p:spTree>
    <p:extLst>
      <p:ext uri="{BB962C8B-B14F-4D97-AF65-F5344CB8AC3E}">
        <p14:creationId xmlns:p14="http://schemas.microsoft.com/office/powerpoint/2010/main" val="196200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11E03-96F2-B77D-3BF4-A6FBEADB797E}"/>
              </a:ext>
            </a:extLst>
          </p:cNvPr>
          <p:cNvSpPr>
            <a:spLocks noGrp="1"/>
          </p:cNvSpPr>
          <p:nvPr>
            <p:ph type="title"/>
          </p:nvPr>
        </p:nvSpPr>
        <p:spPr/>
        <p:txBody>
          <a:bodyPr/>
          <a:lstStyle/>
          <a:p>
            <a:r>
              <a:rPr lang="nl-NL" dirty="0"/>
              <a:t>Preventiepiramide</a:t>
            </a:r>
          </a:p>
        </p:txBody>
      </p:sp>
      <p:pic>
        <p:nvPicPr>
          <p:cNvPr id="4" name="Afbeelding 3" descr="Afbeelding met tekst, schermopname, Lettertype, ontwerp&#10;&#10;Automatisch gegenereerde beschrijving">
            <a:extLst>
              <a:ext uri="{FF2B5EF4-FFF2-40B4-BE49-F238E27FC236}">
                <a16:creationId xmlns:a16="http://schemas.microsoft.com/office/drawing/2014/main" id="{001EF5B5-B390-2ED6-4D4C-7DBFFB9E9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650" y="1258781"/>
            <a:ext cx="6405781" cy="5444955"/>
          </a:xfrm>
          <a:prstGeom prst="rect">
            <a:avLst/>
          </a:prstGeom>
        </p:spPr>
      </p:pic>
    </p:spTree>
    <p:extLst>
      <p:ext uri="{BB962C8B-B14F-4D97-AF65-F5344CB8AC3E}">
        <p14:creationId xmlns:p14="http://schemas.microsoft.com/office/powerpoint/2010/main" val="70380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D27FA-25E6-7D77-1962-1C3C3B1A9353}"/>
              </a:ext>
            </a:extLst>
          </p:cNvPr>
          <p:cNvSpPr>
            <a:spLocks noGrp="1"/>
          </p:cNvSpPr>
          <p:nvPr>
            <p:ph type="title"/>
          </p:nvPr>
        </p:nvSpPr>
        <p:spPr>
          <a:xfrm>
            <a:off x="1136396" y="457201"/>
            <a:ext cx="5814240" cy="1556870"/>
          </a:xfrm>
        </p:spPr>
        <p:txBody>
          <a:bodyPr anchor="b">
            <a:normAutofit/>
          </a:bodyPr>
          <a:lstStyle/>
          <a:p>
            <a:r>
              <a:rPr lang="nl-NL" sz="3400" dirty="0"/>
              <a:t>Aansluiten bij de onderwijs- en ondersteuningsbehoeften van leerlingen (Pameijer, e.a., 2012). </a:t>
            </a:r>
          </a:p>
        </p:txBody>
      </p:sp>
      <p:sp>
        <p:nvSpPr>
          <p:cNvPr id="3" name="Tijdelijke aanduiding voor inhoud 2">
            <a:extLst>
              <a:ext uri="{FF2B5EF4-FFF2-40B4-BE49-F238E27FC236}">
                <a16:creationId xmlns:a16="http://schemas.microsoft.com/office/drawing/2014/main" id="{F7103CDC-DF3B-AEC0-7179-9BCFA003C9AD}"/>
              </a:ext>
            </a:extLst>
          </p:cNvPr>
          <p:cNvSpPr>
            <a:spLocks noGrp="1"/>
          </p:cNvSpPr>
          <p:nvPr>
            <p:ph idx="1"/>
          </p:nvPr>
        </p:nvSpPr>
        <p:spPr>
          <a:xfrm>
            <a:off x="1136396" y="2277036"/>
            <a:ext cx="5814239" cy="3461155"/>
          </a:xfrm>
        </p:spPr>
        <p:txBody>
          <a:bodyPr>
            <a:normAutofit/>
          </a:bodyPr>
          <a:lstStyle/>
          <a:p>
            <a:pPr>
              <a:buFont typeface="+mj-lt"/>
              <a:buAutoNum type="arabicPeriod"/>
            </a:pPr>
            <a:r>
              <a:rPr lang="nl-NL" sz="1700" b="0" i="0" dirty="0">
                <a:effectLst/>
                <a:latin typeface="Google Sans"/>
              </a:rPr>
              <a:t> De </a:t>
            </a:r>
            <a:r>
              <a:rPr lang="nl-NL" sz="1700" b="1" i="0" dirty="0">
                <a:effectLst/>
                <a:latin typeface="Google Sans"/>
              </a:rPr>
              <a:t>onderwijsbehoeften</a:t>
            </a:r>
            <a:r>
              <a:rPr lang="nl-NL" sz="1700" b="0" i="0" dirty="0">
                <a:effectLst/>
                <a:latin typeface="Google Sans"/>
              </a:rPr>
              <a:t> van </a:t>
            </a:r>
            <a:r>
              <a:rPr lang="nl-NL" sz="1700" b="1" i="0" dirty="0">
                <a:effectLst/>
                <a:latin typeface="Google Sans"/>
              </a:rPr>
              <a:t>leerlingen</a:t>
            </a:r>
            <a:r>
              <a:rPr lang="nl-NL" sz="1700" b="0" i="0" dirty="0">
                <a:effectLst/>
                <a:latin typeface="Google Sans"/>
              </a:rPr>
              <a:t> staan centraal;</a:t>
            </a:r>
          </a:p>
          <a:p>
            <a:pPr>
              <a:buFont typeface="+mj-lt"/>
              <a:buAutoNum type="arabicPeriod"/>
            </a:pPr>
            <a:r>
              <a:rPr lang="nl-NL" sz="1700" b="0" i="0" dirty="0">
                <a:effectLst/>
                <a:latin typeface="Google Sans"/>
              </a:rPr>
              <a:t> Het gaat om afstemming en wisselwerking;</a:t>
            </a:r>
          </a:p>
          <a:p>
            <a:pPr>
              <a:buFont typeface="+mj-lt"/>
              <a:buAutoNum type="arabicPeriod"/>
            </a:pPr>
            <a:r>
              <a:rPr lang="nl-NL" sz="1700" b="0" i="0" dirty="0">
                <a:effectLst/>
                <a:latin typeface="Google Sans"/>
              </a:rPr>
              <a:t> De leerkracht doet ertoe;</a:t>
            </a:r>
          </a:p>
          <a:p>
            <a:pPr>
              <a:buFont typeface="+mj-lt"/>
              <a:buAutoNum type="arabicPeriod"/>
            </a:pPr>
            <a:r>
              <a:rPr lang="nl-NL" sz="1700" b="0" i="0" dirty="0">
                <a:effectLst/>
                <a:latin typeface="Google Sans"/>
              </a:rPr>
              <a:t> Positieve aspecten zijn van groot belang;</a:t>
            </a:r>
          </a:p>
          <a:p>
            <a:pPr>
              <a:buFont typeface="+mj-lt"/>
              <a:buAutoNum type="arabicPeriod"/>
            </a:pPr>
            <a:r>
              <a:rPr lang="nl-NL" sz="1700" b="0" i="0" dirty="0">
                <a:effectLst/>
                <a:latin typeface="Google Sans"/>
              </a:rPr>
              <a:t> We werken constructief samen;</a:t>
            </a:r>
          </a:p>
          <a:p>
            <a:pPr>
              <a:buFont typeface="+mj-lt"/>
              <a:buAutoNum type="arabicPeriod"/>
            </a:pPr>
            <a:r>
              <a:rPr lang="nl-NL" sz="1700" b="0" i="0" dirty="0">
                <a:effectLst/>
                <a:latin typeface="Google Sans"/>
              </a:rPr>
              <a:t> Ons handelen is doelgericht;</a:t>
            </a:r>
          </a:p>
          <a:p>
            <a:pPr>
              <a:buFont typeface="+mj-lt"/>
              <a:buAutoNum type="arabicPeriod"/>
            </a:pPr>
            <a:r>
              <a:rPr lang="nl-NL" sz="1700" b="0" i="0" dirty="0">
                <a:effectLst/>
                <a:latin typeface="Google Sans"/>
              </a:rPr>
              <a:t>De werkwijze is systematisch, in stappen en transparant.</a:t>
            </a:r>
          </a:p>
          <a:p>
            <a:pPr marL="0" indent="0">
              <a:buNone/>
            </a:pPr>
            <a:br>
              <a:rPr lang="nl-NL" sz="1700" b="0" i="0" dirty="0">
                <a:effectLst/>
                <a:latin typeface="arial" panose="020B0604020202020204" pitchFamily="34" charset="0"/>
              </a:rPr>
            </a:br>
            <a:endParaRPr lang="nl-NL" sz="1700" dirty="0"/>
          </a:p>
        </p:txBody>
      </p:sp>
      <p:pic>
        <p:nvPicPr>
          <p:cNvPr id="6146" name="Picture 2">
            <a:extLst>
              <a:ext uri="{FF2B5EF4-FFF2-40B4-BE49-F238E27FC236}">
                <a16:creationId xmlns:a16="http://schemas.microsoft.com/office/drawing/2014/main" id="{AED1C618-BC5E-EA55-6FAC-0B3325896D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76379" y="277227"/>
            <a:ext cx="2626848" cy="37932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andelingsgericht werken - Opleidingen - Vonk en Visie">
            <a:extLst>
              <a:ext uri="{FF2B5EF4-FFF2-40B4-BE49-F238E27FC236}">
                <a16:creationId xmlns:a16="http://schemas.microsoft.com/office/drawing/2014/main" id="{4A58A133-18C6-0B37-28EB-CAF3D90BD0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02" r="7334"/>
          <a:stretch/>
        </p:blipFill>
        <p:spPr bwMode="auto">
          <a:xfrm>
            <a:off x="6625569" y="4333475"/>
            <a:ext cx="2680115" cy="232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08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395C6-38DF-C6FC-7D37-19447DCDE265}"/>
              </a:ext>
            </a:extLst>
          </p:cNvPr>
          <p:cNvSpPr>
            <a:spLocks noGrp="1"/>
          </p:cNvSpPr>
          <p:nvPr>
            <p:ph type="title"/>
          </p:nvPr>
        </p:nvSpPr>
        <p:spPr/>
        <p:txBody>
          <a:bodyPr>
            <a:normAutofit/>
          </a:bodyPr>
          <a:lstStyle/>
          <a:p>
            <a:r>
              <a:rPr lang="nl-NL" sz="3400" dirty="0"/>
              <a:t>Afstemmen samenwerking</a:t>
            </a:r>
          </a:p>
        </p:txBody>
      </p:sp>
      <p:pic>
        <p:nvPicPr>
          <p:cNvPr id="1026" name="Picture 2" descr="Interprofessioneel samenwerken in zorg, welzijn en onderwijs">
            <a:extLst>
              <a:ext uri="{FF2B5EF4-FFF2-40B4-BE49-F238E27FC236}">
                <a16:creationId xmlns:a16="http://schemas.microsoft.com/office/drawing/2014/main" id="{FD39C3B7-1772-BFDE-CB3C-675F11021A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21986" y="1603684"/>
            <a:ext cx="3114832"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ED3A24B9-35EF-347B-6E9F-6D857415B77E}"/>
              </a:ext>
            </a:extLst>
          </p:cNvPr>
          <p:cNvSpPr txBox="1"/>
          <p:nvPr/>
        </p:nvSpPr>
        <p:spPr>
          <a:xfrm>
            <a:off x="1006876" y="2102598"/>
            <a:ext cx="5646198" cy="4093428"/>
          </a:xfrm>
          <a:prstGeom prst="rect">
            <a:avLst/>
          </a:prstGeom>
          <a:noFill/>
        </p:spPr>
        <p:txBody>
          <a:bodyPr wrap="square" rtlCol="0">
            <a:spAutoFit/>
          </a:bodyPr>
          <a:lstStyle/>
          <a:p>
            <a:r>
              <a:rPr lang="nl-NL" sz="2000" dirty="0"/>
              <a:t>Multidisciplinair samenwerken </a:t>
            </a:r>
            <a:r>
              <a:rPr lang="nl-NL" sz="2000" dirty="0" err="1"/>
              <a:t>vs</a:t>
            </a:r>
            <a:r>
              <a:rPr lang="nl-NL" sz="2000" dirty="0"/>
              <a:t> </a:t>
            </a:r>
          </a:p>
          <a:p>
            <a:r>
              <a:rPr lang="nl-NL" sz="2000" dirty="0"/>
              <a:t>interprofessioneel samenwerken</a:t>
            </a:r>
          </a:p>
          <a:p>
            <a:endParaRPr lang="nl-NL" sz="2000" dirty="0"/>
          </a:p>
          <a:p>
            <a:r>
              <a:rPr lang="nl-NL" sz="2000" dirty="0"/>
              <a:t>Competenties op het gebied van:</a:t>
            </a:r>
          </a:p>
          <a:p>
            <a:r>
              <a:rPr lang="nl-NL" sz="2000" dirty="0"/>
              <a:t>- </a:t>
            </a:r>
            <a:r>
              <a:rPr lang="nl-NL" sz="2000" dirty="0" err="1"/>
              <a:t>Waardegestuurd</a:t>
            </a:r>
            <a:r>
              <a:rPr lang="nl-NL" sz="2000" dirty="0"/>
              <a:t> en ethisch verantwoord</a:t>
            </a:r>
          </a:p>
          <a:p>
            <a:r>
              <a:rPr lang="nl-NL" sz="2000" dirty="0"/>
              <a:t>- Communicatie</a:t>
            </a:r>
          </a:p>
          <a:p>
            <a:r>
              <a:rPr lang="nl-NL" sz="2000" dirty="0"/>
              <a:t>- Vanuit eigen rol en verantwoordelijkheden</a:t>
            </a:r>
          </a:p>
          <a:p>
            <a:r>
              <a:rPr lang="nl-NL" sz="2000" dirty="0"/>
              <a:t>- Werken in teams</a:t>
            </a:r>
          </a:p>
          <a:p>
            <a:endParaRPr lang="nl-NL" sz="2000" dirty="0"/>
          </a:p>
          <a:p>
            <a:r>
              <a:rPr lang="nl-NL" sz="2000" dirty="0"/>
              <a:t>Focus op een cyclisch proces middels een gezamenlijk plan inclusief doelen</a:t>
            </a:r>
          </a:p>
          <a:p>
            <a:endParaRPr lang="nl-NL" sz="2000" dirty="0"/>
          </a:p>
          <a:p>
            <a:r>
              <a:rPr lang="nl-NL" sz="2000" dirty="0"/>
              <a:t>(</a:t>
            </a:r>
            <a:r>
              <a:rPr lang="nl-NL" sz="2000" dirty="0" err="1"/>
              <a:t>Zaalen</a:t>
            </a:r>
            <a:r>
              <a:rPr lang="nl-NL" sz="2000" dirty="0"/>
              <a:t>, e.a., 2023)</a:t>
            </a:r>
          </a:p>
        </p:txBody>
      </p:sp>
    </p:spTree>
    <p:extLst>
      <p:ext uri="{BB962C8B-B14F-4D97-AF65-F5344CB8AC3E}">
        <p14:creationId xmlns:p14="http://schemas.microsoft.com/office/powerpoint/2010/main" val="33459679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78F003F1AC6A43B009BD2F2109477B" ma:contentTypeVersion="16" ma:contentTypeDescription="Een nieuw document maken." ma:contentTypeScope="" ma:versionID="70b7f5367531d14dcd3a42bec4e49d30">
  <xsd:schema xmlns:xsd="http://www.w3.org/2001/XMLSchema" xmlns:xs="http://www.w3.org/2001/XMLSchema" xmlns:p="http://schemas.microsoft.com/office/2006/metadata/properties" xmlns:ns2="f1474087-4e67-4afa-8b67-260e774a898f" xmlns:ns3="47d59105-afdc-4a95-8fb7-abb97e53eb91" targetNamespace="http://schemas.microsoft.com/office/2006/metadata/properties" ma:root="true" ma:fieldsID="ccbaaab1ba1b8628df4eab2e34bbbaff" ns2:_="" ns3:_="">
    <xsd:import namespace="f1474087-4e67-4afa-8b67-260e774a898f"/>
    <xsd:import namespace="47d59105-afdc-4a95-8fb7-abb97e53eb9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74087-4e67-4afa-8b67-260e774a898f"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967724ba-80c4-4770-8aba-4f4b120d3d34}" ma:internalName="TaxCatchAll" ma:showField="CatchAllData" ma:web="f1474087-4e67-4afa-8b67-260e774a89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d59105-afdc-4a95-8fb7-abb97e53eb9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9b0c466e-2caf-4f6a-be88-1baca597ddb8"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d59105-afdc-4a95-8fb7-abb97e53eb91">
      <Terms xmlns="http://schemas.microsoft.com/office/infopath/2007/PartnerControls"/>
    </lcf76f155ced4ddcb4097134ff3c332f>
    <TaxCatchAll xmlns="f1474087-4e67-4afa-8b67-260e774a898f" xsi:nil="true"/>
  </documentManagement>
</p:properties>
</file>

<file path=customXml/itemProps1.xml><?xml version="1.0" encoding="utf-8"?>
<ds:datastoreItem xmlns:ds="http://schemas.openxmlformats.org/officeDocument/2006/customXml" ds:itemID="{BCECC765-F545-4FAC-B56E-692ED6FE23A1}"/>
</file>

<file path=customXml/itemProps2.xml><?xml version="1.0" encoding="utf-8"?>
<ds:datastoreItem xmlns:ds="http://schemas.openxmlformats.org/officeDocument/2006/customXml" ds:itemID="{E71D17E6-BA13-426E-9E4E-E1164481DD02}"/>
</file>

<file path=customXml/itemProps3.xml><?xml version="1.0" encoding="utf-8"?>
<ds:datastoreItem xmlns:ds="http://schemas.openxmlformats.org/officeDocument/2006/customXml" ds:itemID="{A0AE4F97-65D4-42BA-9CF8-4C2C7B383545}"/>
</file>

<file path=docProps/app.xml><?xml version="1.0" encoding="utf-8"?>
<Properties xmlns="http://schemas.openxmlformats.org/officeDocument/2006/extended-properties" xmlns:vt="http://schemas.openxmlformats.org/officeDocument/2006/docPropsVTypes">
  <TotalTime>355</TotalTime>
  <Words>1132</Words>
  <Application>Microsoft Office PowerPoint</Application>
  <PresentationFormat>Breedbeeld</PresentationFormat>
  <Paragraphs>101</Paragraphs>
  <Slides>23</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arial</vt:lpstr>
      <vt:lpstr>Calibri</vt:lpstr>
      <vt:lpstr>Calibri Light</vt:lpstr>
      <vt:lpstr>Google Sans</vt:lpstr>
      <vt:lpstr>Kantoorthema</vt:lpstr>
      <vt:lpstr>Dag Aansluiting Onderwijs-Jeugdhulp teams op VO- &amp; VSO-scholen in de gemeente Groningen  Een sterke pedagogische basis in de klas. Over leren én welbevinden</vt:lpstr>
      <vt:lpstr>Even kennis maken   </vt:lpstr>
      <vt:lpstr>‘Meneer, bij u voelen wij ons nooit dom’. </vt:lpstr>
      <vt:lpstr>PowerPoint-presentatie</vt:lpstr>
      <vt:lpstr>PowerPoint-presentatie</vt:lpstr>
      <vt:lpstr>PowerPoint-presentatie</vt:lpstr>
      <vt:lpstr>Preventiepiramide</vt:lpstr>
      <vt:lpstr>Aansluiten bij de onderwijs- en ondersteuningsbehoeften van leerlingen (Pameijer, e.a., 2012). </vt:lpstr>
      <vt:lpstr>Afstemmen samenwerking</vt:lpstr>
      <vt:lpstr>SAMEN inclusief onderwijs realiseren</vt:lpstr>
      <vt:lpstr>Gewoon heel goed onderwijs </vt:lpstr>
      <vt:lpstr>Hoge verwachtingen</vt:lpstr>
      <vt:lpstr>Weerstand toevoegen</vt:lpstr>
      <vt:lpstr>De innovatieve achteruitgang komt onder meer door De orthodoxie van het kindgerichte onderwijs:</vt:lpstr>
      <vt:lpstr>Oja, en lesgeven </vt:lpstr>
      <vt:lpstr>Resumé</vt:lpstr>
      <vt:lpstr>Op zoek naar:</vt:lpstr>
      <vt:lpstr>Dat begint bij:</vt:lpstr>
      <vt:lpstr>In gesprek met de gedachte:</vt:lpstr>
      <vt:lpstr>Terugkoppeling en afsluiting </vt:lpstr>
      <vt:lpstr>Een aantal ideeën over en perspectieven op (goed) onderwijs</vt:lpstr>
      <vt:lpstr>Gelijke kansen</vt:lpstr>
      <vt:lpstr>Wat is de staat van ons onderwijs?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 Aansluiting Onderwijs-Jeugdhulp teams op VO- &amp; VSO-scholen in de gemeente Groningen</dc:title>
  <dc:creator>Doorn - Krol, D.E.</dc:creator>
  <cp:lastModifiedBy>Koopman, J.J.</cp:lastModifiedBy>
  <cp:revision>3</cp:revision>
  <dcterms:created xsi:type="dcterms:W3CDTF">2023-10-31T15:24:42Z</dcterms:created>
  <dcterms:modified xsi:type="dcterms:W3CDTF">2023-11-02T10:44:10Z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0x010100C678F003F1AC6A43B009BD2F2109477B</vt:lpwstr>
  </property>
</Properties>
</file>