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theme/theme1.xml" ContentType="application/vnd.openxmlformats-officedocument.theme+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6" r:id="rId2"/>
    <p:sldMasterId id="2147483690" r:id="rId3"/>
  </p:sldMasterIdLst>
  <p:notesMasterIdLst>
    <p:notesMasterId r:id="rId48"/>
  </p:notesMasterIdLst>
  <p:sldIdLst>
    <p:sldId id="682" r:id="rId4"/>
    <p:sldId id="1215" r:id="rId5"/>
    <p:sldId id="680" r:id="rId6"/>
    <p:sldId id="1218" r:id="rId7"/>
    <p:sldId id="1213" r:id="rId8"/>
    <p:sldId id="640" r:id="rId9"/>
    <p:sldId id="641" r:id="rId10"/>
    <p:sldId id="1214" r:id="rId11"/>
    <p:sldId id="668" r:id="rId12"/>
    <p:sldId id="644" r:id="rId13"/>
    <p:sldId id="645" r:id="rId14"/>
    <p:sldId id="260" r:id="rId15"/>
    <p:sldId id="316" r:id="rId16"/>
    <p:sldId id="674" r:id="rId17"/>
    <p:sldId id="675" r:id="rId18"/>
    <p:sldId id="678" r:id="rId19"/>
    <p:sldId id="647" r:id="rId20"/>
    <p:sldId id="649" r:id="rId21"/>
    <p:sldId id="650" r:id="rId22"/>
    <p:sldId id="652" r:id="rId23"/>
    <p:sldId id="651" r:id="rId24"/>
    <p:sldId id="648" r:id="rId25"/>
    <p:sldId id="638" r:id="rId26"/>
    <p:sldId id="656" r:id="rId27"/>
    <p:sldId id="683" r:id="rId28"/>
    <p:sldId id="655" r:id="rId29"/>
    <p:sldId id="653" r:id="rId30"/>
    <p:sldId id="657" r:id="rId31"/>
    <p:sldId id="658" r:id="rId32"/>
    <p:sldId id="659" r:id="rId33"/>
    <p:sldId id="677" r:id="rId34"/>
    <p:sldId id="670" r:id="rId35"/>
    <p:sldId id="660" r:id="rId36"/>
    <p:sldId id="1216" r:id="rId37"/>
    <p:sldId id="681" r:id="rId38"/>
    <p:sldId id="666" r:id="rId39"/>
    <p:sldId id="679" r:id="rId40"/>
    <p:sldId id="630" r:id="rId41"/>
    <p:sldId id="631" r:id="rId42"/>
    <p:sldId id="667" r:id="rId43"/>
    <p:sldId id="673" r:id="rId44"/>
    <p:sldId id="1217" r:id="rId45"/>
    <p:sldId id="637" r:id="rId46"/>
    <p:sldId id="672"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12857C"/>
    <a:srgbClr val="C7D100"/>
    <a:srgbClr val="007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ustomXml" Target="../customXml/item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s1\project$\KJP%20in%20de%20D-NL%20Euregio\Verkenning\Documenten\Diagnosecijfers\Diagnoseverschillen%20D-NL_2018.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Overzicht2!$B$3</c:f>
              <c:strCache>
                <c:ptCount val="1"/>
                <c:pt idx="0">
                  <c:v>Karakter</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10A3-49FA-825D-F360FC3C3F40}"/>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10A3-49FA-825D-F360FC3C3F40}"/>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10A3-49FA-825D-F360FC3C3F40}"/>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10A3-49FA-825D-F360FC3C3F40}"/>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10A3-49FA-825D-F360FC3C3F40}"/>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10A3-49FA-825D-F360FC3C3F40}"/>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0A3-49FA-825D-F360FC3C3F40}"/>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10A3-49FA-825D-F360FC3C3F40}"/>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10A3-49FA-825D-F360FC3C3F40}"/>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10A3-49FA-825D-F360FC3C3F40}"/>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10A3-49FA-825D-F360FC3C3F40}"/>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10A3-49FA-825D-F360FC3C3F40}"/>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10A3-49FA-825D-F360FC3C3F40}"/>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10A3-49FA-825D-F360FC3C3F40}"/>
              </c:ext>
            </c:extLst>
          </c:dPt>
          <c:cat>
            <c:strRef>
              <c:f>Overzicht2!$A$4:$A$17</c:f>
              <c:strCache>
                <c:ptCount val="14"/>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strCache>
            </c:strRef>
          </c:cat>
          <c:val>
            <c:numRef>
              <c:f>Overzicht2!$B$4:$B$17</c:f>
              <c:numCache>
                <c:formatCode>General</c:formatCode>
                <c:ptCount val="14"/>
                <c:pt idx="0" formatCode="0%">
                  <c:v>0.04</c:v>
                </c:pt>
                <c:pt idx="6" formatCode="0%">
                  <c:v>0.05</c:v>
                </c:pt>
                <c:pt idx="7" formatCode="0%">
                  <c:v>0.01</c:v>
                </c:pt>
                <c:pt idx="8" formatCode="0%">
                  <c:v>7.0000000000000007E-2</c:v>
                </c:pt>
                <c:pt idx="9" formatCode="0%">
                  <c:v>7.0000000000000007E-2</c:v>
                </c:pt>
                <c:pt idx="12" formatCode="0%">
                  <c:v>0.41</c:v>
                </c:pt>
                <c:pt idx="13" formatCode="0%">
                  <c:v>0.35</c:v>
                </c:pt>
              </c:numCache>
            </c:numRef>
          </c:val>
          <c:extLst xmlns:c16r2="http://schemas.microsoft.com/office/drawing/2015/06/chart">
            <c:ext xmlns:c16="http://schemas.microsoft.com/office/drawing/2014/chart" uri="{C3380CC4-5D6E-409C-BE32-E72D297353CC}">
              <c16:uniqueId val="{0000001C-10A3-49FA-825D-F360FC3C3F4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4"/>
          <c:order val="0"/>
          <c:tx>
            <c:strRef>
              <c:f>Overzicht2!$F$3</c:f>
              <c:strCache>
                <c:ptCount val="1"/>
                <c:pt idx="0">
                  <c:v>LVR Viersen</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BB6B-402E-AEDB-7A2A7CB8932F}"/>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BB6B-402E-AEDB-7A2A7CB8932F}"/>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BB6B-402E-AEDB-7A2A7CB8932F}"/>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BB6B-402E-AEDB-7A2A7CB8932F}"/>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BB6B-402E-AEDB-7A2A7CB8932F}"/>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BB6B-402E-AEDB-7A2A7CB8932F}"/>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BB6B-402E-AEDB-7A2A7CB8932F}"/>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BB6B-402E-AEDB-7A2A7CB8932F}"/>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BB6B-402E-AEDB-7A2A7CB8932F}"/>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BB6B-402E-AEDB-7A2A7CB8932F}"/>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BB6B-402E-AEDB-7A2A7CB8932F}"/>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BB6B-402E-AEDB-7A2A7CB8932F}"/>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BB6B-402E-AEDB-7A2A7CB8932F}"/>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BB6B-402E-AEDB-7A2A7CB8932F}"/>
              </c:ext>
            </c:extLst>
          </c:dPt>
          <c:cat>
            <c:strRef>
              <c:f>Overzicht2!$A$4:$A$17</c:f>
              <c:strCache>
                <c:ptCount val="14"/>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strCache>
            </c:strRef>
          </c:cat>
          <c:val>
            <c:numRef>
              <c:f>Overzicht2!$F$4:$F$17</c:f>
              <c:numCache>
                <c:formatCode>General</c:formatCode>
                <c:ptCount val="14"/>
                <c:pt idx="0" formatCode="0%">
                  <c:v>0.30693069306930693</c:v>
                </c:pt>
                <c:pt idx="7" formatCode="0%">
                  <c:v>3.5478547854785478E-2</c:v>
                </c:pt>
                <c:pt idx="8" formatCode="0%">
                  <c:v>1.4851485148514851E-2</c:v>
                </c:pt>
                <c:pt idx="9" formatCode="0%">
                  <c:v>2.7227722772277228E-2</c:v>
                </c:pt>
                <c:pt idx="10" formatCode="0%">
                  <c:v>0.1773927392739274</c:v>
                </c:pt>
                <c:pt idx="11" formatCode="0%">
                  <c:v>0.29865445544554498</c:v>
                </c:pt>
                <c:pt idx="13" formatCode="0%">
                  <c:v>0.13943894389438943</c:v>
                </c:pt>
              </c:numCache>
            </c:numRef>
          </c:val>
          <c:extLst xmlns:c16r2="http://schemas.microsoft.com/office/drawing/2015/06/chart">
            <c:ext xmlns:c16="http://schemas.microsoft.com/office/drawing/2014/chart" uri="{C3380CC4-5D6E-409C-BE32-E72D297353CC}">
              <c16:uniqueId val="{0000001C-BB6B-402E-AEDB-7A2A7CB8932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1"/>
          <c:order val="0"/>
          <c:tx>
            <c:strRef>
              <c:f>Overzicht2!$C$3</c:f>
              <c:strCache>
                <c:ptCount val="1"/>
                <c:pt idx="0">
                  <c:v>Accare</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E062-411E-96FE-0857FAEA09E8}"/>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E062-411E-96FE-0857FAEA09E8}"/>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E062-411E-96FE-0857FAEA09E8}"/>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E062-411E-96FE-0857FAEA09E8}"/>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E062-411E-96FE-0857FAEA09E8}"/>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E062-411E-96FE-0857FAEA09E8}"/>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E062-411E-96FE-0857FAEA09E8}"/>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E062-411E-96FE-0857FAEA09E8}"/>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E062-411E-96FE-0857FAEA09E8}"/>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E062-411E-96FE-0857FAEA09E8}"/>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E062-411E-96FE-0857FAEA09E8}"/>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E062-411E-96FE-0857FAEA09E8}"/>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E062-411E-96FE-0857FAEA09E8}"/>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E062-411E-96FE-0857FAEA09E8}"/>
              </c:ext>
            </c:extLst>
          </c:dPt>
          <c:cat>
            <c:strRef>
              <c:f>Overzicht2!$A$4:$A$17</c:f>
              <c:strCache>
                <c:ptCount val="14"/>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strCache>
            </c:strRef>
          </c:cat>
          <c:val>
            <c:numRef>
              <c:f>Overzicht2!$C$4:$C$17</c:f>
              <c:numCache>
                <c:formatCode>General</c:formatCode>
                <c:ptCount val="14"/>
                <c:pt idx="0" formatCode="0%">
                  <c:v>0.08</c:v>
                </c:pt>
                <c:pt idx="6" formatCode="0%">
                  <c:v>0.03</c:v>
                </c:pt>
                <c:pt idx="7" formatCode="0%">
                  <c:v>0.02</c:v>
                </c:pt>
                <c:pt idx="8" formatCode="0%">
                  <c:v>0.1</c:v>
                </c:pt>
                <c:pt idx="9" formatCode="0%">
                  <c:v>0.12</c:v>
                </c:pt>
                <c:pt idx="12" formatCode="0%">
                  <c:v>0.28000000000000003</c:v>
                </c:pt>
                <c:pt idx="13" formatCode="0%">
                  <c:v>0.37</c:v>
                </c:pt>
              </c:numCache>
            </c:numRef>
          </c:val>
          <c:extLst xmlns:c16r2="http://schemas.microsoft.com/office/drawing/2015/06/chart">
            <c:ext xmlns:c16="http://schemas.microsoft.com/office/drawing/2014/chart" uri="{C3380CC4-5D6E-409C-BE32-E72D297353CC}">
              <c16:uniqueId val="{0000001C-E062-411E-96FE-0857FAEA09E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3"/>
          <c:order val="0"/>
          <c:tx>
            <c:strRef>
              <c:f>Overzicht2!$E$3</c:f>
              <c:strCache>
                <c:ptCount val="1"/>
                <c:pt idx="0">
                  <c:v>LVR Essen</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7FC9-444A-AA1D-A0B72DCDD537}"/>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7FC9-444A-AA1D-A0B72DCDD537}"/>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7FC9-444A-AA1D-A0B72DCDD537}"/>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7FC9-444A-AA1D-A0B72DCDD537}"/>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7FC9-444A-AA1D-A0B72DCDD537}"/>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7FC9-444A-AA1D-A0B72DCDD537}"/>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FC9-444A-AA1D-A0B72DCDD537}"/>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7FC9-444A-AA1D-A0B72DCDD537}"/>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7FC9-444A-AA1D-A0B72DCDD537}"/>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7FC9-444A-AA1D-A0B72DCDD537}"/>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7FC9-444A-AA1D-A0B72DCDD537}"/>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7FC9-444A-AA1D-A0B72DCDD537}"/>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7FC9-444A-AA1D-A0B72DCDD537}"/>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7FC9-444A-AA1D-A0B72DCDD537}"/>
              </c:ext>
            </c:extLst>
          </c:dPt>
          <c:cat>
            <c:strRef>
              <c:f>Overzicht2!$A$4:$A$17</c:f>
              <c:strCache>
                <c:ptCount val="14"/>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strCache>
            </c:strRef>
          </c:cat>
          <c:val>
            <c:numRef>
              <c:f>Overzicht2!$E$4:$E$17</c:f>
              <c:numCache>
                <c:formatCode>General</c:formatCode>
                <c:ptCount val="14"/>
                <c:pt idx="0" formatCode="0%">
                  <c:v>0.1760797342192687</c:v>
                </c:pt>
                <c:pt idx="7" formatCode="0%">
                  <c:v>8.4717607973421927E-2</c:v>
                </c:pt>
                <c:pt idx="8" formatCode="0%">
                  <c:v>3.4883720930232558E-2</c:v>
                </c:pt>
                <c:pt idx="9" formatCode="0%">
                  <c:v>2.9900332225913623E-2</c:v>
                </c:pt>
                <c:pt idx="10" formatCode="0%">
                  <c:v>0.16445182724252488</c:v>
                </c:pt>
                <c:pt idx="11" formatCode="0%">
                  <c:v>0.41029900332225916</c:v>
                </c:pt>
                <c:pt idx="13" formatCode="0%">
                  <c:v>9.9667774086378738E-2</c:v>
                </c:pt>
              </c:numCache>
            </c:numRef>
          </c:val>
          <c:extLst xmlns:c16r2="http://schemas.microsoft.com/office/drawing/2015/06/chart">
            <c:ext xmlns:c16="http://schemas.microsoft.com/office/drawing/2014/chart" uri="{C3380CC4-5D6E-409C-BE32-E72D297353CC}">
              <c16:uniqueId val="{0000001C-7FC9-444A-AA1D-A0B72DCDD5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2"/>
          <c:order val="0"/>
          <c:tx>
            <c:strRef>
              <c:f>Overzicht2!$D$3</c:f>
              <c:strCache>
                <c:ptCount val="1"/>
                <c:pt idx="0">
                  <c:v>GGNet</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174A-4A62-BCD7-A9E3D1F1F8C0}"/>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174A-4A62-BCD7-A9E3D1F1F8C0}"/>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174A-4A62-BCD7-A9E3D1F1F8C0}"/>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174A-4A62-BCD7-A9E3D1F1F8C0}"/>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174A-4A62-BCD7-A9E3D1F1F8C0}"/>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174A-4A62-BCD7-A9E3D1F1F8C0}"/>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174A-4A62-BCD7-A9E3D1F1F8C0}"/>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174A-4A62-BCD7-A9E3D1F1F8C0}"/>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174A-4A62-BCD7-A9E3D1F1F8C0}"/>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174A-4A62-BCD7-A9E3D1F1F8C0}"/>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174A-4A62-BCD7-A9E3D1F1F8C0}"/>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174A-4A62-BCD7-A9E3D1F1F8C0}"/>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174A-4A62-BCD7-A9E3D1F1F8C0}"/>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174A-4A62-BCD7-A9E3D1F1F8C0}"/>
              </c:ext>
            </c:extLst>
          </c:dPt>
          <c:cat>
            <c:strRef>
              <c:f>Overzicht2!$A$4:$A$17</c:f>
              <c:strCache>
                <c:ptCount val="14"/>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strCache>
            </c:strRef>
          </c:cat>
          <c:val>
            <c:numRef>
              <c:f>Overzicht2!$D$4:$D$17</c:f>
              <c:numCache>
                <c:formatCode>0%</c:formatCode>
                <c:ptCount val="14"/>
                <c:pt idx="0">
                  <c:v>0.15049999999999999</c:v>
                </c:pt>
                <c:pt idx="1">
                  <c:v>1.7171717171717171E-2</c:v>
                </c:pt>
                <c:pt idx="2">
                  <c:v>1.9696969696969695E-2</c:v>
                </c:pt>
                <c:pt idx="3">
                  <c:v>2.7777777777777776E-2</c:v>
                </c:pt>
                <c:pt idx="4">
                  <c:v>6.363636363636363E-2</c:v>
                </c:pt>
                <c:pt idx="5">
                  <c:v>6.6666666666666666E-2</c:v>
                </c:pt>
                <c:pt idx="7">
                  <c:v>5.5555555555555558E-3</c:v>
                </c:pt>
                <c:pt idx="8">
                  <c:v>0</c:v>
                </c:pt>
                <c:pt idx="9">
                  <c:v>5.1515151515151514E-2</c:v>
                </c:pt>
                <c:pt idx="10">
                  <c:v>2.8787878787878789E-2</c:v>
                </c:pt>
                <c:pt idx="11">
                  <c:v>8.3838383838383837E-2</c:v>
                </c:pt>
                <c:pt idx="12">
                  <c:v>0.24646464646464647</c:v>
                </c:pt>
                <c:pt idx="13">
                  <c:v>0.23838383838383839</c:v>
                </c:pt>
              </c:numCache>
            </c:numRef>
          </c:val>
          <c:extLst xmlns:c16r2="http://schemas.microsoft.com/office/drawing/2015/06/chart">
            <c:ext xmlns:c16="http://schemas.microsoft.com/office/drawing/2014/chart" uri="{C3380CC4-5D6E-409C-BE32-E72D297353CC}">
              <c16:uniqueId val="{0000001C-174A-4A62-BCD7-A9E3D1F1F8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6577198987045628E-2"/>
          <c:y val="0.5322472285383044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2.4374813397717878E-2"/>
          <c:y val="0.59098087331421401"/>
          <c:w val="0.19169650352876827"/>
          <c:h val="0.40233738247126294"/>
        </c:manualLayout>
      </c:layout>
      <c:doughnutChart>
        <c:varyColors val="1"/>
        <c:ser>
          <c:idx val="5"/>
          <c:order val="0"/>
          <c:tx>
            <c:strRef>
              <c:f>Overzicht2!$G$3</c:f>
              <c:strCache>
                <c:ptCount val="1"/>
                <c:pt idx="0">
                  <c:v>LVR Bedburg-Hau</c:v>
                </c:pt>
              </c:strCache>
            </c:strRef>
          </c:tx>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F5C6-4288-A3A5-E34348B4E9C0}"/>
              </c:ext>
            </c:extLst>
          </c:dPt>
          <c:dPt>
            <c:idx val="1"/>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3-F5C6-4288-A3A5-E34348B4E9C0}"/>
              </c:ext>
            </c:extLst>
          </c:dPt>
          <c:dPt>
            <c:idx val="2"/>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5-F5C6-4288-A3A5-E34348B4E9C0}"/>
              </c:ext>
            </c:extLst>
          </c:dPt>
          <c:dPt>
            <c:idx val="3"/>
            <c:bubble3D val="0"/>
            <c:spPr>
              <a:solidFill>
                <a:schemeClr val="accent6">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F5C6-4288-A3A5-E34348B4E9C0}"/>
              </c:ext>
            </c:extLst>
          </c:dPt>
          <c:dPt>
            <c:idx val="4"/>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F5C6-4288-A3A5-E34348B4E9C0}"/>
              </c:ext>
            </c:extLst>
          </c:dPt>
          <c:dPt>
            <c:idx val="5"/>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F5C6-4288-A3A5-E34348B4E9C0}"/>
              </c:ext>
            </c:extLst>
          </c:dPt>
          <c:dPt>
            <c:idx val="6"/>
            <c:bubble3D val="0"/>
            <c:spPr>
              <a:solidFill>
                <a:schemeClr val="accent6">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F5C6-4288-A3A5-E34348B4E9C0}"/>
              </c:ext>
            </c:extLst>
          </c:dPt>
          <c:dPt>
            <c:idx val="7"/>
            <c:bubble3D val="0"/>
            <c:spPr>
              <a:solidFill>
                <a:schemeClr val="accent5">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F5C6-4288-A3A5-E34348B4E9C0}"/>
              </c:ext>
            </c:extLst>
          </c:dPt>
          <c:dPt>
            <c:idx val="8"/>
            <c:bubble3D val="0"/>
            <c:spPr>
              <a:solidFill>
                <a:schemeClr val="accent4">
                  <a:lumMod val="80000"/>
                  <a:lumOff val="2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F5C6-4288-A3A5-E34348B4E9C0}"/>
              </c:ext>
            </c:extLst>
          </c:dPt>
          <c:dPt>
            <c:idx val="9"/>
            <c:bubble3D val="0"/>
            <c:spPr>
              <a:solidFill>
                <a:schemeClr val="accent6">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F5C6-4288-A3A5-E34348B4E9C0}"/>
              </c:ext>
            </c:extLst>
          </c:dPt>
          <c:dPt>
            <c:idx val="10"/>
            <c:bubble3D val="0"/>
            <c:spPr>
              <a:solidFill>
                <a:schemeClr val="accent5">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F5C6-4288-A3A5-E34348B4E9C0}"/>
              </c:ext>
            </c:extLst>
          </c:dPt>
          <c:dPt>
            <c:idx val="11"/>
            <c:bubble3D val="0"/>
            <c:spPr>
              <a:solidFill>
                <a:schemeClr val="accent4">
                  <a:lumMod val="8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7-F5C6-4288-A3A5-E34348B4E9C0}"/>
              </c:ext>
            </c:extLst>
          </c:dPt>
          <c:dPt>
            <c:idx val="12"/>
            <c:bubble3D val="0"/>
            <c:spPr>
              <a:solidFill>
                <a:schemeClr val="accent6">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9-F5C6-4288-A3A5-E34348B4E9C0}"/>
              </c:ext>
            </c:extLst>
          </c:dPt>
          <c:dPt>
            <c:idx val="13"/>
            <c:bubble3D val="0"/>
            <c:spPr>
              <a:solidFill>
                <a:schemeClr val="accent5">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B-F5C6-4288-A3A5-E34348B4E9C0}"/>
              </c:ext>
            </c:extLst>
          </c:dPt>
          <c:dPt>
            <c:idx val="14"/>
            <c:bubble3D val="0"/>
            <c:spPr>
              <a:solidFill>
                <a:schemeClr val="accent4">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D-F5C6-4288-A3A5-E34348B4E9C0}"/>
              </c:ext>
            </c:extLst>
          </c:dPt>
          <c:cat>
            <c:strRef>
              <c:f>Overzicht2!$A$4:$A$18</c:f>
              <c:strCache>
                <c:ptCount val="15"/>
                <c:pt idx="0">
                  <c:v>Andere Diagnosen</c:v>
                </c:pt>
                <c:pt idx="1">
                  <c:v>Zwangsstörungen</c:v>
                </c:pt>
                <c:pt idx="2">
                  <c:v>Bindungsstörungen</c:v>
                </c:pt>
                <c:pt idx="3">
                  <c:v>Persönlichkeitsstörung</c:v>
                </c:pt>
                <c:pt idx="4">
                  <c:v>Posttraumatische Belastungsstörung</c:v>
                </c:pt>
                <c:pt idx="5">
                  <c:v>Dysthyme Störungen</c:v>
                </c:pt>
                <c:pt idx="6">
                  <c:v>Stimmungsstörung</c:v>
                </c:pt>
                <c:pt idx="7">
                  <c:v>Essstörungen</c:v>
                </c:pt>
                <c:pt idx="8">
                  <c:v>Emotionale Störungen des Kindesalters</c:v>
                </c:pt>
                <c:pt idx="9">
                  <c:v>Phobische Störungen</c:v>
                </c:pt>
                <c:pt idx="10">
                  <c:v>Kombinierte Störung des Sozialverhaltens und der Emotionen</c:v>
                </c:pt>
                <c:pt idx="11">
                  <c:v>Depressive Episode</c:v>
                </c:pt>
                <c:pt idx="12">
                  <c:v>Autismus</c:v>
                </c:pt>
                <c:pt idx="13">
                  <c:v>Hyperkinetische Störungen</c:v>
                </c:pt>
                <c:pt idx="14">
                  <c:v>Reaktionen auf schwere Belastungen und Anpassungsstörungen</c:v>
                </c:pt>
              </c:strCache>
            </c:strRef>
          </c:cat>
          <c:val>
            <c:numRef>
              <c:f>Overzicht2!$G$4:$G$18</c:f>
              <c:numCache>
                <c:formatCode>General</c:formatCode>
                <c:ptCount val="15"/>
                <c:pt idx="0" formatCode="0%">
                  <c:v>0.15754923413566743</c:v>
                </c:pt>
                <c:pt idx="7" formatCode="0%">
                  <c:v>2.1881838074398249E-2</c:v>
                </c:pt>
                <c:pt idx="9" formatCode="0%">
                  <c:v>2.6258205689277898E-2</c:v>
                </c:pt>
                <c:pt idx="10" formatCode="0%">
                  <c:v>0.19474835886214442</c:v>
                </c:pt>
                <c:pt idx="11" formatCode="0%">
                  <c:v>0.40262582056892782</c:v>
                </c:pt>
                <c:pt idx="13" formatCode="0%">
                  <c:v>8.9715536105032828E-2</c:v>
                </c:pt>
                <c:pt idx="14" formatCode="0%">
                  <c:v>0.10503282275711159</c:v>
                </c:pt>
              </c:numCache>
            </c:numRef>
          </c:val>
          <c:extLst xmlns:c16r2="http://schemas.microsoft.com/office/drawing/2015/06/chart">
            <c:ext xmlns:c16="http://schemas.microsoft.com/office/drawing/2014/chart" uri="{C3380CC4-5D6E-409C-BE32-E72D297353CC}">
              <c16:uniqueId val="{0000001E-F5C6-4288-A3A5-E34348B4E9C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11"/>
        <c:txPr>
          <a:bodyPr rot="0" spcFirstLastPara="1" vertOverflow="ellipsis" vert="horz" wrap="square" anchor="ctr" anchorCtr="1"/>
          <a:lstStyle/>
          <a:p>
            <a:pPr>
              <a:defRPr sz="900" b="0" i="0" u="heavy" strike="noStrike" kern="1200" baseline="0">
                <a:solidFill>
                  <a:schemeClr val="tx1">
                    <a:lumMod val="65000"/>
                    <a:lumOff val="35000"/>
                  </a:schemeClr>
                </a:solidFill>
                <a:latin typeface="+mn-lt"/>
                <a:ea typeface="+mn-ea"/>
                <a:cs typeface="+mn-cs"/>
              </a:defRPr>
            </a:pPr>
            <a:endParaRPr lang="nl-NL"/>
          </a:p>
        </c:txPr>
      </c:legendEntry>
      <c:legendEntry>
        <c:idx val="12"/>
        <c:txPr>
          <a:bodyPr rot="0" spcFirstLastPara="1" vertOverflow="ellipsis" vert="horz" wrap="square" anchor="ctr" anchorCtr="1"/>
          <a:lstStyle/>
          <a:p>
            <a:pPr>
              <a:defRPr sz="900" b="0" i="0" u="heavy" strike="noStrike" kern="1200" baseline="0">
                <a:solidFill>
                  <a:schemeClr val="tx1">
                    <a:lumMod val="65000"/>
                    <a:lumOff val="35000"/>
                  </a:schemeClr>
                </a:solidFill>
                <a:latin typeface="+mn-lt"/>
                <a:ea typeface="+mn-ea"/>
                <a:cs typeface="+mn-cs"/>
              </a:defRPr>
            </a:pPr>
            <a:endParaRPr lang="nl-NL"/>
          </a:p>
        </c:txPr>
      </c:legendEntry>
      <c:legendEntry>
        <c:idx val="13"/>
        <c:txPr>
          <a:bodyPr rot="0" spcFirstLastPara="1" vertOverflow="ellipsis" vert="horz" wrap="square" anchor="ctr" anchorCtr="1"/>
          <a:lstStyle/>
          <a:p>
            <a:pPr>
              <a:defRPr sz="900" b="0" i="0" u="heavy" strike="noStrike" kern="1200" baseline="0">
                <a:solidFill>
                  <a:schemeClr val="tx1">
                    <a:lumMod val="65000"/>
                    <a:lumOff val="35000"/>
                  </a:schemeClr>
                </a:solidFill>
                <a:latin typeface="+mn-lt"/>
                <a:ea typeface="+mn-ea"/>
                <a:cs typeface="+mn-cs"/>
              </a:defRPr>
            </a:pPr>
            <a:endParaRPr lang="nl-NL"/>
          </a:p>
        </c:txPr>
      </c:legendEntry>
      <c:layout>
        <c:manualLayout>
          <c:xMode val="edge"/>
          <c:yMode val="edge"/>
          <c:x val="0.72974818457363178"/>
          <c:y val="5.0924633091100839E-2"/>
          <c:w val="0.26918104291325901"/>
          <c:h val="0.929060074316184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B8629-DE3E-4593-94D6-FDCF0583B99A}" type="doc">
      <dgm:prSet loTypeId="urn:microsoft.com/office/officeart/2005/8/layout/pyramid1" loCatId="pyramid" qsTypeId="urn:microsoft.com/office/officeart/2005/8/quickstyle/simple1" qsCatId="simple" csTypeId="urn:microsoft.com/office/officeart/2005/8/colors/accent1_3" csCatId="accent1" phldr="1"/>
      <dgm:spPr/>
      <dgm:t>
        <a:bodyPr/>
        <a:lstStyle/>
        <a:p>
          <a:endParaRPr lang="nl-NL"/>
        </a:p>
      </dgm:t>
    </dgm:pt>
    <dgm:pt modelId="{5EE9645A-1FCB-4FA3-8068-5D9E52945B36}">
      <dgm:prSet phldrT="[Tekst]" custT="1"/>
      <dgm:spPr>
        <a:solidFill>
          <a:srgbClr val="002060"/>
        </a:solidFill>
      </dgm:spPr>
      <dgm:t>
        <a:bodyPr/>
        <a:lstStyle/>
        <a:p>
          <a:endParaRPr lang="nl-NL" sz="1200" dirty="0"/>
        </a:p>
      </dgm:t>
    </dgm:pt>
    <dgm:pt modelId="{FFCD298E-B818-463F-92A9-75B4839791AB}" type="parTrans" cxnId="{2B318924-9B16-474A-B989-9D1B137D7825}">
      <dgm:prSet/>
      <dgm:spPr/>
      <dgm:t>
        <a:bodyPr/>
        <a:lstStyle/>
        <a:p>
          <a:endParaRPr lang="nl-NL"/>
        </a:p>
      </dgm:t>
    </dgm:pt>
    <dgm:pt modelId="{62E4D9D4-2B0F-4E6B-AD1A-5D7107AF976C}" type="sibTrans" cxnId="{2B318924-9B16-474A-B989-9D1B137D7825}">
      <dgm:prSet/>
      <dgm:spPr/>
      <dgm:t>
        <a:bodyPr/>
        <a:lstStyle/>
        <a:p>
          <a:endParaRPr lang="nl-NL"/>
        </a:p>
      </dgm:t>
    </dgm:pt>
    <dgm:pt modelId="{8A5B4C93-3D88-49FA-8A06-7E15D8FBCA7B}">
      <dgm:prSet/>
      <dgm:spPr>
        <a:solidFill>
          <a:schemeClr val="accent5">
            <a:lumMod val="50000"/>
          </a:schemeClr>
        </a:solidFill>
      </dgm:spPr>
      <dgm:t>
        <a:bodyPr/>
        <a:lstStyle/>
        <a:p>
          <a:endParaRPr lang="nl-NL" dirty="0"/>
        </a:p>
      </dgm:t>
    </dgm:pt>
    <dgm:pt modelId="{DBA73640-72E8-40FA-9DC8-27D7F1A8D28B}" type="parTrans" cxnId="{C607645A-0565-4A8D-9EA1-E4A9BB103D2B}">
      <dgm:prSet/>
      <dgm:spPr/>
      <dgm:t>
        <a:bodyPr/>
        <a:lstStyle/>
        <a:p>
          <a:endParaRPr lang="nl-NL"/>
        </a:p>
      </dgm:t>
    </dgm:pt>
    <dgm:pt modelId="{6295FB4B-F13C-422F-AAAC-94358E27FBD6}" type="sibTrans" cxnId="{C607645A-0565-4A8D-9EA1-E4A9BB103D2B}">
      <dgm:prSet/>
      <dgm:spPr/>
      <dgm:t>
        <a:bodyPr/>
        <a:lstStyle/>
        <a:p>
          <a:endParaRPr lang="nl-NL"/>
        </a:p>
      </dgm:t>
    </dgm:pt>
    <dgm:pt modelId="{3D44C662-7FA1-4690-9313-6651BD1BBEB7}">
      <dgm:prSet/>
      <dgm:spPr>
        <a:solidFill>
          <a:schemeClr val="accent5">
            <a:lumMod val="75000"/>
          </a:schemeClr>
        </a:solidFill>
      </dgm:spPr>
      <dgm:t>
        <a:bodyPr/>
        <a:lstStyle/>
        <a:p>
          <a:endParaRPr lang="nl-NL" dirty="0"/>
        </a:p>
      </dgm:t>
    </dgm:pt>
    <dgm:pt modelId="{9206A931-D676-4F32-9DDB-E1EEC703C0E9}" type="parTrans" cxnId="{9868B3F9-CB85-43B0-AE4A-E92EFCA5537B}">
      <dgm:prSet/>
      <dgm:spPr/>
      <dgm:t>
        <a:bodyPr/>
        <a:lstStyle/>
        <a:p>
          <a:endParaRPr lang="nl-NL"/>
        </a:p>
      </dgm:t>
    </dgm:pt>
    <dgm:pt modelId="{5C82B816-3CA1-47CF-A077-A1FF561F40DB}" type="sibTrans" cxnId="{9868B3F9-CB85-43B0-AE4A-E92EFCA5537B}">
      <dgm:prSet/>
      <dgm:spPr/>
      <dgm:t>
        <a:bodyPr/>
        <a:lstStyle/>
        <a:p>
          <a:endParaRPr lang="nl-NL"/>
        </a:p>
      </dgm:t>
    </dgm:pt>
    <dgm:pt modelId="{2793A8A7-E228-4013-B519-081322B922CD}">
      <dgm:prSet/>
      <dgm:spPr>
        <a:blipFill rotWithShape="0">
          <a:blip xmlns:r="http://schemas.openxmlformats.org/officeDocument/2006/relationships" r:embed="rId1"/>
          <a:stretch>
            <a:fillRect/>
          </a:stretch>
        </a:blipFill>
      </dgm:spPr>
      <dgm:t>
        <a:bodyPr/>
        <a:lstStyle/>
        <a:p>
          <a:endParaRPr lang="nl-NL" dirty="0"/>
        </a:p>
      </dgm:t>
    </dgm:pt>
    <dgm:pt modelId="{72651D7C-B85D-4E19-A481-383E4F0BD1AA}" type="parTrans" cxnId="{E81092CB-7125-4917-AB85-0ACC87517204}">
      <dgm:prSet/>
      <dgm:spPr/>
      <dgm:t>
        <a:bodyPr/>
        <a:lstStyle/>
        <a:p>
          <a:endParaRPr lang="nl-NL"/>
        </a:p>
      </dgm:t>
    </dgm:pt>
    <dgm:pt modelId="{2FDA162D-5BC6-4C8F-A250-B38B95345A79}" type="sibTrans" cxnId="{E81092CB-7125-4917-AB85-0ACC87517204}">
      <dgm:prSet/>
      <dgm:spPr/>
      <dgm:t>
        <a:bodyPr/>
        <a:lstStyle/>
        <a:p>
          <a:endParaRPr lang="nl-NL"/>
        </a:p>
      </dgm:t>
    </dgm:pt>
    <dgm:pt modelId="{660AB0A1-0E6A-4209-B753-8149CC7A41C4}">
      <dgm:prSet/>
      <dgm:spPr>
        <a:solidFill>
          <a:schemeClr val="accent5">
            <a:lumMod val="20000"/>
            <a:lumOff val="80000"/>
          </a:schemeClr>
        </a:solidFill>
      </dgm:spPr>
      <dgm:t>
        <a:bodyPr/>
        <a:lstStyle/>
        <a:p>
          <a:endParaRPr lang="nl-NL" dirty="0"/>
        </a:p>
      </dgm:t>
    </dgm:pt>
    <dgm:pt modelId="{0321C68E-105C-42FC-81B7-948F975F985A}" type="parTrans" cxnId="{F8EDFEAA-894D-4636-80BE-E0F521BD6DEF}">
      <dgm:prSet/>
      <dgm:spPr/>
      <dgm:t>
        <a:bodyPr/>
        <a:lstStyle/>
        <a:p>
          <a:endParaRPr lang="nl-NL"/>
        </a:p>
      </dgm:t>
    </dgm:pt>
    <dgm:pt modelId="{F7121C02-C1A3-4C77-A314-C32C9B6DF112}" type="sibTrans" cxnId="{F8EDFEAA-894D-4636-80BE-E0F521BD6DEF}">
      <dgm:prSet/>
      <dgm:spPr/>
      <dgm:t>
        <a:bodyPr/>
        <a:lstStyle/>
        <a:p>
          <a:endParaRPr lang="nl-NL"/>
        </a:p>
      </dgm:t>
    </dgm:pt>
    <dgm:pt modelId="{19864F08-14F7-4F43-AE90-EC345D34EC04}">
      <dgm:prSet phldrT="[Tekst]"/>
      <dgm:spPr>
        <a:solidFill>
          <a:schemeClr val="accent5">
            <a:lumMod val="40000"/>
            <a:lumOff val="60000"/>
          </a:schemeClr>
        </a:solidFill>
      </dgm:spPr>
      <dgm:t>
        <a:bodyPr/>
        <a:lstStyle/>
        <a:p>
          <a:endParaRPr lang="nl-NL" dirty="0"/>
        </a:p>
      </dgm:t>
    </dgm:pt>
    <dgm:pt modelId="{09A72773-616A-4F85-9B08-1E16C1761133}" type="sibTrans" cxnId="{AB721551-65B8-40E1-9D12-AD1958F4C615}">
      <dgm:prSet/>
      <dgm:spPr/>
      <dgm:t>
        <a:bodyPr/>
        <a:lstStyle/>
        <a:p>
          <a:endParaRPr lang="nl-NL"/>
        </a:p>
      </dgm:t>
    </dgm:pt>
    <dgm:pt modelId="{7A3AD237-9CA7-451B-820B-ACB59B16786B}" type="parTrans" cxnId="{AB721551-65B8-40E1-9D12-AD1958F4C615}">
      <dgm:prSet/>
      <dgm:spPr/>
      <dgm:t>
        <a:bodyPr/>
        <a:lstStyle/>
        <a:p>
          <a:endParaRPr lang="nl-NL"/>
        </a:p>
      </dgm:t>
    </dgm:pt>
    <dgm:pt modelId="{FE4C1827-93A1-4832-86D2-F2FB2AC1E5E8}" type="pres">
      <dgm:prSet presAssocID="{E51B8629-DE3E-4593-94D6-FDCF0583B99A}" presName="Name0" presStyleCnt="0">
        <dgm:presLayoutVars>
          <dgm:dir/>
          <dgm:animLvl val="lvl"/>
          <dgm:resizeHandles val="exact"/>
        </dgm:presLayoutVars>
      </dgm:prSet>
      <dgm:spPr/>
      <dgm:t>
        <a:bodyPr/>
        <a:lstStyle/>
        <a:p>
          <a:endParaRPr lang="nl-NL"/>
        </a:p>
      </dgm:t>
    </dgm:pt>
    <dgm:pt modelId="{70A58B9E-3E63-4ADB-9D3E-B8316E5EAE67}" type="pres">
      <dgm:prSet presAssocID="{5EE9645A-1FCB-4FA3-8068-5D9E52945B36}" presName="Name8" presStyleCnt="0"/>
      <dgm:spPr/>
    </dgm:pt>
    <dgm:pt modelId="{64E12BE9-7BB6-4D42-8C5A-CAAA18E1A23C}" type="pres">
      <dgm:prSet presAssocID="{5EE9645A-1FCB-4FA3-8068-5D9E52945B36}" presName="level" presStyleLbl="node1" presStyleIdx="0" presStyleCnt="6" custScaleY="33388">
        <dgm:presLayoutVars>
          <dgm:chMax val="1"/>
          <dgm:bulletEnabled val="1"/>
        </dgm:presLayoutVars>
      </dgm:prSet>
      <dgm:spPr/>
      <dgm:t>
        <a:bodyPr/>
        <a:lstStyle/>
        <a:p>
          <a:endParaRPr lang="nl-NL"/>
        </a:p>
      </dgm:t>
    </dgm:pt>
    <dgm:pt modelId="{D83FEE16-8F34-4D68-BA76-8C88DBE99C07}" type="pres">
      <dgm:prSet presAssocID="{5EE9645A-1FCB-4FA3-8068-5D9E52945B36}" presName="levelTx" presStyleLbl="revTx" presStyleIdx="0" presStyleCnt="0">
        <dgm:presLayoutVars>
          <dgm:chMax val="1"/>
          <dgm:bulletEnabled val="1"/>
        </dgm:presLayoutVars>
      </dgm:prSet>
      <dgm:spPr/>
      <dgm:t>
        <a:bodyPr/>
        <a:lstStyle/>
        <a:p>
          <a:endParaRPr lang="nl-NL"/>
        </a:p>
      </dgm:t>
    </dgm:pt>
    <dgm:pt modelId="{E789FB76-74AF-4612-84B0-D69E387FE8A0}" type="pres">
      <dgm:prSet presAssocID="{8A5B4C93-3D88-49FA-8A06-7E15D8FBCA7B}" presName="Name8" presStyleCnt="0"/>
      <dgm:spPr/>
    </dgm:pt>
    <dgm:pt modelId="{1246450E-51F5-42C5-B4F5-7AE871B453FE}" type="pres">
      <dgm:prSet presAssocID="{8A5B4C93-3D88-49FA-8A06-7E15D8FBCA7B}" presName="level" presStyleLbl="node1" presStyleIdx="1" presStyleCnt="6" custScaleX="98941" custScaleY="43792">
        <dgm:presLayoutVars>
          <dgm:chMax val="1"/>
          <dgm:bulletEnabled val="1"/>
        </dgm:presLayoutVars>
      </dgm:prSet>
      <dgm:spPr/>
      <dgm:t>
        <a:bodyPr/>
        <a:lstStyle/>
        <a:p>
          <a:endParaRPr lang="nl-NL"/>
        </a:p>
      </dgm:t>
    </dgm:pt>
    <dgm:pt modelId="{4CD320B6-443A-4190-B87D-E4461804104B}" type="pres">
      <dgm:prSet presAssocID="{8A5B4C93-3D88-49FA-8A06-7E15D8FBCA7B}" presName="levelTx" presStyleLbl="revTx" presStyleIdx="0" presStyleCnt="0">
        <dgm:presLayoutVars>
          <dgm:chMax val="1"/>
          <dgm:bulletEnabled val="1"/>
        </dgm:presLayoutVars>
      </dgm:prSet>
      <dgm:spPr/>
      <dgm:t>
        <a:bodyPr/>
        <a:lstStyle/>
        <a:p>
          <a:endParaRPr lang="nl-NL"/>
        </a:p>
      </dgm:t>
    </dgm:pt>
    <dgm:pt modelId="{533FF58B-3123-4A54-8211-F3BE8D932FFF}" type="pres">
      <dgm:prSet presAssocID="{3D44C662-7FA1-4690-9313-6651BD1BBEB7}" presName="Name8" presStyleCnt="0"/>
      <dgm:spPr/>
    </dgm:pt>
    <dgm:pt modelId="{2B7DA304-E6EC-4733-BF01-4BE551855A1B}" type="pres">
      <dgm:prSet presAssocID="{3D44C662-7FA1-4690-9313-6651BD1BBEB7}" presName="level" presStyleLbl="node1" presStyleIdx="2" presStyleCnt="6" custScaleY="48697" custLinFactNeighborX="43" custLinFactNeighborY="-932">
        <dgm:presLayoutVars>
          <dgm:chMax val="1"/>
          <dgm:bulletEnabled val="1"/>
        </dgm:presLayoutVars>
      </dgm:prSet>
      <dgm:spPr/>
      <dgm:t>
        <a:bodyPr/>
        <a:lstStyle/>
        <a:p>
          <a:endParaRPr lang="nl-NL"/>
        </a:p>
      </dgm:t>
    </dgm:pt>
    <dgm:pt modelId="{0E15EB3C-AA88-423A-8C5D-D11D834F5D1D}" type="pres">
      <dgm:prSet presAssocID="{3D44C662-7FA1-4690-9313-6651BD1BBEB7}" presName="levelTx" presStyleLbl="revTx" presStyleIdx="0" presStyleCnt="0">
        <dgm:presLayoutVars>
          <dgm:chMax val="1"/>
          <dgm:bulletEnabled val="1"/>
        </dgm:presLayoutVars>
      </dgm:prSet>
      <dgm:spPr/>
      <dgm:t>
        <a:bodyPr/>
        <a:lstStyle/>
        <a:p>
          <a:endParaRPr lang="nl-NL"/>
        </a:p>
      </dgm:t>
    </dgm:pt>
    <dgm:pt modelId="{9167FBF1-4748-44B6-8A81-0EEB6FA41D37}" type="pres">
      <dgm:prSet presAssocID="{2793A8A7-E228-4013-B519-081322B922CD}" presName="Name8" presStyleCnt="0"/>
      <dgm:spPr/>
    </dgm:pt>
    <dgm:pt modelId="{5A8A6DD2-4F98-47DF-88D8-7C046CB4DC60}" type="pres">
      <dgm:prSet presAssocID="{2793A8A7-E228-4013-B519-081322B922CD}" presName="level" presStyleLbl="node1" presStyleIdx="3" presStyleCnt="6" custScaleY="53226" custLinFactY="79051" custLinFactNeighborX="-41481" custLinFactNeighborY="100000">
        <dgm:presLayoutVars>
          <dgm:chMax val="1"/>
          <dgm:bulletEnabled val="1"/>
        </dgm:presLayoutVars>
      </dgm:prSet>
      <dgm:spPr/>
      <dgm:t>
        <a:bodyPr/>
        <a:lstStyle/>
        <a:p>
          <a:endParaRPr lang="nl-NL"/>
        </a:p>
      </dgm:t>
    </dgm:pt>
    <dgm:pt modelId="{DCE071CD-4451-4463-B7E3-E6F52634C299}" type="pres">
      <dgm:prSet presAssocID="{2793A8A7-E228-4013-B519-081322B922CD}" presName="levelTx" presStyleLbl="revTx" presStyleIdx="0" presStyleCnt="0">
        <dgm:presLayoutVars>
          <dgm:chMax val="1"/>
          <dgm:bulletEnabled val="1"/>
        </dgm:presLayoutVars>
      </dgm:prSet>
      <dgm:spPr/>
      <dgm:t>
        <a:bodyPr/>
        <a:lstStyle/>
        <a:p>
          <a:endParaRPr lang="nl-NL"/>
        </a:p>
      </dgm:t>
    </dgm:pt>
    <dgm:pt modelId="{0322C0DA-27E5-4A73-9911-A1ED5DF6F770}" type="pres">
      <dgm:prSet presAssocID="{19864F08-14F7-4F43-AE90-EC345D34EC04}" presName="Name8" presStyleCnt="0"/>
      <dgm:spPr/>
    </dgm:pt>
    <dgm:pt modelId="{0E0DEEE3-538F-4BFC-8C5D-9C0E42DD0445}" type="pres">
      <dgm:prSet presAssocID="{19864F08-14F7-4F43-AE90-EC345D34EC04}" presName="level" presStyleLbl="node1" presStyleIdx="4" presStyleCnt="6" custScaleY="52844">
        <dgm:presLayoutVars>
          <dgm:chMax val="1"/>
          <dgm:bulletEnabled val="1"/>
        </dgm:presLayoutVars>
      </dgm:prSet>
      <dgm:spPr/>
      <dgm:t>
        <a:bodyPr/>
        <a:lstStyle/>
        <a:p>
          <a:endParaRPr lang="nl-NL"/>
        </a:p>
      </dgm:t>
    </dgm:pt>
    <dgm:pt modelId="{78386566-086D-4AA2-A0FA-2D279E5E4BA9}" type="pres">
      <dgm:prSet presAssocID="{19864F08-14F7-4F43-AE90-EC345D34EC04}" presName="levelTx" presStyleLbl="revTx" presStyleIdx="0" presStyleCnt="0">
        <dgm:presLayoutVars>
          <dgm:chMax val="1"/>
          <dgm:bulletEnabled val="1"/>
        </dgm:presLayoutVars>
      </dgm:prSet>
      <dgm:spPr/>
      <dgm:t>
        <a:bodyPr/>
        <a:lstStyle/>
        <a:p>
          <a:endParaRPr lang="nl-NL"/>
        </a:p>
      </dgm:t>
    </dgm:pt>
    <dgm:pt modelId="{AC1A32B1-84E0-483E-ACDE-E518F71B2A36}" type="pres">
      <dgm:prSet presAssocID="{660AB0A1-0E6A-4209-B753-8149CC7A41C4}" presName="Name8" presStyleCnt="0"/>
      <dgm:spPr/>
    </dgm:pt>
    <dgm:pt modelId="{24E03544-2EE2-4162-85B5-46B30D1DFA77}" type="pres">
      <dgm:prSet presAssocID="{660AB0A1-0E6A-4209-B753-8149CC7A41C4}" presName="level" presStyleLbl="node1" presStyleIdx="5" presStyleCnt="6" custScaleY="52447">
        <dgm:presLayoutVars>
          <dgm:chMax val="1"/>
          <dgm:bulletEnabled val="1"/>
        </dgm:presLayoutVars>
      </dgm:prSet>
      <dgm:spPr/>
      <dgm:t>
        <a:bodyPr/>
        <a:lstStyle/>
        <a:p>
          <a:endParaRPr lang="nl-NL"/>
        </a:p>
      </dgm:t>
    </dgm:pt>
    <dgm:pt modelId="{0C840580-EB67-482A-8F8E-AA48358220B4}" type="pres">
      <dgm:prSet presAssocID="{660AB0A1-0E6A-4209-B753-8149CC7A41C4}" presName="levelTx" presStyleLbl="revTx" presStyleIdx="0" presStyleCnt="0">
        <dgm:presLayoutVars>
          <dgm:chMax val="1"/>
          <dgm:bulletEnabled val="1"/>
        </dgm:presLayoutVars>
      </dgm:prSet>
      <dgm:spPr/>
      <dgm:t>
        <a:bodyPr/>
        <a:lstStyle/>
        <a:p>
          <a:endParaRPr lang="nl-NL"/>
        </a:p>
      </dgm:t>
    </dgm:pt>
  </dgm:ptLst>
  <dgm:cxnLst>
    <dgm:cxn modelId="{F6993714-5E0F-49B4-9728-F6A027B77464}" type="presOf" srcId="{5EE9645A-1FCB-4FA3-8068-5D9E52945B36}" destId="{64E12BE9-7BB6-4D42-8C5A-CAAA18E1A23C}" srcOrd="0" destOrd="0" presId="urn:microsoft.com/office/officeart/2005/8/layout/pyramid1"/>
    <dgm:cxn modelId="{6E4D41A1-1302-491D-8EDC-27295DEB628B}" type="presOf" srcId="{2793A8A7-E228-4013-B519-081322B922CD}" destId="{5A8A6DD2-4F98-47DF-88D8-7C046CB4DC60}" srcOrd="0" destOrd="0" presId="urn:microsoft.com/office/officeart/2005/8/layout/pyramid1"/>
    <dgm:cxn modelId="{C607645A-0565-4A8D-9EA1-E4A9BB103D2B}" srcId="{E51B8629-DE3E-4593-94D6-FDCF0583B99A}" destId="{8A5B4C93-3D88-49FA-8A06-7E15D8FBCA7B}" srcOrd="1" destOrd="0" parTransId="{DBA73640-72E8-40FA-9DC8-27D7F1A8D28B}" sibTransId="{6295FB4B-F13C-422F-AAAC-94358E27FBD6}"/>
    <dgm:cxn modelId="{F8EDFEAA-894D-4636-80BE-E0F521BD6DEF}" srcId="{E51B8629-DE3E-4593-94D6-FDCF0583B99A}" destId="{660AB0A1-0E6A-4209-B753-8149CC7A41C4}" srcOrd="5" destOrd="0" parTransId="{0321C68E-105C-42FC-81B7-948F975F985A}" sibTransId="{F7121C02-C1A3-4C77-A314-C32C9B6DF112}"/>
    <dgm:cxn modelId="{90D4ABA8-70D2-45E8-B0C0-581145A071FE}" type="presOf" srcId="{5EE9645A-1FCB-4FA3-8068-5D9E52945B36}" destId="{D83FEE16-8F34-4D68-BA76-8C88DBE99C07}" srcOrd="1" destOrd="0" presId="urn:microsoft.com/office/officeart/2005/8/layout/pyramid1"/>
    <dgm:cxn modelId="{9868B3F9-CB85-43B0-AE4A-E92EFCA5537B}" srcId="{E51B8629-DE3E-4593-94D6-FDCF0583B99A}" destId="{3D44C662-7FA1-4690-9313-6651BD1BBEB7}" srcOrd="2" destOrd="0" parTransId="{9206A931-D676-4F32-9DDB-E1EEC703C0E9}" sibTransId="{5C82B816-3CA1-47CF-A077-A1FF561F40DB}"/>
    <dgm:cxn modelId="{CE8F9ECE-B1EF-487E-AEAE-818296FE9573}" type="presOf" srcId="{3D44C662-7FA1-4690-9313-6651BD1BBEB7}" destId="{2B7DA304-E6EC-4733-BF01-4BE551855A1B}" srcOrd="0" destOrd="0" presId="urn:microsoft.com/office/officeart/2005/8/layout/pyramid1"/>
    <dgm:cxn modelId="{9B4E821A-7373-4A32-A834-0D36B1F9E551}" type="presOf" srcId="{660AB0A1-0E6A-4209-B753-8149CC7A41C4}" destId="{24E03544-2EE2-4162-85B5-46B30D1DFA77}" srcOrd="0" destOrd="0" presId="urn:microsoft.com/office/officeart/2005/8/layout/pyramid1"/>
    <dgm:cxn modelId="{C748B8D0-1C43-4541-AA48-BA5A84C36EE1}" type="presOf" srcId="{8A5B4C93-3D88-49FA-8A06-7E15D8FBCA7B}" destId="{4CD320B6-443A-4190-B87D-E4461804104B}" srcOrd="1" destOrd="0" presId="urn:microsoft.com/office/officeart/2005/8/layout/pyramid1"/>
    <dgm:cxn modelId="{E81092CB-7125-4917-AB85-0ACC87517204}" srcId="{E51B8629-DE3E-4593-94D6-FDCF0583B99A}" destId="{2793A8A7-E228-4013-B519-081322B922CD}" srcOrd="3" destOrd="0" parTransId="{72651D7C-B85D-4E19-A481-383E4F0BD1AA}" sibTransId="{2FDA162D-5BC6-4C8F-A250-B38B95345A79}"/>
    <dgm:cxn modelId="{2B318924-9B16-474A-B989-9D1B137D7825}" srcId="{E51B8629-DE3E-4593-94D6-FDCF0583B99A}" destId="{5EE9645A-1FCB-4FA3-8068-5D9E52945B36}" srcOrd="0" destOrd="0" parTransId="{FFCD298E-B818-463F-92A9-75B4839791AB}" sibTransId="{62E4D9D4-2B0F-4E6B-AD1A-5D7107AF976C}"/>
    <dgm:cxn modelId="{AB721551-65B8-40E1-9D12-AD1958F4C615}" srcId="{E51B8629-DE3E-4593-94D6-FDCF0583B99A}" destId="{19864F08-14F7-4F43-AE90-EC345D34EC04}" srcOrd="4" destOrd="0" parTransId="{7A3AD237-9CA7-451B-820B-ACB59B16786B}" sibTransId="{09A72773-616A-4F85-9B08-1E16C1761133}"/>
    <dgm:cxn modelId="{2DE2CE22-A53B-473B-B805-1DBB7A43F809}" type="presOf" srcId="{8A5B4C93-3D88-49FA-8A06-7E15D8FBCA7B}" destId="{1246450E-51F5-42C5-B4F5-7AE871B453FE}" srcOrd="0" destOrd="0" presId="urn:microsoft.com/office/officeart/2005/8/layout/pyramid1"/>
    <dgm:cxn modelId="{C8A30C23-E8A0-4526-93FF-B324461E60A6}" type="presOf" srcId="{19864F08-14F7-4F43-AE90-EC345D34EC04}" destId="{0E0DEEE3-538F-4BFC-8C5D-9C0E42DD0445}" srcOrd="0" destOrd="0" presId="urn:microsoft.com/office/officeart/2005/8/layout/pyramid1"/>
    <dgm:cxn modelId="{25CFAC52-BAD6-4A34-B0EE-893AF62CC5D3}" type="presOf" srcId="{2793A8A7-E228-4013-B519-081322B922CD}" destId="{DCE071CD-4451-4463-B7E3-E6F52634C299}" srcOrd="1" destOrd="0" presId="urn:microsoft.com/office/officeart/2005/8/layout/pyramid1"/>
    <dgm:cxn modelId="{DF3D10D8-2234-43C7-A7C6-A3D99441895B}" type="presOf" srcId="{660AB0A1-0E6A-4209-B753-8149CC7A41C4}" destId="{0C840580-EB67-482A-8F8E-AA48358220B4}" srcOrd="1" destOrd="0" presId="urn:microsoft.com/office/officeart/2005/8/layout/pyramid1"/>
    <dgm:cxn modelId="{BBC274CC-4F6E-4989-91FA-16221B718369}" type="presOf" srcId="{3D44C662-7FA1-4690-9313-6651BD1BBEB7}" destId="{0E15EB3C-AA88-423A-8C5D-D11D834F5D1D}" srcOrd="1" destOrd="0" presId="urn:microsoft.com/office/officeart/2005/8/layout/pyramid1"/>
    <dgm:cxn modelId="{EDC1F1ED-C84B-4AAE-B7B6-B71857A2AE2D}" type="presOf" srcId="{E51B8629-DE3E-4593-94D6-FDCF0583B99A}" destId="{FE4C1827-93A1-4832-86D2-F2FB2AC1E5E8}" srcOrd="0" destOrd="0" presId="urn:microsoft.com/office/officeart/2005/8/layout/pyramid1"/>
    <dgm:cxn modelId="{27237451-B510-444D-8B6E-55D24B03EB07}" type="presOf" srcId="{19864F08-14F7-4F43-AE90-EC345D34EC04}" destId="{78386566-086D-4AA2-A0FA-2D279E5E4BA9}" srcOrd="1" destOrd="0" presId="urn:microsoft.com/office/officeart/2005/8/layout/pyramid1"/>
    <dgm:cxn modelId="{9170DA95-4DED-4A2F-B61D-E405EAE61E53}" type="presParOf" srcId="{FE4C1827-93A1-4832-86D2-F2FB2AC1E5E8}" destId="{70A58B9E-3E63-4ADB-9D3E-B8316E5EAE67}" srcOrd="0" destOrd="0" presId="urn:microsoft.com/office/officeart/2005/8/layout/pyramid1"/>
    <dgm:cxn modelId="{040FF642-9813-4808-9445-688352FF37B5}" type="presParOf" srcId="{70A58B9E-3E63-4ADB-9D3E-B8316E5EAE67}" destId="{64E12BE9-7BB6-4D42-8C5A-CAAA18E1A23C}" srcOrd="0" destOrd="0" presId="urn:microsoft.com/office/officeart/2005/8/layout/pyramid1"/>
    <dgm:cxn modelId="{2F56C9C3-E8C9-4C44-B087-5DDDB38CD096}" type="presParOf" srcId="{70A58B9E-3E63-4ADB-9D3E-B8316E5EAE67}" destId="{D83FEE16-8F34-4D68-BA76-8C88DBE99C07}" srcOrd="1" destOrd="0" presId="urn:microsoft.com/office/officeart/2005/8/layout/pyramid1"/>
    <dgm:cxn modelId="{BCF94FCD-1080-4143-B0E5-C24BAAE49E0D}" type="presParOf" srcId="{FE4C1827-93A1-4832-86D2-F2FB2AC1E5E8}" destId="{E789FB76-74AF-4612-84B0-D69E387FE8A0}" srcOrd="1" destOrd="0" presId="urn:microsoft.com/office/officeart/2005/8/layout/pyramid1"/>
    <dgm:cxn modelId="{AC936676-87CB-4114-8A27-2E699B3E70A1}" type="presParOf" srcId="{E789FB76-74AF-4612-84B0-D69E387FE8A0}" destId="{1246450E-51F5-42C5-B4F5-7AE871B453FE}" srcOrd="0" destOrd="0" presId="urn:microsoft.com/office/officeart/2005/8/layout/pyramid1"/>
    <dgm:cxn modelId="{CA6C777B-FF66-4394-A43E-FD13DCF6E76C}" type="presParOf" srcId="{E789FB76-74AF-4612-84B0-D69E387FE8A0}" destId="{4CD320B6-443A-4190-B87D-E4461804104B}" srcOrd="1" destOrd="0" presId="urn:microsoft.com/office/officeart/2005/8/layout/pyramid1"/>
    <dgm:cxn modelId="{E35E470D-88F2-422E-94B8-E0105A4D162E}" type="presParOf" srcId="{FE4C1827-93A1-4832-86D2-F2FB2AC1E5E8}" destId="{533FF58B-3123-4A54-8211-F3BE8D932FFF}" srcOrd="2" destOrd="0" presId="urn:microsoft.com/office/officeart/2005/8/layout/pyramid1"/>
    <dgm:cxn modelId="{C349EE1D-956D-4F05-B495-63667429C147}" type="presParOf" srcId="{533FF58B-3123-4A54-8211-F3BE8D932FFF}" destId="{2B7DA304-E6EC-4733-BF01-4BE551855A1B}" srcOrd="0" destOrd="0" presId="urn:microsoft.com/office/officeart/2005/8/layout/pyramid1"/>
    <dgm:cxn modelId="{0439438D-6216-4BB4-A1DD-B314248A76ED}" type="presParOf" srcId="{533FF58B-3123-4A54-8211-F3BE8D932FFF}" destId="{0E15EB3C-AA88-423A-8C5D-D11D834F5D1D}" srcOrd="1" destOrd="0" presId="urn:microsoft.com/office/officeart/2005/8/layout/pyramid1"/>
    <dgm:cxn modelId="{8E125231-C659-4C12-826E-14677A3FB92F}" type="presParOf" srcId="{FE4C1827-93A1-4832-86D2-F2FB2AC1E5E8}" destId="{9167FBF1-4748-44B6-8A81-0EEB6FA41D37}" srcOrd="3" destOrd="0" presId="urn:microsoft.com/office/officeart/2005/8/layout/pyramid1"/>
    <dgm:cxn modelId="{7D7AE580-BAA7-48B1-8B37-0F3B2AEA8652}" type="presParOf" srcId="{9167FBF1-4748-44B6-8A81-0EEB6FA41D37}" destId="{5A8A6DD2-4F98-47DF-88D8-7C046CB4DC60}" srcOrd="0" destOrd="0" presId="urn:microsoft.com/office/officeart/2005/8/layout/pyramid1"/>
    <dgm:cxn modelId="{5AE7923F-65DB-4FEA-AD21-71CA46D28E04}" type="presParOf" srcId="{9167FBF1-4748-44B6-8A81-0EEB6FA41D37}" destId="{DCE071CD-4451-4463-B7E3-E6F52634C299}" srcOrd="1" destOrd="0" presId="urn:microsoft.com/office/officeart/2005/8/layout/pyramid1"/>
    <dgm:cxn modelId="{54B94176-3F82-4B43-93A0-BA6BB5FE7E93}" type="presParOf" srcId="{FE4C1827-93A1-4832-86D2-F2FB2AC1E5E8}" destId="{0322C0DA-27E5-4A73-9911-A1ED5DF6F770}" srcOrd="4" destOrd="0" presId="urn:microsoft.com/office/officeart/2005/8/layout/pyramid1"/>
    <dgm:cxn modelId="{2B6278D1-A460-4A16-8B43-02BD7507CB9B}" type="presParOf" srcId="{0322C0DA-27E5-4A73-9911-A1ED5DF6F770}" destId="{0E0DEEE3-538F-4BFC-8C5D-9C0E42DD0445}" srcOrd="0" destOrd="0" presId="urn:microsoft.com/office/officeart/2005/8/layout/pyramid1"/>
    <dgm:cxn modelId="{E4056168-50BC-4D51-882C-AC2A30D8FEBD}" type="presParOf" srcId="{0322C0DA-27E5-4A73-9911-A1ED5DF6F770}" destId="{78386566-086D-4AA2-A0FA-2D279E5E4BA9}" srcOrd="1" destOrd="0" presId="urn:microsoft.com/office/officeart/2005/8/layout/pyramid1"/>
    <dgm:cxn modelId="{DE4BF411-5A4C-4519-A707-10B50EDA4D8A}" type="presParOf" srcId="{FE4C1827-93A1-4832-86D2-F2FB2AC1E5E8}" destId="{AC1A32B1-84E0-483E-ACDE-E518F71B2A36}" srcOrd="5" destOrd="0" presId="urn:microsoft.com/office/officeart/2005/8/layout/pyramid1"/>
    <dgm:cxn modelId="{97A4E66C-CE6B-4C92-A8C7-E3AD683A2F95}" type="presParOf" srcId="{AC1A32B1-84E0-483E-ACDE-E518F71B2A36}" destId="{24E03544-2EE2-4162-85B5-46B30D1DFA77}" srcOrd="0" destOrd="0" presId="urn:microsoft.com/office/officeart/2005/8/layout/pyramid1"/>
    <dgm:cxn modelId="{6EEDD7A3-DC7D-4ED3-9061-A70CBFE8DC70}" type="presParOf" srcId="{AC1A32B1-84E0-483E-ACDE-E518F71B2A36}" destId="{0C840580-EB67-482A-8F8E-AA48358220B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12BE9-7BB6-4D42-8C5A-CAAA18E1A23C}">
      <dsp:nvSpPr>
        <dsp:cNvPr id="0" name=""/>
        <dsp:cNvSpPr/>
      </dsp:nvSpPr>
      <dsp:spPr>
        <a:xfrm>
          <a:off x="2163830" y="0"/>
          <a:ext cx="575651" cy="435346"/>
        </a:xfrm>
        <a:prstGeom prst="trapezoid">
          <a:avLst>
            <a:gd name="adj" fmla="val 66114"/>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dirty="0"/>
        </a:p>
      </dsp:txBody>
      <dsp:txXfrm>
        <a:off x="2163830" y="0"/>
        <a:ext cx="575651" cy="435346"/>
      </dsp:txXfrm>
    </dsp:sp>
    <dsp:sp modelId="{1246450E-51F5-42C5-B4F5-7AE871B453FE}">
      <dsp:nvSpPr>
        <dsp:cNvPr id="0" name=""/>
        <dsp:cNvSpPr/>
      </dsp:nvSpPr>
      <dsp:spPr>
        <a:xfrm>
          <a:off x="1793361" y="435346"/>
          <a:ext cx="1316589" cy="571004"/>
        </a:xfrm>
        <a:prstGeom prst="trapezoid">
          <a:avLst>
            <a:gd name="adj" fmla="val 66114"/>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endParaRPr lang="nl-NL" sz="3400" kern="1200" dirty="0"/>
        </a:p>
      </dsp:txBody>
      <dsp:txXfrm>
        <a:off x="2023765" y="435346"/>
        <a:ext cx="855782" cy="571004"/>
      </dsp:txXfrm>
    </dsp:sp>
    <dsp:sp modelId="{2B7DA304-E6EC-4733-BF01-4BE551855A1B}">
      <dsp:nvSpPr>
        <dsp:cNvPr id="0" name=""/>
        <dsp:cNvSpPr/>
      </dsp:nvSpPr>
      <dsp:spPr>
        <a:xfrm>
          <a:off x="1367450" y="994198"/>
          <a:ext cx="2170279" cy="634960"/>
        </a:xfrm>
        <a:prstGeom prst="trapezoid">
          <a:avLst>
            <a:gd name="adj" fmla="val 66114"/>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nl-NL" sz="3800" kern="1200" dirty="0"/>
        </a:p>
      </dsp:txBody>
      <dsp:txXfrm>
        <a:off x="1747249" y="994198"/>
        <a:ext cx="1410681" cy="634960"/>
      </dsp:txXfrm>
    </dsp:sp>
    <dsp:sp modelId="{5A8A6DD2-4F98-47DF-88D8-7C046CB4DC60}">
      <dsp:nvSpPr>
        <dsp:cNvPr id="0" name=""/>
        <dsp:cNvSpPr/>
      </dsp:nvSpPr>
      <dsp:spPr>
        <a:xfrm>
          <a:off x="0" y="3014203"/>
          <a:ext cx="3087962" cy="694014"/>
        </a:xfrm>
        <a:prstGeom prst="trapezoid">
          <a:avLst>
            <a:gd name="adj" fmla="val 66114"/>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endParaRPr lang="nl-NL" sz="4200" kern="1200" dirty="0"/>
        </a:p>
      </dsp:txBody>
      <dsp:txXfrm>
        <a:off x="540393" y="3014203"/>
        <a:ext cx="2007175" cy="694014"/>
      </dsp:txXfrm>
    </dsp:sp>
    <dsp:sp modelId="{0E0DEEE3-538F-4BFC-8C5D-9C0E42DD0445}">
      <dsp:nvSpPr>
        <dsp:cNvPr id="0" name=""/>
        <dsp:cNvSpPr/>
      </dsp:nvSpPr>
      <dsp:spPr>
        <a:xfrm>
          <a:off x="452126" y="2335326"/>
          <a:ext cx="3999060" cy="689033"/>
        </a:xfrm>
        <a:prstGeom prst="trapezoid">
          <a:avLst>
            <a:gd name="adj" fmla="val 66114"/>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endParaRPr lang="nl-NL" sz="4100" kern="1200" dirty="0"/>
        </a:p>
      </dsp:txBody>
      <dsp:txXfrm>
        <a:off x="1151961" y="2335326"/>
        <a:ext cx="2599389" cy="689033"/>
      </dsp:txXfrm>
    </dsp:sp>
    <dsp:sp modelId="{24E03544-2EE2-4162-85B5-46B30D1DFA77}">
      <dsp:nvSpPr>
        <dsp:cNvPr id="0" name=""/>
        <dsp:cNvSpPr/>
      </dsp:nvSpPr>
      <dsp:spPr>
        <a:xfrm>
          <a:off x="0" y="3024360"/>
          <a:ext cx="4903312" cy="683857"/>
        </a:xfrm>
        <a:prstGeom prst="trapezoid">
          <a:avLst>
            <a:gd name="adj" fmla="val 66114"/>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endParaRPr lang="nl-NL" sz="4100" kern="1200" dirty="0"/>
        </a:p>
      </dsp:txBody>
      <dsp:txXfrm>
        <a:off x="858079" y="3024360"/>
        <a:ext cx="3187153" cy="6838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06A4F-BC46-4A8C-A3AB-AF6480B7188B}" type="datetimeFigureOut">
              <a:rPr lang="nl-NL" smtClean="0"/>
              <a:t>10-11-2023</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44537-A6CE-40C9-BA16-C92043E4B30C}" type="slidenum">
              <a:rPr lang="nl-NL" smtClean="0"/>
              <a:t>‹nr.›</a:t>
            </a:fld>
            <a:endParaRPr lang="nl-NL" dirty="0"/>
          </a:p>
        </p:txBody>
      </p:sp>
    </p:spTree>
    <p:extLst>
      <p:ext uri="{BB962C8B-B14F-4D97-AF65-F5344CB8AC3E}">
        <p14:creationId xmlns:p14="http://schemas.microsoft.com/office/powerpoint/2010/main" val="211638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Psychische kwetsbaarheid (en dus sterkte) presenteert zich als een Gauss curve. De meest kwetsbaren zullen in de uiterste zijde van de normaal verdeling te vinden zijn en een zeer hoog risico hebben om een psychiatrische ziekte te ontwikkelen, zelfs als de omgevingsomstandigheden gunstig zijn. Verreweg het grootste deel  van de bevolking zal een gemiddelde kwetsbaarheid kennen, waarbij het ontstaan van psychiatrische ziekte in aanzienlijke mate is bepaald door omgevingsfactoren. </a:t>
            </a:r>
            <a:endParaRPr lang="nl-NL" dirty="0"/>
          </a:p>
        </p:txBody>
      </p:sp>
      <p:sp>
        <p:nvSpPr>
          <p:cNvPr id="4" name="Tijdelijke aanduiding voor dianummer 3"/>
          <p:cNvSpPr>
            <a:spLocks noGrp="1"/>
          </p:cNvSpPr>
          <p:nvPr>
            <p:ph type="sldNum" sz="quarter" idx="10"/>
          </p:nvPr>
        </p:nvSpPr>
        <p:spPr/>
        <p:txBody>
          <a:bodyPr/>
          <a:lstStyle/>
          <a:p>
            <a:fld id="{A0B5242B-5AAD-4E0B-974A-A64EEEE6F582}" type="slidenum">
              <a:rPr lang="nl-NL" smtClean="0"/>
              <a:t>22</a:t>
            </a:fld>
            <a:endParaRPr lang="nl-NL" dirty="0"/>
          </a:p>
        </p:txBody>
      </p:sp>
    </p:spTree>
    <p:extLst>
      <p:ext uri="{BB962C8B-B14F-4D97-AF65-F5344CB8AC3E}">
        <p14:creationId xmlns:p14="http://schemas.microsoft.com/office/powerpoint/2010/main" val="285449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0B5242B-5AAD-4E0B-974A-A64EEEE6F582}" type="slidenum">
              <a:rPr lang="nl-NL" smtClean="0"/>
              <a:t>30</a:t>
            </a:fld>
            <a:endParaRPr lang="nl-NL" dirty="0"/>
          </a:p>
        </p:txBody>
      </p:sp>
    </p:spTree>
    <p:extLst>
      <p:ext uri="{BB962C8B-B14F-4D97-AF65-F5344CB8AC3E}">
        <p14:creationId xmlns:p14="http://schemas.microsoft.com/office/powerpoint/2010/main" val="4277766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hasCustomPrompt="1"/>
          </p:nvPr>
        </p:nvSpPr>
        <p:spPr>
          <a:xfrm>
            <a:off x="334736" y="4154940"/>
            <a:ext cx="5535385" cy="2064885"/>
          </a:xfrm>
        </p:spPr>
        <p:txBody>
          <a:bodyPr anchor="b">
            <a:normAutofit/>
          </a:bodyPr>
          <a:lstStyle>
            <a:lvl1pPr algn="ctr">
              <a:defRPr sz="2800" b="1" baseline="0">
                <a:solidFill>
                  <a:schemeClr val="bg1"/>
                </a:solidFill>
              </a:defRPr>
            </a:lvl1pPr>
          </a:lstStyle>
          <a:p>
            <a:r>
              <a:rPr lang="nl-NL" dirty="0"/>
              <a:t>Karakter, academisch centrum</a:t>
            </a:r>
            <a:br>
              <a:rPr lang="nl-NL" dirty="0"/>
            </a:br>
            <a:r>
              <a:rPr lang="nl-NL" dirty="0"/>
              <a:t>voor kinder- en</a:t>
            </a:r>
            <a:br>
              <a:rPr lang="nl-NL" dirty="0"/>
            </a:br>
            <a:r>
              <a:rPr lang="nl-NL" dirty="0"/>
              <a:t>jeugdpsychiatrie </a:t>
            </a:r>
            <a:br>
              <a:rPr lang="nl-NL" dirty="0"/>
            </a:br>
            <a:endParaRPr lang="nl-NL" dirty="0"/>
          </a:p>
        </p:txBody>
      </p:sp>
      <p:sp>
        <p:nvSpPr>
          <p:cNvPr id="4" name="Tijdelijke aanduiding voor datum 3"/>
          <p:cNvSpPr>
            <a:spLocks noGrp="1"/>
          </p:cNvSpPr>
          <p:nvPr>
            <p:ph type="dt" sz="half" idx="10"/>
          </p:nvPr>
        </p:nvSpPr>
        <p:spPr>
          <a:xfrm>
            <a:off x="10820400" y="6505575"/>
            <a:ext cx="2743200" cy="365125"/>
          </a:xfrm>
        </p:spPr>
        <p:txBody>
          <a:bodyPr/>
          <a:lstStyle>
            <a:lvl1pPr>
              <a:defRPr>
                <a:solidFill>
                  <a:schemeClr val="bg1"/>
                </a:solidFill>
              </a:defRPr>
            </a:lvl1pPr>
          </a:lstStyle>
          <a:p>
            <a:fld id="{3E0ECA81-42D4-49F7-A47E-010DA3628A6F}" type="datetime1">
              <a:rPr lang="nl-NL" smtClean="0"/>
              <a:t>10-11-2023</a:t>
            </a:fld>
            <a:endParaRPr lang="nl-NL" dirty="0"/>
          </a:p>
        </p:txBody>
      </p:sp>
    </p:spTree>
    <p:extLst>
      <p:ext uri="{BB962C8B-B14F-4D97-AF65-F5344CB8AC3E}">
        <p14:creationId xmlns:p14="http://schemas.microsoft.com/office/powerpoint/2010/main" val="31659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57D6324-7DBF-4D43-ACC2-C7DDA1AC116E}"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
        <p:nvSpPr>
          <p:cNvPr id="10" name="Rechthoek 9"/>
          <p:cNvSpPr/>
          <p:nvPr userDrawn="1"/>
        </p:nvSpPr>
        <p:spPr>
          <a:xfrm>
            <a:off x="5816098" y="0"/>
            <a:ext cx="391179" cy="6858000"/>
          </a:xfrm>
          <a:prstGeom prst="rect">
            <a:avLst/>
          </a:prstGeom>
          <a:solidFill>
            <a:srgbClr val="C7D100"/>
          </a:solidFill>
          <a:ln>
            <a:solidFill>
              <a:srgbClr val="C7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8434"/>
          <a:stretch/>
        </p:blipFill>
        <p:spPr>
          <a:xfrm>
            <a:off x="6207277" y="0"/>
            <a:ext cx="6332707" cy="6858000"/>
          </a:xfrm>
          <a:prstGeom prst="rect">
            <a:avLst/>
          </a:prstGeom>
        </p:spPr>
      </p:pic>
    </p:spTree>
    <p:extLst>
      <p:ext uri="{BB962C8B-B14F-4D97-AF65-F5344CB8AC3E}">
        <p14:creationId xmlns:p14="http://schemas.microsoft.com/office/powerpoint/2010/main" val="280330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Afbeelding met bijschrift">
    <p:spTree>
      <p:nvGrpSpPr>
        <p:cNvPr id="1" name=""/>
        <p:cNvGrpSpPr/>
        <p:nvPr/>
      </p:nvGrpSpPr>
      <p:grpSpPr>
        <a:xfrm>
          <a:off x="0" y="0"/>
          <a:ext cx="0" cy="0"/>
          <a:chOff x="0" y="0"/>
          <a:chExt cx="0" cy="0"/>
        </a:xfrm>
      </p:grpSpPr>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4522" r="13742"/>
          <a:stretch/>
        </p:blipFill>
        <p:spPr>
          <a:xfrm>
            <a:off x="6011687" y="0"/>
            <a:ext cx="6353254" cy="6858000"/>
          </a:xfrm>
          <a:prstGeom prst="rect">
            <a:avLst/>
          </a:prstGeom>
        </p:spPr>
      </p:pic>
      <p:sp>
        <p:nvSpPr>
          <p:cNvPr id="10" name="Rechthoek 9"/>
          <p:cNvSpPr/>
          <p:nvPr userDrawn="1"/>
        </p:nvSpPr>
        <p:spPr>
          <a:xfrm>
            <a:off x="5816098" y="0"/>
            <a:ext cx="391179" cy="6858000"/>
          </a:xfrm>
          <a:prstGeom prst="rect">
            <a:avLst/>
          </a:prstGeom>
          <a:solidFill>
            <a:srgbClr val="0076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Tree>
    <p:extLst>
      <p:ext uri="{BB962C8B-B14F-4D97-AF65-F5344CB8AC3E}">
        <p14:creationId xmlns:p14="http://schemas.microsoft.com/office/powerpoint/2010/main" val="2788410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B7154046-FA74-490E-832B-2D7626F6FC4C}"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
        <p:nvSpPr>
          <p:cNvPr id="10" name="Rechthoek 9"/>
          <p:cNvSpPr/>
          <p:nvPr userDrawn="1"/>
        </p:nvSpPr>
        <p:spPr>
          <a:xfrm>
            <a:off x="5816098" y="0"/>
            <a:ext cx="391179" cy="6858000"/>
          </a:xfrm>
          <a:prstGeom prst="rect">
            <a:avLst/>
          </a:prstGeom>
          <a:solidFill>
            <a:srgbClr val="0076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8434"/>
          <a:stretch/>
        </p:blipFill>
        <p:spPr>
          <a:xfrm>
            <a:off x="6207277" y="0"/>
            <a:ext cx="6332707" cy="6858000"/>
          </a:xfrm>
          <a:prstGeom prst="rect">
            <a:avLst/>
          </a:prstGeom>
        </p:spPr>
      </p:pic>
    </p:spTree>
    <p:extLst>
      <p:ext uri="{BB962C8B-B14F-4D97-AF65-F5344CB8AC3E}">
        <p14:creationId xmlns:p14="http://schemas.microsoft.com/office/powerpoint/2010/main" val="266207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28EAF93-65B5-429B-BA64-1CC19DDB3BD7}"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pic>
        <p:nvPicPr>
          <p:cNvPr id="3" name="Afbeelding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3162" r="8102"/>
          <a:stretch/>
        </p:blipFill>
        <p:spPr>
          <a:xfrm>
            <a:off x="6148647" y="0"/>
            <a:ext cx="6043353" cy="6858000"/>
          </a:xfrm>
          <a:prstGeom prst="rect">
            <a:avLst/>
          </a:prstGeom>
        </p:spPr>
      </p:pic>
      <p:sp>
        <p:nvSpPr>
          <p:cNvPr id="10" name="Rechthoek 9"/>
          <p:cNvSpPr/>
          <p:nvPr userDrawn="1"/>
        </p:nvSpPr>
        <p:spPr>
          <a:xfrm>
            <a:off x="5816098" y="0"/>
            <a:ext cx="391179" cy="6858000"/>
          </a:xfrm>
          <a:prstGeom prst="rect">
            <a:avLst/>
          </a:prstGeom>
          <a:solidFill>
            <a:srgbClr val="0076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dianummer 6"/>
          <p:cNvSpPr>
            <a:spLocks noGrp="1"/>
          </p:cNvSpPr>
          <p:nvPr>
            <p:ph type="sldNum" sz="quarter" idx="12"/>
          </p:nvPr>
        </p:nvSpPr>
        <p:spPr>
          <a:xfrm>
            <a:off x="5570463" y="6356348"/>
            <a:ext cx="636814" cy="409572"/>
          </a:xfrm>
        </p:spPr>
        <p:txBody>
          <a:bodyPr/>
          <a:lstStyle/>
          <a:p>
            <a:fld id="{8D68D8DD-FE17-4701-8429-32EB350F9756}" type="slidenum">
              <a:rPr lang="nl-NL" smtClean="0"/>
              <a:t>‹nr.›</a:t>
            </a:fld>
            <a:endParaRPr lang="nl-NL" dirty="0"/>
          </a:p>
        </p:txBody>
      </p:sp>
    </p:spTree>
    <p:extLst>
      <p:ext uri="{BB962C8B-B14F-4D97-AF65-F5344CB8AC3E}">
        <p14:creationId xmlns:p14="http://schemas.microsoft.com/office/powerpoint/2010/main" val="764737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89DD054-FB7E-476D-9C0B-AB94EAA9A521}"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
        <p:nvSpPr>
          <p:cNvPr id="10" name="Rechthoek 9"/>
          <p:cNvSpPr/>
          <p:nvPr userDrawn="1"/>
        </p:nvSpPr>
        <p:spPr>
          <a:xfrm>
            <a:off x="5816098" y="0"/>
            <a:ext cx="391179" cy="6858000"/>
          </a:xfrm>
          <a:prstGeom prst="rect">
            <a:avLst/>
          </a:prstGeom>
          <a:solidFill>
            <a:srgbClr val="0076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27661" r="14845" b="1295"/>
          <a:stretch/>
        </p:blipFill>
        <p:spPr>
          <a:xfrm>
            <a:off x="6200015" y="0"/>
            <a:ext cx="5991985" cy="6858000"/>
          </a:xfrm>
          <a:prstGeom prst="rect">
            <a:avLst/>
          </a:prstGeom>
        </p:spPr>
      </p:pic>
    </p:spTree>
    <p:extLst>
      <p:ext uri="{BB962C8B-B14F-4D97-AF65-F5344CB8AC3E}">
        <p14:creationId xmlns:p14="http://schemas.microsoft.com/office/powerpoint/2010/main" val="15655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5C20229-AAA8-41E9-9851-E054B817C759}"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03" r="1"/>
          <a:stretch/>
        </p:blipFill>
        <p:spPr>
          <a:xfrm>
            <a:off x="6207277" y="0"/>
            <a:ext cx="5984723" cy="7200172"/>
          </a:xfrm>
          <a:prstGeom prst="rect">
            <a:avLst/>
          </a:prstGeom>
        </p:spPr>
      </p:pic>
      <p:sp>
        <p:nvSpPr>
          <p:cNvPr id="10" name="Rechthoek 9"/>
          <p:cNvSpPr/>
          <p:nvPr userDrawn="1"/>
        </p:nvSpPr>
        <p:spPr>
          <a:xfrm>
            <a:off x="5816098" y="0"/>
            <a:ext cx="391179" cy="6858000"/>
          </a:xfrm>
          <a:prstGeom prst="rect">
            <a:avLst/>
          </a:prstGeom>
          <a:solidFill>
            <a:srgbClr val="C7D100"/>
          </a:solidFill>
          <a:ln>
            <a:solidFill>
              <a:srgbClr val="C7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2217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7423F2D-ABB1-49A5-931F-9681ED8688B6}"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03" r="1"/>
          <a:stretch/>
        </p:blipFill>
        <p:spPr>
          <a:xfrm>
            <a:off x="6207277" y="0"/>
            <a:ext cx="5984723" cy="7200172"/>
          </a:xfrm>
          <a:prstGeom prst="rect">
            <a:avLst/>
          </a:prstGeom>
        </p:spPr>
      </p:pic>
      <p:sp>
        <p:nvSpPr>
          <p:cNvPr id="10" name="Rechthoek 9"/>
          <p:cNvSpPr/>
          <p:nvPr userDrawn="1"/>
        </p:nvSpPr>
        <p:spPr>
          <a:xfrm>
            <a:off x="5816098" y="0"/>
            <a:ext cx="391179" cy="6858000"/>
          </a:xfrm>
          <a:prstGeom prst="rect">
            <a:avLst/>
          </a:prstGeom>
          <a:solidFill>
            <a:srgbClr val="0076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dianummer 6"/>
          <p:cNvSpPr>
            <a:spLocks noGrp="1"/>
          </p:cNvSpPr>
          <p:nvPr>
            <p:ph type="sldNum" sz="quarter" idx="12"/>
          </p:nvPr>
        </p:nvSpPr>
        <p:spPr>
          <a:xfrm>
            <a:off x="5570463" y="6311901"/>
            <a:ext cx="636814" cy="409572"/>
          </a:xfrm>
        </p:spPr>
        <p:txBody>
          <a:bodyPr/>
          <a:lstStyle/>
          <a:p>
            <a:fld id="{8D68D8DD-FE17-4701-8429-32EB350F9756}" type="slidenum">
              <a:rPr lang="nl-NL" smtClean="0"/>
              <a:t>‹nr.›</a:t>
            </a:fld>
            <a:endParaRPr lang="nl-NL" dirty="0"/>
          </a:p>
        </p:txBody>
      </p:sp>
    </p:spTree>
    <p:extLst>
      <p:ext uri="{BB962C8B-B14F-4D97-AF65-F5344CB8AC3E}">
        <p14:creationId xmlns:p14="http://schemas.microsoft.com/office/powerpoint/2010/main" val="518093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lvl1pPr>
              <a:defRPr>
                <a:solidFill>
                  <a:srgbClr val="FFC000"/>
                </a:solidFill>
              </a:defRPr>
            </a:lvl1pPr>
          </a:lstStyle>
          <a:p>
            <a:fld id="{44B66812-50F7-40F0-BCBF-F3E47136AAD5}" type="datetime1">
              <a:rPr lang="nl-NL" smtClean="0"/>
              <a:t>10-11-2023</a:t>
            </a:fld>
            <a:endParaRPr lang="nl-NL" dirty="0"/>
          </a:p>
        </p:txBody>
      </p:sp>
      <p:sp>
        <p:nvSpPr>
          <p:cNvPr id="4" name="Tijdelijke aanduiding voor voettekst 3"/>
          <p:cNvSpPr>
            <a:spLocks noGrp="1"/>
          </p:cNvSpPr>
          <p:nvPr>
            <p:ph type="ftr" sz="quarter" idx="11"/>
          </p:nvPr>
        </p:nvSpPr>
        <p:spPr>
          <a:xfrm>
            <a:off x="368300" y="6356348"/>
            <a:ext cx="1468749" cy="365125"/>
          </a:xfrm>
        </p:spPr>
        <p:txBody>
          <a:bodyPr/>
          <a:lstStyle/>
          <a:p>
            <a:r>
              <a:rPr lang="nl-NL" dirty="0"/>
              <a:t>www.karakter.com</a:t>
            </a:r>
          </a:p>
        </p:txBody>
      </p:sp>
      <p:sp>
        <p:nvSpPr>
          <p:cNvPr id="5" name="Tijdelijke aanduiding voor dianummer 4"/>
          <p:cNvSpPr>
            <a:spLocks noGrp="1"/>
          </p:cNvSpPr>
          <p:nvPr>
            <p:ph type="sldNum" sz="quarter" idx="12"/>
          </p:nvPr>
        </p:nvSpPr>
        <p:spPr>
          <a:xfrm>
            <a:off x="5708239" y="6334124"/>
            <a:ext cx="636814" cy="409572"/>
          </a:xfrm>
        </p:spPr>
        <p:txBody>
          <a:bodyPr/>
          <a:lstStyle/>
          <a:p>
            <a:fld id="{43E96D74-1B26-624C-92DD-3EE510BEFA0F}" type="slidenum">
              <a:rPr lang="nl-NL" smtClean="0"/>
              <a:pPr/>
              <a:t>‹nr.›</a:t>
            </a:fld>
            <a:endParaRPr lang="nl-NL" dirty="0"/>
          </a:p>
        </p:txBody>
      </p:sp>
      <p:sp>
        <p:nvSpPr>
          <p:cNvPr id="7" name="Tijdelijke aanduiding voor tekst 10"/>
          <p:cNvSpPr>
            <a:spLocks noGrp="1"/>
          </p:cNvSpPr>
          <p:nvPr>
            <p:ph type="body" sz="quarter" idx="14" hasCustomPrompt="1"/>
          </p:nvPr>
        </p:nvSpPr>
        <p:spPr>
          <a:xfrm>
            <a:off x="368300" y="2639608"/>
            <a:ext cx="10119784" cy="3277097"/>
          </a:xfrm>
          <a:prstGeom prst="rect">
            <a:avLst/>
          </a:prstGeom>
        </p:spPr>
        <p:txBody>
          <a:bodyPr vert="horz"/>
          <a:lstStyle>
            <a:lvl1pPr>
              <a:buNone/>
              <a:defRPr sz="1867" b="1">
                <a:latin typeface="Arial"/>
                <a:cs typeface="Arial"/>
              </a:defRPr>
            </a:lvl1pPr>
            <a:lvl2pPr>
              <a:buNone/>
              <a:defRPr/>
            </a:lvl2pPr>
            <a:lvl3pPr>
              <a:buNone/>
              <a:defRPr/>
            </a:lvl3pPr>
            <a:lvl4pPr>
              <a:buNone/>
              <a:defRPr/>
            </a:lvl4pPr>
            <a:lvl5pPr>
              <a:buNone/>
              <a:defRPr/>
            </a:lvl5pPr>
          </a:lstStyle>
          <a:p>
            <a:pPr lvl="0"/>
            <a:r>
              <a:rPr lang="nl-NL" dirty="0"/>
              <a:t>Klik om tekst in te voeren…</a:t>
            </a:r>
          </a:p>
        </p:txBody>
      </p:sp>
      <p:sp>
        <p:nvSpPr>
          <p:cNvPr id="8" name="Tijdelijke aanduiding voor tekst 6"/>
          <p:cNvSpPr>
            <a:spLocks noGrp="1"/>
          </p:cNvSpPr>
          <p:nvPr>
            <p:ph type="body" sz="quarter" idx="13" hasCustomPrompt="1"/>
          </p:nvPr>
        </p:nvSpPr>
        <p:spPr>
          <a:xfrm>
            <a:off x="369294" y="816653"/>
            <a:ext cx="11314705" cy="1075267"/>
          </a:xfrm>
          <a:prstGeom prst="rect">
            <a:avLst/>
          </a:prstGeom>
        </p:spPr>
        <p:txBody>
          <a:bodyPr vert="horz"/>
          <a:lstStyle>
            <a:lvl1pPr>
              <a:buNone/>
              <a:defRPr b="1">
                <a:solidFill>
                  <a:srgbClr val="0090D7"/>
                </a:solidFill>
                <a:latin typeface="Arial"/>
                <a:cs typeface="Arial"/>
              </a:defRPr>
            </a:lvl1pPr>
            <a:lvl2pPr>
              <a:buNone/>
              <a:defRPr/>
            </a:lvl2pPr>
            <a:lvl3pPr>
              <a:buNone/>
              <a:defRPr/>
            </a:lvl3pPr>
            <a:lvl4pPr>
              <a:buNone/>
              <a:defRPr/>
            </a:lvl4pPr>
            <a:lvl5pPr>
              <a:buNone/>
              <a:defRPr/>
            </a:lvl5pPr>
          </a:lstStyle>
          <a:p>
            <a:pPr lvl="0"/>
            <a:r>
              <a:rPr lang="nl-NL" dirty="0"/>
              <a:t>TITEL</a:t>
            </a:r>
          </a:p>
        </p:txBody>
      </p:sp>
    </p:spTree>
    <p:extLst>
      <p:ext uri="{BB962C8B-B14F-4D97-AF65-F5344CB8AC3E}">
        <p14:creationId xmlns:p14="http://schemas.microsoft.com/office/powerpoint/2010/main" val="1881557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
        <p:nvSpPr>
          <p:cNvPr id="6" name="Boog 5"/>
          <p:cNvSpPr/>
          <p:nvPr userDrawn="1"/>
        </p:nvSpPr>
        <p:spPr>
          <a:xfrm rot="8111107">
            <a:off x="7482915" y="1505400"/>
            <a:ext cx="2745869" cy="2780696"/>
          </a:xfrm>
          <a:prstGeom prst="arc">
            <a:avLst>
              <a:gd name="adj1" fmla="val 12846560"/>
              <a:gd name="adj2" fmla="val 21227429"/>
            </a:avLst>
          </a:prstGeom>
          <a:ln w="12700"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dirty="0"/>
          </a:p>
        </p:txBody>
      </p:sp>
      <p:pic>
        <p:nvPicPr>
          <p:cNvPr id="7" name="Afbeelding 6" descr="Naamloos-1.png"/>
          <p:cNvPicPr>
            <a:picLocks noChangeAspect="1"/>
          </p:cNvPicPr>
          <p:nvPr userDrawn="1"/>
        </p:nvPicPr>
        <p:blipFill>
          <a:blip r:embed="rId3"/>
          <a:stretch>
            <a:fillRect/>
          </a:stretch>
        </p:blipFill>
        <p:spPr>
          <a:xfrm>
            <a:off x="9823136" y="1795606"/>
            <a:ext cx="904955" cy="904955"/>
          </a:xfrm>
          <a:prstGeom prst="rect">
            <a:avLst/>
          </a:prstGeom>
        </p:spPr>
      </p:pic>
      <p:sp>
        <p:nvSpPr>
          <p:cNvPr id="8" name="Rechthoek 7"/>
          <p:cNvSpPr/>
          <p:nvPr userDrawn="1"/>
        </p:nvSpPr>
        <p:spPr>
          <a:xfrm>
            <a:off x="3834794" y="2700561"/>
            <a:ext cx="4133322" cy="2340000"/>
          </a:xfrm>
          <a:prstGeom prst="rect">
            <a:avLst/>
          </a:prstGeom>
          <a:noFill/>
          <a:ln w="12700" cap="rnd">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Tekstvak 8"/>
          <p:cNvSpPr txBox="1"/>
          <p:nvPr userDrawn="1"/>
        </p:nvSpPr>
        <p:spPr>
          <a:xfrm>
            <a:off x="4038600" y="2821480"/>
            <a:ext cx="3641272" cy="2123658"/>
          </a:xfrm>
          <a:prstGeom prst="rect">
            <a:avLst/>
          </a:prstGeom>
          <a:noFill/>
        </p:spPr>
        <p:txBody>
          <a:bodyPr wrap="square" rtlCol="0">
            <a:spAutoFit/>
          </a:bodyPr>
          <a:lstStyle/>
          <a:p>
            <a:endParaRPr lang="nl-NL" sz="2200" baseline="0" dirty="0">
              <a:solidFill>
                <a:schemeClr val="bg1"/>
              </a:solidFill>
              <a:latin typeface="Arial" panose="020B0604020202020204" pitchFamily="34" charset="0"/>
              <a:cs typeface="Arial" panose="020B0604020202020204" pitchFamily="34" charset="0"/>
            </a:endParaRPr>
          </a:p>
          <a:p>
            <a:endParaRPr lang="nl-NL" sz="2200" baseline="0" dirty="0">
              <a:solidFill>
                <a:schemeClr val="bg1"/>
              </a:solidFill>
              <a:latin typeface="Arial" panose="020B0604020202020204" pitchFamily="34" charset="0"/>
              <a:cs typeface="Arial" panose="020B0604020202020204" pitchFamily="34" charset="0"/>
            </a:endParaRPr>
          </a:p>
          <a:p>
            <a:endParaRPr lang="nl-NL" sz="2200" baseline="0" dirty="0">
              <a:solidFill>
                <a:schemeClr val="bg1"/>
              </a:solidFill>
              <a:latin typeface="Arial" panose="020B0604020202020204" pitchFamily="34" charset="0"/>
              <a:cs typeface="Arial" panose="020B0604020202020204" pitchFamily="34" charset="0"/>
            </a:endParaRPr>
          </a:p>
          <a:p>
            <a:endParaRPr lang="nl-NL" sz="2200" baseline="0" dirty="0">
              <a:solidFill>
                <a:schemeClr val="bg1"/>
              </a:solidFill>
              <a:latin typeface="Arial" panose="020B0604020202020204" pitchFamily="34" charset="0"/>
              <a:cs typeface="Arial" panose="020B0604020202020204" pitchFamily="34" charset="0"/>
            </a:endParaRPr>
          </a:p>
          <a:p>
            <a:endParaRPr lang="nl-NL" sz="2200" baseline="0" dirty="0">
              <a:solidFill>
                <a:schemeClr val="bg1"/>
              </a:solidFill>
              <a:latin typeface="Arial" panose="020B0604020202020204" pitchFamily="34" charset="0"/>
              <a:cs typeface="Arial" panose="020B0604020202020204" pitchFamily="34" charset="0"/>
            </a:endParaRPr>
          </a:p>
          <a:p>
            <a:endParaRPr lang="nl-NL" sz="2200" dirty="0">
              <a:solidFill>
                <a:schemeClr val="bg1"/>
              </a:solidFill>
              <a:latin typeface="Arial" panose="020B0604020202020204" pitchFamily="34" charset="0"/>
              <a:cs typeface="Arial" panose="020B0604020202020204" pitchFamily="34" charset="0"/>
            </a:endParaRPr>
          </a:p>
        </p:txBody>
      </p:sp>
      <p:sp>
        <p:nvSpPr>
          <p:cNvPr id="3" name="Tijdelijke aanduiding voor voettekst 2"/>
          <p:cNvSpPr>
            <a:spLocks noGrp="1"/>
          </p:cNvSpPr>
          <p:nvPr>
            <p:ph type="ftr" sz="quarter" idx="11"/>
          </p:nvPr>
        </p:nvSpPr>
        <p:spPr>
          <a:xfrm>
            <a:off x="3988291" y="6392140"/>
            <a:ext cx="3956956" cy="365125"/>
          </a:xfrm>
        </p:spPr>
        <p:txBody>
          <a:bodyPr/>
          <a:lstStyle>
            <a:lvl1pPr>
              <a:defRPr sz="1400" b="1">
                <a:solidFill>
                  <a:schemeClr val="bg1"/>
                </a:solidFill>
              </a:defRPr>
            </a:lvl1pPr>
          </a:lstStyle>
          <a:p>
            <a:r>
              <a:rPr lang="nl-NL" dirty="0"/>
              <a:t>www.karakter.com</a:t>
            </a:r>
          </a:p>
        </p:txBody>
      </p:sp>
    </p:spTree>
    <p:extLst>
      <p:ext uri="{BB962C8B-B14F-4D97-AF65-F5344CB8AC3E}">
        <p14:creationId xmlns:p14="http://schemas.microsoft.com/office/powerpoint/2010/main" val="2296545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9DC23FFD-4791-44CB-AF44-96963B094512}"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4248919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hoek 7"/>
          <p:cNvSpPr/>
          <p:nvPr userDrawn="1"/>
        </p:nvSpPr>
        <p:spPr>
          <a:xfrm>
            <a:off x="0" y="6466115"/>
            <a:ext cx="12192000" cy="3918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p:cNvSpPr/>
          <p:nvPr userDrawn="1"/>
        </p:nvSpPr>
        <p:spPr>
          <a:xfrm>
            <a:off x="0" y="4780508"/>
            <a:ext cx="5402037" cy="1384995"/>
          </a:xfrm>
          <a:prstGeom prst="rect">
            <a:avLst/>
          </a:prstGeom>
        </p:spPr>
        <p:txBody>
          <a:bodyPr wrap="square">
            <a:spAutoFit/>
          </a:bodyPr>
          <a:lstStyle/>
          <a:p>
            <a:pPr algn="ct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Karakter, academisch centrum</a:t>
            </a:r>
            <a:b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voor kinder- en</a:t>
            </a:r>
            <a:b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jeugdpsychiatrie </a:t>
            </a:r>
            <a:endParaRPr lang="nl-NL" sz="2800" b="1" dirty="0">
              <a:solidFill>
                <a:schemeClr val="bg1"/>
              </a:solidFill>
            </a:endParaRPr>
          </a:p>
        </p:txBody>
      </p:sp>
      <p:sp>
        <p:nvSpPr>
          <p:cNvPr id="10" name="Tijdelijke aanduiding voor datum 3"/>
          <p:cNvSpPr txBox="1">
            <a:spLocks/>
          </p:cNvSpPr>
          <p:nvPr userDrawn="1"/>
        </p:nvSpPr>
        <p:spPr>
          <a:xfrm>
            <a:off x="10820400" y="6505575"/>
            <a:ext cx="27432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153E44-C194-4A13-B213-A6DE191F25DD}" type="datetime1">
              <a:rPr lang="nl-NL" smtClean="0"/>
              <a:pPr/>
              <a:t>10-11-2023</a:t>
            </a:fld>
            <a:endParaRPr lang="nl-NL" dirty="0"/>
          </a:p>
        </p:txBody>
      </p:sp>
    </p:spTree>
    <p:extLst>
      <p:ext uri="{BB962C8B-B14F-4D97-AF65-F5344CB8AC3E}">
        <p14:creationId xmlns:p14="http://schemas.microsoft.com/office/powerpoint/2010/main" val="2524185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93B600AA-6AAB-4363-8BDE-20FB7A51F6F3}" type="datetime1">
              <a:rPr lang="nl-NL" smtClean="0"/>
              <a:t>10-11-2023</a:t>
            </a:fld>
            <a:endParaRPr lang="nl-NL" dirty="0"/>
          </a:p>
        </p:txBody>
      </p:sp>
      <p:sp>
        <p:nvSpPr>
          <p:cNvPr id="4" name="Tijdelijke aanduiding voor voettekst 3"/>
          <p:cNvSpPr>
            <a:spLocks noGrp="1"/>
          </p:cNvSpPr>
          <p:nvPr>
            <p:ph type="ftr" sz="quarter" idx="11"/>
          </p:nvPr>
        </p:nvSpPr>
        <p:spPr/>
        <p:txBody>
          <a:bodyPr/>
          <a:lstStyle/>
          <a:p>
            <a:r>
              <a:rPr lang="nl-NL" dirty="0"/>
              <a:t>www.karakter.com</a:t>
            </a:r>
          </a:p>
        </p:txBody>
      </p:sp>
      <p:sp>
        <p:nvSpPr>
          <p:cNvPr id="5" name="Tijdelijke aanduiding voor dianummer 4"/>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2052534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88706" y="6417846"/>
            <a:ext cx="1703295" cy="440155"/>
          </a:xfrm>
          <a:prstGeom prst="rect">
            <a:avLst/>
          </a:prstGeom>
        </p:spPr>
        <p:txBody>
          <a:bodyPr/>
          <a:lstStyle>
            <a:lvl1pPr algn="ctr">
              <a:defRPr sz="700">
                <a:solidFill>
                  <a:srgbClr val="521170"/>
                </a:solidFill>
                <a:latin typeface="Arial"/>
                <a:cs typeface="Arial"/>
              </a:defRPr>
            </a:lvl1pPr>
          </a:lstStyle>
          <a:p>
            <a:fld id="{806337D0-98E7-4B41-9F5C-175E148B8824}" type="datetime1">
              <a:rPr lang="nl-NL" smtClean="0"/>
              <a:t>10-11-2023</a:t>
            </a:fld>
            <a:endParaRPr lang="nl-NL" dirty="0"/>
          </a:p>
        </p:txBody>
      </p:sp>
      <p:sp>
        <p:nvSpPr>
          <p:cNvPr id="4" name="Tijdelijke aanduiding voor voettekst 3"/>
          <p:cNvSpPr>
            <a:spLocks noGrp="1"/>
          </p:cNvSpPr>
          <p:nvPr>
            <p:ph type="ftr" sz="quarter" idx="11"/>
          </p:nvPr>
        </p:nvSpPr>
        <p:spPr>
          <a:xfrm>
            <a:off x="2" y="6417846"/>
            <a:ext cx="1992157" cy="440155"/>
          </a:xfrm>
          <a:prstGeom prst="rect">
            <a:avLst/>
          </a:prstGeom>
        </p:spPr>
        <p:txBody>
          <a:bodyPr/>
          <a:lstStyle>
            <a:lvl1pPr algn="ctr">
              <a:defRPr sz="700">
                <a:solidFill>
                  <a:srgbClr val="E30613"/>
                </a:solidFill>
                <a:latin typeface="Arial"/>
                <a:cs typeface="Arial"/>
              </a:defRPr>
            </a:lvl1pPr>
          </a:lstStyle>
          <a:p>
            <a:r>
              <a:rPr lang="nl-NL" dirty="0"/>
              <a:t>www.karakter.com</a:t>
            </a:r>
          </a:p>
        </p:txBody>
      </p:sp>
      <p:sp>
        <p:nvSpPr>
          <p:cNvPr id="5" name="Tijdelijke aanduiding voor dianummer 4"/>
          <p:cNvSpPr>
            <a:spLocks noGrp="1"/>
          </p:cNvSpPr>
          <p:nvPr>
            <p:ph type="sldNum" sz="quarter" idx="12"/>
          </p:nvPr>
        </p:nvSpPr>
        <p:spPr>
          <a:xfrm>
            <a:off x="5637928" y="6447731"/>
            <a:ext cx="964083" cy="410271"/>
          </a:xfrm>
          <a:prstGeom prst="rect">
            <a:avLst/>
          </a:prstGeom>
        </p:spPr>
        <p:txBody>
          <a:bodyPr/>
          <a:lstStyle>
            <a:lvl1pPr algn="ctr">
              <a:defRPr sz="700">
                <a:solidFill>
                  <a:schemeClr val="bg1"/>
                </a:solidFill>
                <a:latin typeface="Arial"/>
                <a:cs typeface="Arial"/>
              </a:defRPr>
            </a:lvl1pPr>
          </a:lstStyle>
          <a:p>
            <a:fld id="{43E96D74-1B26-624C-92DD-3EE510BEFA0F}" type="slidenum">
              <a:rPr lang="nl-NL" smtClean="0"/>
              <a:pPr/>
              <a:t>‹nr.›</a:t>
            </a:fld>
            <a:endParaRPr lang="nl-NL" dirty="0"/>
          </a:p>
        </p:txBody>
      </p:sp>
      <p:sp>
        <p:nvSpPr>
          <p:cNvPr id="7" name="Tijdelijke aanduiding voor tekst 6"/>
          <p:cNvSpPr>
            <a:spLocks noGrp="1"/>
          </p:cNvSpPr>
          <p:nvPr>
            <p:ph type="body" sz="quarter" idx="13" hasCustomPrompt="1"/>
          </p:nvPr>
        </p:nvSpPr>
        <p:spPr>
          <a:xfrm>
            <a:off x="369296" y="816654"/>
            <a:ext cx="11314705" cy="1075267"/>
          </a:xfrm>
          <a:prstGeom prst="rect">
            <a:avLst/>
          </a:prstGeom>
        </p:spPr>
        <p:txBody>
          <a:bodyPr vert="horz"/>
          <a:lstStyle>
            <a:lvl1pPr>
              <a:buNone/>
              <a:defRPr b="1">
                <a:solidFill>
                  <a:srgbClr val="E30613"/>
                </a:solidFill>
                <a:latin typeface="Arial"/>
                <a:cs typeface="Arial"/>
              </a:defRPr>
            </a:lvl1pPr>
            <a:lvl2pPr>
              <a:buNone/>
              <a:defRPr/>
            </a:lvl2pPr>
            <a:lvl3pPr>
              <a:buNone/>
              <a:defRPr/>
            </a:lvl3pPr>
            <a:lvl4pPr>
              <a:buNone/>
              <a:defRPr/>
            </a:lvl4pPr>
            <a:lvl5pPr>
              <a:buNone/>
              <a:defRPr/>
            </a:lvl5pPr>
          </a:lstStyle>
          <a:p>
            <a:pPr lvl="0"/>
            <a:r>
              <a:rPr lang="nl-NL" dirty="0"/>
              <a:t>TITEL</a:t>
            </a:r>
          </a:p>
        </p:txBody>
      </p:sp>
      <p:sp>
        <p:nvSpPr>
          <p:cNvPr id="9" name="Tijdelijke aanduiding voor tekst 8"/>
          <p:cNvSpPr>
            <a:spLocks noGrp="1"/>
          </p:cNvSpPr>
          <p:nvPr>
            <p:ph type="body" sz="quarter" idx="14" hasCustomPrompt="1"/>
          </p:nvPr>
        </p:nvSpPr>
        <p:spPr>
          <a:xfrm>
            <a:off x="837699" y="2789267"/>
            <a:ext cx="4760384" cy="2738967"/>
          </a:xfrm>
          <a:prstGeom prst="rect">
            <a:avLst/>
          </a:prstGeom>
        </p:spPr>
        <p:txBody>
          <a:bodyPr vert="horz"/>
          <a:lstStyle>
            <a:lvl1pPr marL="179388" indent="-179388">
              <a:buClr>
                <a:srgbClr val="CD0920"/>
              </a:buClr>
              <a:buFont typeface="Arial"/>
              <a:buChar char="•"/>
              <a:tabLst/>
              <a:defRPr sz="1200">
                <a:latin typeface="Arial"/>
                <a:cs typeface="Arial"/>
              </a:defRPr>
            </a:lvl1pPr>
            <a:lvl2pPr>
              <a:buClr>
                <a:srgbClr val="CD0920"/>
              </a:buClr>
              <a:buFont typeface="Arial"/>
              <a:buChar char="•"/>
              <a:defRPr sz="1200">
                <a:latin typeface="Arial"/>
                <a:cs typeface="Arial"/>
              </a:defRPr>
            </a:lvl2pPr>
            <a:lvl3pPr>
              <a:buClr>
                <a:srgbClr val="CD0920"/>
              </a:buClr>
              <a:buFont typeface="Arial"/>
              <a:buChar char="•"/>
              <a:defRPr sz="1200">
                <a:latin typeface="Arial"/>
                <a:cs typeface="Arial"/>
              </a:defRPr>
            </a:lvl3pPr>
          </a:lstStyle>
          <a:p>
            <a:pPr lvl="0"/>
            <a:r>
              <a:rPr lang="nl-NL" dirty="0"/>
              <a:t>Opsomming</a:t>
            </a:r>
          </a:p>
          <a:p>
            <a:pPr lvl="0"/>
            <a:endParaRPr lang="nl-NL" dirty="0"/>
          </a:p>
        </p:txBody>
      </p:sp>
      <p:sp>
        <p:nvSpPr>
          <p:cNvPr id="11" name="Tijdelijke aanduiding voor tekst 10"/>
          <p:cNvSpPr>
            <a:spLocks noGrp="1"/>
          </p:cNvSpPr>
          <p:nvPr>
            <p:ph type="body" sz="quarter" idx="15" hasCustomPrompt="1"/>
          </p:nvPr>
        </p:nvSpPr>
        <p:spPr>
          <a:xfrm>
            <a:off x="6723530" y="2789768"/>
            <a:ext cx="4960471" cy="2738967"/>
          </a:xfrm>
          <a:prstGeom prst="rect">
            <a:avLst/>
          </a:prstGeom>
        </p:spPr>
        <p:txBody>
          <a:bodyPr vert="horz"/>
          <a:lstStyle>
            <a:lvl1pPr marL="179388" indent="-179388">
              <a:buClr>
                <a:srgbClr val="CD0920"/>
              </a:buClr>
              <a:buFont typeface="Arial"/>
              <a:buChar char="•"/>
              <a:defRPr sz="1200">
                <a:latin typeface="Arial"/>
                <a:cs typeface="Arial"/>
              </a:defRPr>
            </a:lvl1pPr>
            <a:lvl2pPr>
              <a:buClr>
                <a:srgbClr val="CD0920"/>
              </a:buClr>
              <a:buFont typeface="Arial"/>
              <a:buChar char="•"/>
              <a:defRPr sz="1200">
                <a:latin typeface="Arial"/>
                <a:cs typeface="Arial"/>
              </a:defRPr>
            </a:lvl2pPr>
            <a:lvl3pPr>
              <a:buClr>
                <a:srgbClr val="CD0920"/>
              </a:buClr>
              <a:buFont typeface="Arial"/>
              <a:buChar char="•"/>
              <a:defRPr sz="1200">
                <a:latin typeface="Arial"/>
                <a:cs typeface="Arial"/>
              </a:defRPr>
            </a:lvl3pPr>
            <a:lvl4pPr>
              <a:buClr>
                <a:srgbClr val="CD0920"/>
              </a:buClr>
              <a:buFont typeface="Arial"/>
              <a:buChar char="•"/>
              <a:defRPr sz="1200">
                <a:latin typeface="Arial"/>
                <a:cs typeface="Arial"/>
              </a:defRPr>
            </a:lvl4pPr>
            <a:lvl5pPr>
              <a:buFont typeface="Arial"/>
              <a:buChar char="•"/>
              <a:defRPr sz="1200"/>
            </a:lvl5pPr>
          </a:lstStyle>
          <a:p>
            <a:pPr lvl="0"/>
            <a:r>
              <a:rPr lang="nl-NL" dirty="0"/>
              <a:t>Opsomming</a:t>
            </a:r>
          </a:p>
        </p:txBody>
      </p:sp>
    </p:spTree>
    <p:extLst>
      <p:ext uri="{BB962C8B-B14F-4D97-AF65-F5344CB8AC3E}">
        <p14:creationId xmlns:p14="http://schemas.microsoft.com/office/powerpoint/2010/main" val="1180372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kst met opsommin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738A99B2-DBE3-44CE-AF6A-E936E348F9BF}"/>
              </a:ext>
            </a:extLst>
          </p:cNvPr>
          <p:cNvSpPr>
            <a:spLocks noGrp="1"/>
          </p:cNvSpPr>
          <p:nvPr>
            <p:ph idx="1"/>
          </p:nvPr>
        </p:nvSpPr>
        <p:spPr>
          <a:xfrm>
            <a:off x="838200" y="1825200"/>
            <a:ext cx="10515600" cy="4352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xmlns="" id="{6EA3D06A-9607-4F25-8CD9-9BF8F0190D47}"/>
              </a:ext>
            </a:extLst>
          </p:cNvPr>
          <p:cNvSpPr>
            <a:spLocks noGrp="1"/>
          </p:cNvSpPr>
          <p:nvPr>
            <p:ph type="dt" sz="half" idx="10"/>
          </p:nvPr>
        </p:nvSpPr>
        <p:spPr/>
        <p:txBody>
          <a:bodyPr/>
          <a:lstStyle/>
          <a:p>
            <a:fld id="{2D31B33A-CEB4-4692-A183-25A0FC19070A}"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4C34F178-ABDB-4C79-95D7-153C2A581DE4}"/>
              </a:ext>
            </a:extLst>
          </p:cNvPr>
          <p:cNvSpPr>
            <a:spLocks noGrp="1"/>
          </p:cNvSpPr>
          <p:nvPr>
            <p:ph type="ftr" sz="quarter" idx="11"/>
          </p:nvPr>
        </p:nvSpPr>
        <p:spPr/>
        <p:txBody>
          <a:bodyPr/>
          <a:lstStyle/>
          <a:p>
            <a:r>
              <a:rPr lang="nl-NL" dirty="0"/>
              <a:t>www.karakter.com</a:t>
            </a:r>
          </a:p>
        </p:txBody>
      </p:sp>
      <p:sp>
        <p:nvSpPr>
          <p:cNvPr id="6" name="Tijdelijke aanduiding voor dianummer 5">
            <a:extLst>
              <a:ext uri="{FF2B5EF4-FFF2-40B4-BE49-F238E27FC236}">
                <a16:creationId xmlns:a16="http://schemas.microsoft.com/office/drawing/2014/main" xmlns="" id="{B4743BF7-4030-4CEE-8584-4FDE9D8A3F38}"/>
              </a:ext>
            </a:extLst>
          </p:cNvPr>
          <p:cNvSpPr>
            <a:spLocks noGrp="1"/>
          </p:cNvSpPr>
          <p:nvPr>
            <p:ph type="sldNum" sz="quarter" idx="12"/>
          </p:nvPr>
        </p:nvSpPr>
        <p:spPr/>
        <p:txBody>
          <a:bodyPr/>
          <a:lstStyle/>
          <a:p>
            <a:fld id="{7B00AA42-7E76-4046-8C35-7802D7326F93}" type="slidenum">
              <a:rPr lang="nl-NL" smtClean="0"/>
              <a:pPr/>
              <a:t>‹nr.›</a:t>
            </a:fld>
            <a:endParaRPr lang="nl-NL" dirty="0"/>
          </a:p>
        </p:txBody>
      </p:sp>
      <p:sp>
        <p:nvSpPr>
          <p:cNvPr id="8" name="Tijdelijke aanduiding voor tekst 7">
            <a:extLst>
              <a:ext uri="{FF2B5EF4-FFF2-40B4-BE49-F238E27FC236}">
                <a16:creationId xmlns:a16="http://schemas.microsoft.com/office/drawing/2014/main" xmlns="" id="{CA1D6EA1-A6C4-4076-9041-ECC538994907}"/>
              </a:ext>
            </a:extLst>
          </p:cNvPr>
          <p:cNvSpPr>
            <a:spLocks noGrp="1"/>
          </p:cNvSpPr>
          <p:nvPr>
            <p:ph type="body" sz="quarter" idx="13"/>
          </p:nvPr>
        </p:nvSpPr>
        <p:spPr>
          <a:xfrm>
            <a:off x="839492" y="363600"/>
            <a:ext cx="10515600" cy="1324800"/>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931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jdelijke aanduiding voor dianummer 4"/>
          <p:cNvSpPr>
            <a:spLocks noGrp="1"/>
          </p:cNvSpPr>
          <p:nvPr>
            <p:ph type="sldNum" sz="quarter" idx="12"/>
          </p:nvPr>
        </p:nvSpPr>
        <p:spPr>
          <a:xfrm>
            <a:off x="5637928" y="6447731"/>
            <a:ext cx="964083" cy="410271"/>
          </a:xfrm>
          <a:prstGeom prst="rect">
            <a:avLst/>
          </a:prstGeom>
        </p:spPr>
        <p:txBody>
          <a:bodyPr/>
          <a:lstStyle>
            <a:lvl1pPr algn="ctr">
              <a:defRPr sz="700">
                <a:solidFill>
                  <a:schemeClr val="bg1"/>
                </a:solidFill>
                <a:latin typeface="Arial"/>
                <a:cs typeface="Arial"/>
              </a:defRPr>
            </a:lvl1pPr>
          </a:lstStyle>
          <a:p>
            <a:fld id="{43E96D74-1B26-624C-92DD-3EE510BEFA0F}" type="slidenum">
              <a:rPr lang="nl-NL" smtClean="0"/>
              <a:pPr/>
              <a:t>‹nr.›</a:t>
            </a:fld>
            <a:endParaRPr lang="nl-NL" dirty="0"/>
          </a:p>
        </p:txBody>
      </p:sp>
      <p:sp>
        <p:nvSpPr>
          <p:cNvPr id="9" name="Tijdelijke aanduiding voor tekst 6"/>
          <p:cNvSpPr>
            <a:spLocks noGrp="1"/>
          </p:cNvSpPr>
          <p:nvPr>
            <p:ph type="body" sz="quarter" idx="13" hasCustomPrompt="1"/>
          </p:nvPr>
        </p:nvSpPr>
        <p:spPr>
          <a:xfrm>
            <a:off x="369293" y="816654"/>
            <a:ext cx="10119411" cy="1075267"/>
          </a:xfrm>
          <a:prstGeom prst="rect">
            <a:avLst/>
          </a:prstGeom>
        </p:spPr>
        <p:txBody>
          <a:bodyPr vert="horz"/>
          <a:lstStyle>
            <a:lvl1pPr>
              <a:buNone/>
              <a:defRPr b="1">
                <a:solidFill>
                  <a:srgbClr val="E30613"/>
                </a:solidFill>
                <a:latin typeface="Arial"/>
                <a:cs typeface="Arial"/>
              </a:defRPr>
            </a:lvl1pPr>
            <a:lvl2pPr>
              <a:buNone/>
              <a:defRPr/>
            </a:lvl2pPr>
            <a:lvl3pPr>
              <a:buNone/>
              <a:defRPr/>
            </a:lvl3pPr>
            <a:lvl4pPr>
              <a:buNone/>
              <a:defRPr/>
            </a:lvl4pPr>
            <a:lvl5pPr>
              <a:buNone/>
              <a:defRPr/>
            </a:lvl5pPr>
          </a:lstStyle>
          <a:p>
            <a:pPr lvl="0"/>
            <a:r>
              <a:rPr lang="nl-NL" dirty="0"/>
              <a:t>TITEL</a:t>
            </a:r>
          </a:p>
        </p:txBody>
      </p:sp>
      <p:sp>
        <p:nvSpPr>
          <p:cNvPr id="11" name="Tijdelijke aanduiding voor tekst 10"/>
          <p:cNvSpPr>
            <a:spLocks noGrp="1"/>
          </p:cNvSpPr>
          <p:nvPr>
            <p:ph type="body" sz="quarter" idx="14" hasCustomPrompt="1"/>
          </p:nvPr>
        </p:nvSpPr>
        <p:spPr>
          <a:xfrm>
            <a:off x="368300" y="2639609"/>
            <a:ext cx="10119784" cy="3277097"/>
          </a:xfrm>
          <a:prstGeom prst="rect">
            <a:avLst/>
          </a:prstGeom>
        </p:spPr>
        <p:txBody>
          <a:bodyPr vert="horz"/>
          <a:lstStyle>
            <a:lvl1pPr>
              <a:buNone/>
              <a:defRPr sz="1400" b="1">
                <a:latin typeface="Arial"/>
                <a:cs typeface="Arial"/>
              </a:defRPr>
            </a:lvl1pPr>
            <a:lvl2pPr>
              <a:buNone/>
              <a:defRPr/>
            </a:lvl2pPr>
            <a:lvl3pPr>
              <a:buNone/>
              <a:defRPr/>
            </a:lvl3pPr>
            <a:lvl4pPr>
              <a:buNone/>
              <a:defRPr/>
            </a:lvl4pPr>
            <a:lvl5pPr>
              <a:buNone/>
              <a:defRPr/>
            </a:lvl5pPr>
          </a:lstStyle>
          <a:p>
            <a:pPr lvl="0"/>
            <a:r>
              <a:rPr lang="nl-NL" dirty="0"/>
              <a:t>Klik om tekst in te voeren…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9296" y="6522989"/>
            <a:ext cx="701625" cy="263109"/>
          </a:xfrm>
          <a:prstGeom prst="rect">
            <a:avLst/>
          </a:prstGeom>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8443" y="6563935"/>
            <a:ext cx="907572" cy="213927"/>
          </a:xfrm>
          <a:prstGeom prst="rect">
            <a:avLst/>
          </a:prstGeom>
        </p:spPr>
      </p:pic>
    </p:spTree>
    <p:extLst>
      <p:ext uri="{BB962C8B-B14F-4D97-AF65-F5344CB8AC3E}">
        <p14:creationId xmlns:p14="http://schemas.microsoft.com/office/powerpoint/2010/main" val="1283299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jdelijke aanduiding voor tekst 6"/>
          <p:cNvSpPr>
            <a:spLocks noGrp="1"/>
          </p:cNvSpPr>
          <p:nvPr>
            <p:ph type="body" sz="quarter" idx="13" hasCustomPrompt="1"/>
          </p:nvPr>
        </p:nvSpPr>
        <p:spPr>
          <a:xfrm>
            <a:off x="3318933" y="2190753"/>
            <a:ext cx="5530851" cy="2584449"/>
          </a:xfrm>
          <a:prstGeom prst="rect">
            <a:avLst/>
          </a:prstGeom>
        </p:spPr>
        <p:txBody>
          <a:bodyPr vert="horz"/>
          <a:lstStyle>
            <a:lvl1pPr algn="ctr">
              <a:buNone/>
              <a:defRPr sz="3400" b="1">
                <a:solidFill>
                  <a:srgbClr val="FFFFFF"/>
                </a:solidFill>
                <a:latin typeface="Arial"/>
                <a:cs typeface="Arial"/>
              </a:defRPr>
            </a:lvl1pPr>
            <a:lvl2pPr algn="ctr">
              <a:buNone/>
              <a:defRPr/>
            </a:lvl2pPr>
            <a:lvl3pPr algn="ctr">
              <a:buNone/>
              <a:defRPr/>
            </a:lvl3pPr>
            <a:lvl4pPr algn="ctr">
              <a:buNone/>
              <a:defRPr/>
            </a:lvl4pPr>
            <a:lvl5pPr algn="ctr">
              <a:buNone/>
              <a:defRPr/>
            </a:lvl5pPr>
          </a:lstStyle>
          <a:p>
            <a:pPr lvl="0"/>
            <a:r>
              <a:rPr lang="nl-NL" dirty="0"/>
              <a:t>Hartelijk</a:t>
            </a:r>
          </a:p>
          <a:p>
            <a:pPr lvl="0"/>
            <a:r>
              <a:rPr lang="nl-NL" dirty="0"/>
              <a:t>dank voor uw</a:t>
            </a:r>
          </a:p>
          <a:p>
            <a:pPr lvl="0"/>
            <a:r>
              <a:rPr lang="nl-NL" dirty="0"/>
              <a:t>aandacht</a:t>
            </a:r>
          </a:p>
        </p:txBody>
      </p:sp>
      <p:sp>
        <p:nvSpPr>
          <p:cNvPr id="9" name="Tijdelijke aanduiding voor tekst 8"/>
          <p:cNvSpPr>
            <a:spLocks noGrp="1"/>
          </p:cNvSpPr>
          <p:nvPr>
            <p:ph type="body" sz="quarter" idx="14" hasCustomPrompt="1"/>
          </p:nvPr>
        </p:nvSpPr>
        <p:spPr>
          <a:xfrm>
            <a:off x="3318933" y="6412102"/>
            <a:ext cx="5530851" cy="445899"/>
          </a:xfrm>
          <a:prstGeom prst="rect">
            <a:avLst/>
          </a:prstGeom>
        </p:spPr>
        <p:txBody>
          <a:bodyPr vert="horz"/>
          <a:lstStyle>
            <a:lvl1pPr algn="ctr">
              <a:buNone/>
              <a:defRPr sz="1000" b="1">
                <a:solidFill>
                  <a:schemeClr val="bg1"/>
                </a:solidFill>
                <a:latin typeface="Arial"/>
                <a:cs typeface="Arial"/>
              </a:defRPr>
            </a:lvl1pPr>
          </a:lstStyle>
          <a:p>
            <a:pPr lvl="0"/>
            <a:r>
              <a:rPr lang="nl-NL" dirty="0" err="1"/>
              <a:t>www.karakter.com</a:t>
            </a:r>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1475" y="541501"/>
            <a:ext cx="2944300" cy="694013"/>
          </a:xfrm>
          <a:prstGeom prst="rect">
            <a:avLst/>
          </a:prstGeom>
        </p:spPr>
      </p:pic>
    </p:spTree>
    <p:extLst>
      <p:ext uri="{BB962C8B-B14F-4D97-AF65-F5344CB8AC3E}">
        <p14:creationId xmlns:p14="http://schemas.microsoft.com/office/powerpoint/2010/main" val="4048592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20" name="Afbeelding"/>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dirty="0"/>
          </a:p>
        </p:txBody>
      </p:sp>
      <p:sp>
        <p:nvSpPr>
          <p:cNvPr id="21" name="Titeltekst"/>
          <p:cNvSpPr txBox="1">
            <a:spLocks noGrp="1"/>
          </p:cNvSpPr>
          <p:nvPr>
            <p:ph type="title"/>
          </p:nvPr>
        </p:nvSpPr>
        <p:spPr>
          <a:xfrm>
            <a:off x="1190625" y="4723805"/>
            <a:ext cx="9810750" cy="1000125"/>
          </a:xfrm>
          <a:prstGeom prst="rect">
            <a:avLst/>
          </a:prstGeom>
        </p:spPr>
        <p:txBody>
          <a:bodyPr anchor="b"/>
          <a:lstStyle/>
          <a:p>
            <a:r>
              <a:t>Titeltekst</a:t>
            </a:r>
          </a:p>
        </p:txBody>
      </p:sp>
      <p:sp>
        <p:nvSpPr>
          <p:cNvPr id="22" name="Hoofdtekst - niveau één…"/>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25070131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Titeltekst"/>
          <p:cNvSpPr txBox="1">
            <a:spLocks noGrp="1"/>
          </p:cNvSpPr>
          <p:nvPr>
            <p:ph type="title"/>
          </p:nvPr>
        </p:nvSpPr>
        <p:spPr>
          <a:xfrm>
            <a:off x="1190625" y="2268141"/>
            <a:ext cx="9810750" cy="2321719"/>
          </a:xfrm>
          <a:prstGeom prst="rect">
            <a:avLst/>
          </a:prstGeom>
        </p:spPr>
        <p:txBody>
          <a:bodyPr/>
          <a:lstStyle/>
          <a:p>
            <a:r>
              <a:t>Titeltekst</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272562818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38" name="Afbeelding"/>
          <p:cNvSpPr>
            <a:spLocks noGrp="1"/>
          </p:cNvSpPr>
          <p:nvPr>
            <p:ph type="pic" sz="half" idx="13"/>
          </p:nvPr>
        </p:nvSpPr>
        <p:spPr>
          <a:xfrm>
            <a:off x="6298406" y="446484"/>
            <a:ext cx="5000625" cy="5777508"/>
          </a:xfrm>
          <a:prstGeom prst="rect">
            <a:avLst/>
          </a:prstGeom>
        </p:spPr>
        <p:txBody>
          <a:bodyPr lIns="91439" tIns="45719" rIns="91439" bIns="45719" anchor="t">
            <a:noAutofit/>
          </a:bodyPr>
          <a:lstStyle/>
          <a:p>
            <a:endParaRPr dirty="0"/>
          </a:p>
        </p:txBody>
      </p:sp>
      <p:sp>
        <p:nvSpPr>
          <p:cNvPr id="39" name="Titeltekst"/>
          <p:cNvSpPr txBox="1">
            <a:spLocks noGrp="1"/>
          </p:cNvSpPr>
          <p:nvPr>
            <p:ph type="title"/>
          </p:nvPr>
        </p:nvSpPr>
        <p:spPr>
          <a:xfrm>
            <a:off x="892969" y="446484"/>
            <a:ext cx="5000625" cy="2803922"/>
          </a:xfrm>
          <a:prstGeom prst="rect">
            <a:avLst/>
          </a:prstGeom>
        </p:spPr>
        <p:txBody>
          <a:bodyPr anchor="b"/>
          <a:lstStyle>
            <a:lvl1pPr>
              <a:defRPr sz="4219"/>
            </a:lvl1pPr>
          </a:lstStyle>
          <a:p>
            <a:r>
              <a:t>Titeltekst</a:t>
            </a:r>
          </a:p>
        </p:txBody>
      </p:sp>
      <p:sp>
        <p:nvSpPr>
          <p:cNvPr id="40" name="Hoofdtekst - niveau één…"/>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262155455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269777684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5" name="Afbeelding"/>
          <p:cNvSpPr>
            <a:spLocks noGrp="1"/>
          </p:cNvSpPr>
          <p:nvPr>
            <p:ph type="pic" sz="half" idx="13"/>
          </p:nvPr>
        </p:nvSpPr>
        <p:spPr>
          <a:xfrm>
            <a:off x="6298406" y="1821656"/>
            <a:ext cx="5000625" cy="4420195"/>
          </a:xfrm>
          <a:prstGeom prst="rect">
            <a:avLst/>
          </a:prstGeom>
        </p:spPr>
        <p:txBody>
          <a:bodyPr lIns="91439" tIns="45719" rIns="91439" bIns="45719" anchor="t">
            <a:noAutofit/>
          </a:bodyPr>
          <a:lstStyle/>
          <a:p>
            <a:endParaRPr dirty="0"/>
          </a:p>
        </p:txBody>
      </p:sp>
      <p:sp>
        <p:nvSpPr>
          <p:cNvPr id="66" name="Titeltekst"/>
          <p:cNvSpPr txBox="1">
            <a:spLocks noGrp="1"/>
          </p:cNvSpPr>
          <p:nvPr>
            <p:ph type="title"/>
          </p:nvPr>
        </p:nvSpPr>
        <p:spPr>
          <a:prstGeom prst="rect">
            <a:avLst/>
          </a:prstGeom>
        </p:spPr>
        <p:txBody>
          <a:bodyPr/>
          <a:lstStyle/>
          <a:p>
            <a:r>
              <a:t>Titeltekst</a:t>
            </a:r>
          </a:p>
        </p:txBody>
      </p:sp>
      <p:sp>
        <p:nvSpPr>
          <p:cNvPr id="67" name="Hoofdtekst - niveau één…"/>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xfrm>
            <a:off x="5933329" y="6536531"/>
            <a:ext cx="367088"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‹nr.›</a:t>
            </a:fld>
            <a:endParaRPr dirty="0"/>
          </a:p>
        </p:txBody>
      </p:sp>
    </p:spTree>
    <p:extLst>
      <p:ext uri="{BB962C8B-B14F-4D97-AF65-F5344CB8AC3E}">
        <p14:creationId xmlns:p14="http://schemas.microsoft.com/office/powerpoint/2010/main" val="27680203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2" name="Afbeelding 1"/>
          <p:cNvPicPr>
            <a:picLocks noChangeAspect="1"/>
          </p:cNvPicPr>
          <p:nvPr userDrawn="1"/>
        </p:nvPicPr>
        <p:blipFill rotWithShape="1">
          <a:blip r:embed="rId2">
            <a:extLst>
              <a:ext uri="{28A0092B-C50C-407E-A947-70E740481C1C}">
                <a14:useLocalDpi xmlns:a14="http://schemas.microsoft.com/office/drawing/2010/main" val="0"/>
              </a:ext>
            </a:extLst>
          </a:blip>
          <a:srcRect b="15624"/>
          <a:stretch/>
        </p:blipFill>
        <p:spPr>
          <a:xfrm>
            <a:off x="-9698" y="0"/>
            <a:ext cx="12192000" cy="6866164"/>
          </a:xfrm>
          <a:prstGeom prst="rect">
            <a:avLst/>
          </a:prstGeom>
        </p:spPr>
      </p:pic>
      <p:sp>
        <p:nvSpPr>
          <p:cNvPr id="8" name="Rechthoek 7"/>
          <p:cNvSpPr/>
          <p:nvPr userDrawn="1"/>
        </p:nvSpPr>
        <p:spPr>
          <a:xfrm>
            <a:off x="0" y="6466115"/>
            <a:ext cx="12192000" cy="3918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p:cNvSpPr/>
          <p:nvPr userDrawn="1"/>
        </p:nvSpPr>
        <p:spPr>
          <a:xfrm>
            <a:off x="2427317" y="4834829"/>
            <a:ext cx="5402037" cy="1384995"/>
          </a:xfrm>
          <a:prstGeom prst="rect">
            <a:avLst/>
          </a:prstGeom>
        </p:spPr>
        <p:txBody>
          <a:bodyPr wrap="square">
            <a:spAutoFit/>
          </a:bodyPr>
          <a:lstStyle/>
          <a:p>
            <a:pPr algn="ct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Karakter, academisch centrum</a:t>
            </a:r>
            <a:b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voor kinder- en</a:t>
            </a:r>
            <a:b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nl-NL"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jeugdpsychiatrie </a:t>
            </a:r>
            <a:endParaRPr lang="nl-NL" sz="2800" b="1" dirty="0">
              <a:solidFill>
                <a:schemeClr val="bg1"/>
              </a:solidFill>
            </a:endParaRPr>
          </a:p>
        </p:txBody>
      </p:sp>
      <p:pic>
        <p:nvPicPr>
          <p:cNvPr id="3" name="Afbeelding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883" y="0"/>
            <a:ext cx="3568931" cy="1338349"/>
          </a:xfrm>
          <a:prstGeom prst="rect">
            <a:avLst/>
          </a:prstGeom>
        </p:spPr>
      </p:pic>
      <p:sp>
        <p:nvSpPr>
          <p:cNvPr id="9" name="Tijdelijke aanduiding voor datum 3"/>
          <p:cNvSpPr>
            <a:spLocks noGrp="1"/>
          </p:cNvSpPr>
          <p:nvPr>
            <p:ph type="dt" sz="half" idx="10"/>
          </p:nvPr>
        </p:nvSpPr>
        <p:spPr>
          <a:xfrm>
            <a:off x="10504516" y="6479495"/>
            <a:ext cx="1677786" cy="365125"/>
          </a:xfrm>
        </p:spPr>
        <p:txBody>
          <a:bodyPr/>
          <a:lstStyle>
            <a:lvl1pPr>
              <a:defRPr>
                <a:solidFill>
                  <a:schemeClr val="bg1"/>
                </a:solidFill>
              </a:defRPr>
            </a:lvl1pPr>
          </a:lstStyle>
          <a:p>
            <a:fld id="{038CC11E-20D6-4FEC-B9DE-C734FBC5BAC3}" type="datetime1">
              <a:rPr lang="nl-NL" smtClean="0"/>
              <a:t>10-11-2023</a:t>
            </a:fld>
            <a:endParaRPr lang="nl-NL" dirty="0"/>
          </a:p>
        </p:txBody>
      </p:sp>
    </p:spTree>
    <p:extLst>
      <p:ext uri="{BB962C8B-B14F-4D97-AF65-F5344CB8AC3E}">
        <p14:creationId xmlns:p14="http://schemas.microsoft.com/office/powerpoint/2010/main" val="86533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75" name="Hoofdtekst - niveau één…"/>
          <p:cNvSpPr txBox="1">
            <a:spLocks noGrp="1"/>
          </p:cNvSpPr>
          <p:nvPr>
            <p:ph type="body" idx="1"/>
          </p:nvPr>
        </p:nvSpPr>
        <p:spPr>
          <a:xfrm>
            <a:off x="892969" y="892969"/>
            <a:ext cx="10406063" cy="507206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6"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35539604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Afbeelding"/>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dirty="0"/>
          </a:p>
        </p:txBody>
      </p:sp>
      <p:sp>
        <p:nvSpPr>
          <p:cNvPr id="84" name="Afbeelding"/>
          <p:cNvSpPr>
            <a:spLocks noGrp="1"/>
          </p:cNvSpPr>
          <p:nvPr>
            <p:ph type="pic" sz="quarter" idx="14"/>
          </p:nvPr>
        </p:nvSpPr>
        <p:spPr>
          <a:xfrm>
            <a:off x="6298406" y="625078"/>
            <a:ext cx="5000625" cy="2652117"/>
          </a:xfrm>
          <a:prstGeom prst="rect">
            <a:avLst/>
          </a:prstGeom>
        </p:spPr>
        <p:txBody>
          <a:bodyPr lIns="91439" tIns="45719" rIns="91439" bIns="45719" anchor="t">
            <a:noAutofit/>
          </a:bodyPr>
          <a:lstStyle/>
          <a:p>
            <a:endParaRPr dirty="0"/>
          </a:p>
        </p:txBody>
      </p:sp>
      <p:sp>
        <p:nvSpPr>
          <p:cNvPr id="85" name="Afbeelding"/>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dirty="0"/>
          </a:p>
        </p:txBody>
      </p:sp>
      <p:sp>
        <p:nvSpPr>
          <p:cNvPr id="86"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369265303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93" name="Hoofdtekst - niveau één…"/>
          <p:cNvSpPr txBox="1">
            <a:spLocks noGrp="1"/>
          </p:cNvSpPr>
          <p:nvPr>
            <p:ph type="body" sz="quarter" idx="1"/>
          </p:nvPr>
        </p:nvSpPr>
        <p:spPr>
          <a:xfrm>
            <a:off x="1190625" y="4473773"/>
            <a:ext cx="9810750" cy="324398"/>
          </a:xfrm>
          <a:prstGeom prst="rect">
            <a:avLst/>
          </a:prstGeom>
        </p:spPr>
        <p:txBody>
          <a:bodyPr anchor="t"/>
          <a:lstStyle>
            <a:lvl1pPr marL="0" indent="0" algn="ctr">
              <a:spcBef>
                <a:spcPts val="0"/>
              </a:spcBef>
              <a:buSzTx/>
              <a:buNone/>
              <a:defRPr sz="1687" i="1"/>
            </a:lvl1pPr>
            <a:lvl2pPr marL="546924" indent="-234396" algn="ctr">
              <a:spcBef>
                <a:spcPts val="0"/>
              </a:spcBef>
              <a:defRPr sz="1687" i="1"/>
            </a:lvl2pPr>
            <a:lvl3pPr marL="859452" indent="-234396" algn="ctr">
              <a:spcBef>
                <a:spcPts val="0"/>
              </a:spcBef>
              <a:defRPr sz="1687" i="1"/>
            </a:lvl3pPr>
            <a:lvl4pPr marL="1171980" indent="-234396" algn="ctr">
              <a:spcBef>
                <a:spcPts val="0"/>
              </a:spcBef>
              <a:defRPr sz="1687" i="1"/>
            </a:lvl4pPr>
            <a:lvl5pPr marL="1484508" indent="-234396" algn="ctr">
              <a:spcBef>
                <a:spcPts val="0"/>
              </a:spcBef>
              <a:defRPr sz="1687" i="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4" name="&quot;Typ hier een citaat.&quot;"/>
          <p:cNvSpPr txBox="1">
            <a:spLocks noGrp="1"/>
          </p:cNvSpPr>
          <p:nvPr>
            <p:ph type="body" sz="quarter" idx="13"/>
          </p:nvPr>
        </p:nvSpPr>
        <p:spPr>
          <a:xfrm>
            <a:off x="1190625" y="3000314"/>
            <a:ext cx="9810750" cy="428749"/>
          </a:xfrm>
          <a:prstGeom prst="rect">
            <a:avLst/>
          </a:prstGeom>
        </p:spPr>
        <p:txBody>
          <a:bodyPr/>
          <a:lstStyle>
            <a:lvl1pPr marL="0" indent="0" algn="ctr" defTabSz="402536">
              <a:spcBef>
                <a:spcPts val="0"/>
              </a:spcBef>
              <a:buSzTx/>
              <a:buNone/>
              <a:defRPr sz="3332">
                <a:latin typeface="Helvetica Neue Medium"/>
                <a:sym typeface="Helvetica Neue Medium"/>
              </a:defRPr>
            </a:lvl1pPr>
          </a:lstStyle>
          <a:p>
            <a:pPr marL="0" indent="0" algn="ctr" defTabSz="572516">
              <a:spcBef>
                <a:spcPts val="0"/>
              </a:spcBef>
              <a:buSzTx/>
              <a:buNone/>
              <a:defRPr sz="3332">
                <a:latin typeface="Helvetica Neue Medium"/>
                <a:ea typeface="Helvetica Neue Medium"/>
                <a:cs typeface="Helvetica Neue Medium"/>
                <a:sym typeface="Helvetica Neue Medium"/>
              </a:defRPr>
            </a:pPr>
            <a:endParaRPr/>
          </a:p>
        </p:txBody>
      </p:sp>
      <p:sp>
        <p:nvSpPr>
          <p:cNvPr id="95"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103711578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Dianummer"/>
          <p:cNvSpPr txBox="1">
            <a:spLocks noGrp="1"/>
          </p:cNvSpPr>
          <p:nvPr>
            <p:ph type="sldNum" sz="quarter" idx="2"/>
          </p:nvPr>
        </p:nvSpPr>
        <p:spPr>
          <a:prstGeom prst="rect">
            <a:avLst/>
          </a:prstGeom>
        </p:spPr>
        <p:txBody>
          <a:bodyPr/>
          <a:lstStyle/>
          <a:p>
            <a:fld id="{86CB4B4D-7CA3-9044-876B-883B54F8677D}" type="slidenum">
              <a:rPr/>
              <a:pPr/>
              <a:t>‹nr.›</a:t>
            </a:fld>
            <a:endParaRPr dirty="0"/>
          </a:p>
        </p:txBody>
      </p:sp>
    </p:spTree>
    <p:extLst>
      <p:ext uri="{BB962C8B-B14F-4D97-AF65-F5344CB8AC3E}">
        <p14:creationId xmlns:p14="http://schemas.microsoft.com/office/powerpoint/2010/main" val="47075218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59EB3C48-7545-489E-A084-CDD815E9EC1A}"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514683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AA24A8D-BC96-4A5D-9101-6DDCD399BABD}"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1873184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E0ABE96-3E80-4831-B706-BD7422937AD2}"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181383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9A70698-5512-47FF-B671-B3D6196FDEFF}"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961333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EBC15EF-C362-4704-A4EB-333B6B9E8C3E}" type="datetime1">
              <a:rPr lang="nl-NL" smtClean="0"/>
              <a:t>10-11-2023</a:t>
            </a:fld>
            <a:endParaRPr lang="nl-NL" dirty="0"/>
          </a:p>
        </p:txBody>
      </p:sp>
      <p:sp>
        <p:nvSpPr>
          <p:cNvPr id="8" name="Tijdelijke aanduiding voor voettekst 7"/>
          <p:cNvSpPr>
            <a:spLocks noGrp="1"/>
          </p:cNvSpPr>
          <p:nvPr>
            <p:ph type="ftr" sz="quarter" idx="11"/>
          </p:nvPr>
        </p:nvSpPr>
        <p:spPr/>
        <p:txBody>
          <a:bodyPr/>
          <a:lstStyle/>
          <a:p>
            <a:r>
              <a:rPr lang="nl-NL" dirty="0"/>
              <a:t>www.karakter.com</a:t>
            </a:r>
          </a:p>
        </p:txBody>
      </p:sp>
      <p:sp>
        <p:nvSpPr>
          <p:cNvPr id="9" name="Tijdelijke aanduiding voor dianummer 8"/>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564211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93330363-D8AE-4DEB-B774-D7329182B35B}" type="datetime1">
              <a:rPr lang="nl-NL" smtClean="0"/>
              <a:t>10-11-2023</a:t>
            </a:fld>
            <a:endParaRPr lang="nl-NL" dirty="0"/>
          </a:p>
        </p:txBody>
      </p:sp>
      <p:sp>
        <p:nvSpPr>
          <p:cNvPr id="4" name="Tijdelijke aanduiding voor voettekst 3"/>
          <p:cNvSpPr>
            <a:spLocks noGrp="1"/>
          </p:cNvSpPr>
          <p:nvPr>
            <p:ph type="ftr" sz="quarter" idx="11"/>
          </p:nvPr>
        </p:nvSpPr>
        <p:spPr/>
        <p:txBody>
          <a:bodyPr/>
          <a:lstStyle/>
          <a:p>
            <a:r>
              <a:rPr lang="nl-NL" dirty="0"/>
              <a:t>www.karakter.com</a:t>
            </a:r>
          </a:p>
        </p:txBody>
      </p:sp>
      <p:sp>
        <p:nvSpPr>
          <p:cNvPr id="5" name="Tijdelijke aanduiding voor dianummer 4"/>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20769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solidFill>
                  <a:srgbClr val="C00000"/>
                </a:solidFill>
              </a:defRPr>
            </a:lvl1pPr>
          </a:lstStyle>
          <a:p>
            <a:r>
              <a:rPr lang="nl-NL" b="1" dirty="0"/>
              <a:t>TITEL</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B0D4D43B-E352-4887-957E-77762C51AEB7}"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8D68D8DD-FE17-4701-8429-32EB350F9756}" type="slidenum">
              <a:rPr lang="nl-NL" smtClean="0"/>
              <a:t>‹nr.›</a:t>
            </a:fld>
            <a:endParaRPr lang="nl-NL" dirty="0"/>
          </a:p>
        </p:txBody>
      </p:sp>
      <p:sp>
        <p:nvSpPr>
          <p:cNvPr id="7" name="Rechthoek 6"/>
          <p:cNvSpPr/>
          <p:nvPr userDrawn="1"/>
        </p:nvSpPr>
        <p:spPr>
          <a:xfrm>
            <a:off x="0" y="0"/>
            <a:ext cx="12192000" cy="432000"/>
          </a:xfrm>
          <a:prstGeom prst="rect">
            <a:avLst/>
          </a:prstGeom>
          <a:solidFill>
            <a:srgbClr val="0076AB"/>
          </a:solidFill>
          <a:ln>
            <a:solidFill>
              <a:srgbClr val="007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6915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8A68776-F514-4434-9463-EF8DFE29B970}" type="datetime1">
              <a:rPr lang="nl-NL" smtClean="0"/>
              <a:t>10-11-2023</a:t>
            </a:fld>
            <a:endParaRPr lang="nl-NL" dirty="0"/>
          </a:p>
        </p:txBody>
      </p:sp>
      <p:sp>
        <p:nvSpPr>
          <p:cNvPr id="3" name="Tijdelijke aanduiding voor voettekst 2"/>
          <p:cNvSpPr>
            <a:spLocks noGrp="1"/>
          </p:cNvSpPr>
          <p:nvPr>
            <p:ph type="ftr" sz="quarter" idx="11"/>
          </p:nvPr>
        </p:nvSpPr>
        <p:spPr/>
        <p:txBody>
          <a:bodyPr/>
          <a:lstStyle/>
          <a:p>
            <a:r>
              <a:rPr lang="nl-NL" dirty="0"/>
              <a:t>www.karakter.com</a:t>
            </a:r>
          </a:p>
        </p:txBody>
      </p:sp>
      <p:sp>
        <p:nvSpPr>
          <p:cNvPr id="4" name="Tijdelijke aanduiding voor dianummer 3"/>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2841219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BE1C072-0B37-4443-BE71-E00F23EF2532}"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348669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51E9D4B-6607-48B0-8D04-421B665F0600}"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307683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5BC4987-713E-47FF-A3CC-B3EC421C21C6}"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1259808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3346AF0-9705-429A-AB76-B9ACF98DE1A7}"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205BF5EB-C24A-4721-8C08-302561DA8E13}" type="slidenum">
              <a:rPr lang="nl-NL" smtClean="0"/>
              <a:t>‹nr.›</a:t>
            </a:fld>
            <a:endParaRPr lang="nl-NL" dirty="0"/>
          </a:p>
        </p:txBody>
      </p:sp>
    </p:spTree>
    <p:extLst>
      <p:ext uri="{BB962C8B-B14F-4D97-AF65-F5344CB8AC3E}">
        <p14:creationId xmlns:p14="http://schemas.microsoft.com/office/powerpoint/2010/main" val="3364790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10488706" y="6417846"/>
            <a:ext cx="1703295" cy="440155"/>
          </a:xfrm>
          <a:prstGeom prst="rect">
            <a:avLst/>
          </a:prstGeom>
        </p:spPr>
        <p:txBody>
          <a:bodyPr/>
          <a:lstStyle>
            <a:lvl1pPr algn="ctr">
              <a:defRPr sz="700">
                <a:solidFill>
                  <a:srgbClr val="521170"/>
                </a:solidFill>
                <a:latin typeface="Arial"/>
                <a:cs typeface="Arial"/>
              </a:defRPr>
            </a:lvl1pPr>
          </a:lstStyle>
          <a:p>
            <a:fld id="{7DA2F7C7-267D-4331-A6E5-78D9A0EF014E}" type="datetime1">
              <a:rPr lang="nl-NL" smtClean="0"/>
              <a:t>10-11-2023</a:t>
            </a:fld>
            <a:endParaRPr lang="nl-NL" dirty="0"/>
          </a:p>
        </p:txBody>
      </p:sp>
      <p:sp>
        <p:nvSpPr>
          <p:cNvPr id="4" name="Tijdelijke aanduiding voor voettekst 3"/>
          <p:cNvSpPr>
            <a:spLocks noGrp="1"/>
          </p:cNvSpPr>
          <p:nvPr>
            <p:ph type="ftr" sz="quarter" idx="11"/>
          </p:nvPr>
        </p:nvSpPr>
        <p:spPr>
          <a:xfrm>
            <a:off x="2" y="6417846"/>
            <a:ext cx="1992157" cy="440155"/>
          </a:xfrm>
          <a:prstGeom prst="rect">
            <a:avLst/>
          </a:prstGeom>
        </p:spPr>
        <p:txBody>
          <a:bodyPr/>
          <a:lstStyle>
            <a:lvl1pPr algn="ctr">
              <a:defRPr sz="700">
                <a:solidFill>
                  <a:srgbClr val="E30613"/>
                </a:solidFill>
                <a:latin typeface="Arial"/>
                <a:cs typeface="Arial"/>
              </a:defRPr>
            </a:lvl1pPr>
          </a:lstStyle>
          <a:p>
            <a:r>
              <a:rPr lang="nl-NL" dirty="0"/>
              <a:t>www.karakter.com</a:t>
            </a:r>
          </a:p>
        </p:txBody>
      </p:sp>
      <p:sp>
        <p:nvSpPr>
          <p:cNvPr id="5" name="Tijdelijke aanduiding voor dianummer 4"/>
          <p:cNvSpPr>
            <a:spLocks noGrp="1"/>
          </p:cNvSpPr>
          <p:nvPr>
            <p:ph type="sldNum" sz="quarter" idx="12"/>
          </p:nvPr>
        </p:nvSpPr>
        <p:spPr>
          <a:xfrm>
            <a:off x="5637928" y="6447731"/>
            <a:ext cx="964083" cy="410271"/>
          </a:xfrm>
          <a:prstGeom prst="rect">
            <a:avLst/>
          </a:prstGeom>
        </p:spPr>
        <p:txBody>
          <a:bodyPr/>
          <a:lstStyle>
            <a:lvl1pPr algn="ctr">
              <a:defRPr sz="700">
                <a:solidFill>
                  <a:schemeClr val="bg1"/>
                </a:solidFill>
                <a:latin typeface="Arial"/>
                <a:cs typeface="Arial"/>
              </a:defRPr>
            </a:lvl1pPr>
          </a:lstStyle>
          <a:p>
            <a:fld id="{43E96D74-1B26-624C-92DD-3EE510BEFA0F}" type="slidenum">
              <a:rPr lang="nl-NL" smtClean="0"/>
              <a:pPr/>
              <a:t>‹nr.›</a:t>
            </a:fld>
            <a:endParaRPr lang="nl-NL" dirty="0"/>
          </a:p>
        </p:txBody>
      </p:sp>
      <p:sp>
        <p:nvSpPr>
          <p:cNvPr id="7" name="Tijdelijke aanduiding voor tekst 6"/>
          <p:cNvSpPr>
            <a:spLocks noGrp="1"/>
          </p:cNvSpPr>
          <p:nvPr>
            <p:ph type="body" sz="quarter" idx="13" hasCustomPrompt="1"/>
          </p:nvPr>
        </p:nvSpPr>
        <p:spPr>
          <a:xfrm>
            <a:off x="369296" y="816654"/>
            <a:ext cx="11314705" cy="1075267"/>
          </a:xfrm>
          <a:prstGeom prst="rect">
            <a:avLst/>
          </a:prstGeom>
        </p:spPr>
        <p:txBody>
          <a:bodyPr vert="horz"/>
          <a:lstStyle>
            <a:lvl1pPr>
              <a:buNone/>
              <a:defRPr b="1">
                <a:solidFill>
                  <a:srgbClr val="E30613"/>
                </a:solidFill>
                <a:latin typeface="Arial"/>
                <a:cs typeface="Arial"/>
              </a:defRPr>
            </a:lvl1pPr>
            <a:lvl2pPr>
              <a:buNone/>
              <a:defRPr/>
            </a:lvl2pPr>
            <a:lvl3pPr>
              <a:buNone/>
              <a:defRPr/>
            </a:lvl3pPr>
            <a:lvl4pPr>
              <a:buNone/>
              <a:defRPr/>
            </a:lvl4pPr>
            <a:lvl5pPr>
              <a:buNone/>
              <a:defRPr/>
            </a:lvl5pPr>
          </a:lstStyle>
          <a:p>
            <a:pPr lvl="0"/>
            <a:r>
              <a:rPr lang="nl-NL" dirty="0"/>
              <a:t>TITEL</a:t>
            </a:r>
          </a:p>
        </p:txBody>
      </p:sp>
      <p:sp>
        <p:nvSpPr>
          <p:cNvPr id="9" name="Tijdelijke aanduiding voor tekst 8"/>
          <p:cNvSpPr>
            <a:spLocks noGrp="1"/>
          </p:cNvSpPr>
          <p:nvPr>
            <p:ph type="body" sz="quarter" idx="14" hasCustomPrompt="1"/>
          </p:nvPr>
        </p:nvSpPr>
        <p:spPr>
          <a:xfrm>
            <a:off x="837699" y="2789267"/>
            <a:ext cx="4760384" cy="2738967"/>
          </a:xfrm>
          <a:prstGeom prst="rect">
            <a:avLst/>
          </a:prstGeom>
        </p:spPr>
        <p:txBody>
          <a:bodyPr vert="horz"/>
          <a:lstStyle>
            <a:lvl1pPr marL="179388" indent="-179388">
              <a:buClr>
                <a:srgbClr val="CD0920"/>
              </a:buClr>
              <a:buFont typeface="Arial"/>
              <a:buChar char="•"/>
              <a:tabLst/>
              <a:defRPr sz="1200">
                <a:latin typeface="Arial"/>
                <a:cs typeface="Arial"/>
              </a:defRPr>
            </a:lvl1pPr>
            <a:lvl2pPr>
              <a:buClr>
                <a:srgbClr val="CD0920"/>
              </a:buClr>
              <a:buFont typeface="Arial"/>
              <a:buChar char="•"/>
              <a:defRPr sz="1200">
                <a:latin typeface="Arial"/>
                <a:cs typeface="Arial"/>
              </a:defRPr>
            </a:lvl2pPr>
            <a:lvl3pPr>
              <a:buClr>
                <a:srgbClr val="CD0920"/>
              </a:buClr>
              <a:buFont typeface="Arial"/>
              <a:buChar char="•"/>
              <a:defRPr sz="1200">
                <a:latin typeface="Arial"/>
                <a:cs typeface="Arial"/>
              </a:defRPr>
            </a:lvl3pPr>
          </a:lstStyle>
          <a:p>
            <a:pPr lvl="0"/>
            <a:r>
              <a:rPr lang="nl-NL" dirty="0"/>
              <a:t>Opsomming</a:t>
            </a:r>
          </a:p>
          <a:p>
            <a:pPr lvl="0"/>
            <a:endParaRPr lang="nl-NL" dirty="0"/>
          </a:p>
        </p:txBody>
      </p:sp>
      <p:sp>
        <p:nvSpPr>
          <p:cNvPr id="11" name="Tijdelijke aanduiding voor tekst 10"/>
          <p:cNvSpPr>
            <a:spLocks noGrp="1"/>
          </p:cNvSpPr>
          <p:nvPr>
            <p:ph type="body" sz="quarter" idx="15" hasCustomPrompt="1"/>
          </p:nvPr>
        </p:nvSpPr>
        <p:spPr>
          <a:xfrm>
            <a:off x="6723530" y="2789768"/>
            <a:ext cx="4960471" cy="2738967"/>
          </a:xfrm>
          <a:prstGeom prst="rect">
            <a:avLst/>
          </a:prstGeom>
        </p:spPr>
        <p:txBody>
          <a:bodyPr vert="horz"/>
          <a:lstStyle>
            <a:lvl1pPr marL="179388" indent="-179388">
              <a:buClr>
                <a:srgbClr val="CD0920"/>
              </a:buClr>
              <a:buFont typeface="Arial"/>
              <a:buChar char="•"/>
              <a:defRPr sz="1200">
                <a:latin typeface="Arial"/>
                <a:cs typeface="Arial"/>
              </a:defRPr>
            </a:lvl1pPr>
            <a:lvl2pPr>
              <a:buClr>
                <a:srgbClr val="CD0920"/>
              </a:buClr>
              <a:buFont typeface="Arial"/>
              <a:buChar char="•"/>
              <a:defRPr sz="1200">
                <a:latin typeface="Arial"/>
                <a:cs typeface="Arial"/>
              </a:defRPr>
            </a:lvl2pPr>
            <a:lvl3pPr>
              <a:buClr>
                <a:srgbClr val="CD0920"/>
              </a:buClr>
              <a:buFont typeface="Arial"/>
              <a:buChar char="•"/>
              <a:defRPr sz="1200">
                <a:latin typeface="Arial"/>
                <a:cs typeface="Arial"/>
              </a:defRPr>
            </a:lvl3pPr>
            <a:lvl4pPr>
              <a:buClr>
                <a:srgbClr val="CD0920"/>
              </a:buClr>
              <a:buFont typeface="Arial"/>
              <a:buChar char="•"/>
              <a:defRPr sz="1200">
                <a:latin typeface="Arial"/>
                <a:cs typeface="Arial"/>
              </a:defRPr>
            </a:lvl4pPr>
            <a:lvl5pPr>
              <a:buFont typeface="Arial"/>
              <a:buChar char="•"/>
              <a:defRPr sz="1200"/>
            </a:lvl5pPr>
          </a:lstStyle>
          <a:p>
            <a:pPr lvl="0"/>
            <a:r>
              <a:rPr lang="nl-NL" dirty="0"/>
              <a:t>Opsomming</a:t>
            </a:r>
          </a:p>
        </p:txBody>
      </p:sp>
    </p:spTree>
    <p:extLst>
      <p:ext uri="{BB962C8B-B14F-4D97-AF65-F5344CB8AC3E}">
        <p14:creationId xmlns:p14="http://schemas.microsoft.com/office/powerpoint/2010/main" val="2409710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Aangepaste indel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jdelijke aanduiding voor tekst 6"/>
          <p:cNvSpPr>
            <a:spLocks noGrp="1"/>
          </p:cNvSpPr>
          <p:nvPr>
            <p:ph type="body" sz="quarter" idx="13" hasCustomPrompt="1"/>
          </p:nvPr>
        </p:nvSpPr>
        <p:spPr>
          <a:xfrm>
            <a:off x="3318933" y="2190753"/>
            <a:ext cx="5530851" cy="2584449"/>
          </a:xfrm>
          <a:prstGeom prst="rect">
            <a:avLst/>
          </a:prstGeom>
        </p:spPr>
        <p:txBody>
          <a:bodyPr vert="horz"/>
          <a:lstStyle>
            <a:lvl1pPr algn="ctr">
              <a:buNone/>
              <a:defRPr sz="3400" b="1">
                <a:solidFill>
                  <a:srgbClr val="FFFFFF"/>
                </a:solidFill>
                <a:latin typeface="Arial"/>
                <a:cs typeface="Arial"/>
              </a:defRPr>
            </a:lvl1pPr>
            <a:lvl2pPr algn="ctr">
              <a:buNone/>
              <a:defRPr/>
            </a:lvl2pPr>
            <a:lvl3pPr algn="ctr">
              <a:buNone/>
              <a:defRPr/>
            </a:lvl3pPr>
            <a:lvl4pPr algn="ctr">
              <a:buNone/>
              <a:defRPr/>
            </a:lvl4pPr>
            <a:lvl5pPr algn="ctr">
              <a:buNone/>
              <a:defRPr/>
            </a:lvl5pPr>
          </a:lstStyle>
          <a:p>
            <a:pPr lvl="0"/>
            <a:r>
              <a:rPr lang="nl-NL" dirty="0"/>
              <a:t>Hartelijk</a:t>
            </a:r>
          </a:p>
          <a:p>
            <a:pPr lvl="0"/>
            <a:r>
              <a:rPr lang="nl-NL" dirty="0"/>
              <a:t>dank voor uw</a:t>
            </a:r>
          </a:p>
          <a:p>
            <a:pPr lvl="0"/>
            <a:r>
              <a:rPr lang="nl-NL" dirty="0"/>
              <a:t>aandacht</a:t>
            </a:r>
          </a:p>
        </p:txBody>
      </p:sp>
      <p:sp>
        <p:nvSpPr>
          <p:cNvPr id="9" name="Tijdelijke aanduiding voor tekst 8"/>
          <p:cNvSpPr>
            <a:spLocks noGrp="1"/>
          </p:cNvSpPr>
          <p:nvPr>
            <p:ph type="body" sz="quarter" idx="14" hasCustomPrompt="1"/>
          </p:nvPr>
        </p:nvSpPr>
        <p:spPr>
          <a:xfrm>
            <a:off x="3318933" y="6412102"/>
            <a:ext cx="5530851" cy="445899"/>
          </a:xfrm>
          <a:prstGeom prst="rect">
            <a:avLst/>
          </a:prstGeom>
        </p:spPr>
        <p:txBody>
          <a:bodyPr vert="horz"/>
          <a:lstStyle>
            <a:lvl1pPr algn="ctr">
              <a:buNone/>
              <a:defRPr sz="1000" b="1">
                <a:solidFill>
                  <a:schemeClr val="bg1"/>
                </a:solidFill>
                <a:latin typeface="Arial"/>
                <a:cs typeface="Arial"/>
              </a:defRPr>
            </a:lvl1pPr>
          </a:lstStyle>
          <a:p>
            <a:pPr lvl="0"/>
            <a:r>
              <a:rPr lang="nl-NL" dirty="0" err="1"/>
              <a:t>www.karakter.com</a:t>
            </a:r>
            <a:endParaRPr lang="nl-NL" dirty="0"/>
          </a:p>
        </p:txBody>
      </p:sp>
      <p:pic>
        <p:nvPicPr>
          <p:cNvPr id="4" name="Afbeelding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41475" y="541501"/>
            <a:ext cx="2944300" cy="694013"/>
          </a:xfrm>
          <a:prstGeom prst="rect">
            <a:avLst/>
          </a:prstGeom>
        </p:spPr>
      </p:pic>
    </p:spTree>
    <p:extLst>
      <p:ext uri="{BB962C8B-B14F-4D97-AF65-F5344CB8AC3E}">
        <p14:creationId xmlns:p14="http://schemas.microsoft.com/office/powerpoint/2010/main" val="143513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solidFill>
                  <a:srgbClr val="C00000"/>
                </a:solidFill>
              </a:defRPr>
            </a:lvl1pPr>
          </a:lstStyle>
          <a:p>
            <a:r>
              <a:rPr lang="nl-NL" dirty="0"/>
              <a:t>TITEL</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F4F951BF-3D0A-44C3-8582-6175C27F49A1}"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8D68D8DD-FE17-4701-8429-32EB350F9756}" type="slidenum">
              <a:rPr lang="nl-NL" smtClean="0"/>
              <a:t>‹nr.›</a:t>
            </a:fld>
            <a:endParaRPr lang="nl-NL" dirty="0"/>
          </a:p>
        </p:txBody>
      </p:sp>
      <p:sp>
        <p:nvSpPr>
          <p:cNvPr id="7" name="Rechthoek 6"/>
          <p:cNvSpPr/>
          <p:nvPr userDrawn="1"/>
        </p:nvSpPr>
        <p:spPr>
          <a:xfrm>
            <a:off x="0" y="0"/>
            <a:ext cx="12192000" cy="432000"/>
          </a:xfrm>
          <a:prstGeom prst="rect">
            <a:avLst/>
          </a:prstGeom>
          <a:solidFill>
            <a:srgbClr val="C7D100"/>
          </a:solidFill>
          <a:ln>
            <a:solidFill>
              <a:srgbClr val="C7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0281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solidFill>
                  <a:srgbClr val="C00000"/>
                </a:solidFill>
              </a:defRPr>
            </a:lvl1pPr>
          </a:lstStyle>
          <a:p>
            <a:r>
              <a:rPr lang="nl-NL" dirty="0"/>
              <a:t>TITEL</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5" name="Tijdelijke aanduiding voor datum 4"/>
          <p:cNvSpPr>
            <a:spLocks noGrp="1"/>
          </p:cNvSpPr>
          <p:nvPr>
            <p:ph type="dt" sz="half" idx="10"/>
          </p:nvPr>
        </p:nvSpPr>
        <p:spPr/>
        <p:txBody>
          <a:bodyPr/>
          <a:lstStyle/>
          <a:p>
            <a:fld id="{6EA9874E-B4EB-4DED-B92F-292FF55A5364}"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
        <p:nvSpPr>
          <p:cNvPr id="8" name="Rechthoek 7"/>
          <p:cNvSpPr/>
          <p:nvPr userDrawn="1"/>
        </p:nvSpPr>
        <p:spPr>
          <a:xfrm>
            <a:off x="0" y="0"/>
            <a:ext cx="12192000" cy="432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6541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solidFill>
                  <a:srgbClr val="C00000"/>
                </a:solidFill>
              </a:defRPr>
            </a:lvl1pPr>
          </a:lstStyle>
          <a:p>
            <a:r>
              <a:rPr lang="nl-NL" dirty="0"/>
              <a:t>TITEL</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5" name="Tijdelijke aanduiding voor datum 4"/>
          <p:cNvSpPr>
            <a:spLocks noGrp="1"/>
          </p:cNvSpPr>
          <p:nvPr>
            <p:ph type="dt" sz="half" idx="10"/>
          </p:nvPr>
        </p:nvSpPr>
        <p:spPr/>
        <p:txBody>
          <a:bodyPr/>
          <a:lstStyle/>
          <a:p>
            <a:fld id="{B2E5146D-AE29-4282-8CCF-C0AC6B5A6DF7}"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a:xfrm>
            <a:off x="5614309" y="6334124"/>
            <a:ext cx="636814" cy="409572"/>
          </a:xfrm>
        </p:spPr>
        <p:txBody>
          <a:bodyPr/>
          <a:lstStyle/>
          <a:p>
            <a:fld id="{8D68D8DD-FE17-4701-8429-32EB350F9756}" type="slidenum">
              <a:rPr lang="nl-NL" smtClean="0"/>
              <a:t>‹nr.›</a:t>
            </a:fld>
            <a:endParaRPr lang="nl-NL" dirty="0"/>
          </a:p>
        </p:txBody>
      </p:sp>
      <p:sp>
        <p:nvSpPr>
          <p:cNvPr id="8" name="Rechthoek 7"/>
          <p:cNvSpPr/>
          <p:nvPr userDrawn="1"/>
        </p:nvSpPr>
        <p:spPr>
          <a:xfrm>
            <a:off x="0" y="0"/>
            <a:ext cx="12192000" cy="432000"/>
          </a:xfrm>
          <a:prstGeom prst="rect">
            <a:avLst/>
          </a:prstGeom>
          <a:solidFill>
            <a:srgbClr val="C7D100"/>
          </a:solidFill>
          <a:ln>
            <a:solidFill>
              <a:srgbClr val="C7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269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9" name="Rechthoek 8"/>
          <p:cNvSpPr/>
          <p:nvPr userDrawn="1"/>
        </p:nvSpPr>
        <p:spPr>
          <a:xfrm>
            <a:off x="5826931" y="0"/>
            <a:ext cx="391179" cy="6858000"/>
          </a:xfrm>
          <a:prstGeom prst="rect">
            <a:avLst/>
          </a:prstGeom>
          <a:solidFill>
            <a:srgbClr val="0076AB"/>
          </a:solidFill>
          <a:ln>
            <a:solidFill>
              <a:srgbClr val="007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839788" y="457200"/>
            <a:ext cx="3932237" cy="775607"/>
          </a:xfrm>
        </p:spPr>
        <p:txBody>
          <a:bodyPr anchor="b"/>
          <a:lstStyle>
            <a:lvl1pPr>
              <a:defRPr sz="3200" b="1">
                <a:solidFill>
                  <a:srgbClr val="C00000"/>
                </a:solidFill>
              </a:defRPr>
            </a:lvl1pPr>
          </a:lstStyle>
          <a:p>
            <a:r>
              <a:rPr lang="nl-NL" dirty="0"/>
              <a:t>TITEL</a:t>
            </a:r>
          </a:p>
        </p:txBody>
      </p:sp>
      <p:sp>
        <p:nvSpPr>
          <p:cNvPr id="4" name="Tijdelijke aanduiding voor tekst 3"/>
          <p:cNvSpPr>
            <a:spLocks noGrp="1"/>
          </p:cNvSpPr>
          <p:nvPr>
            <p:ph type="body" sz="half" idx="2"/>
          </p:nvPr>
        </p:nvSpPr>
        <p:spPr>
          <a:xfrm>
            <a:off x="839788" y="1559379"/>
            <a:ext cx="3932237" cy="43096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0C6E58BE-046C-45A5-BE9F-DAB120AAE93E}"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spTree>
    <p:extLst>
      <p:ext uri="{BB962C8B-B14F-4D97-AF65-F5344CB8AC3E}">
        <p14:creationId xmlns:p14="http://schemas.microsoft.com/office/powerpoint/2010/main" val="194762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b="1">
                <a:solidFill>
                  <a:srgbClr val="C00000"/>
                </a:solidFill>
              </a:defRPr>
            </a:lvl1pPr>
          </a:lstStyle>
          <a:p>
            <a:r>
              <a:rPr lang="nl-NL"/>
              <a:t>Klik om de stijl te bewerken</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09455B3-4263-4A1C-BB34-4FF07442B080}"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‹nr.›</a:t>
            </a:fld>
            <a:endParaRPr lang="nl-NL" dirty="0"/>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29767" r="13474"/>
          <a:stretch/>
        </p:blipFill>
        <p:spPr>
          <a:xfrm>
            <a:off x="6207277" y="-176548"/>
            <a:ext cx="5984723" cy="7034547"/>
          </a:xfrm>
          <a:prstGeom prst="rect">
            <a:avLst/>
          </a:prstGeom>
        </p:spPr>
      </p:pic>
      <p:sp>
        <p:nvSpPr>
          <p:cNvPr id="10" name="Rechthoek 9"/>
          <p:cNvSpPr/>
          <p:nvPr userDrawn="1"/>
        </p:nvSpPr>
        <p:spPr>
          <a:xfrm>
            <a:off x="5816098" y="0"/>
            <a:ext cx="391179" cy="6858000"/>
          </a:xfrm>
          <a:prstGeom prst="rect">
            <a:avLst/>
          </a:prstGeom>
          <a:solidFill>
            <a:srgbClr val="0076AB"/>
          </a:solidFill>
          <a:ln>
            <a:solidFill>
              <a:srgbClr val="007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4204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7" name="Ovaal 6"/>
          <p:cNvSpPr/>
          <p:nvPr userDrawn="1"/>
        </p:nvSpPr>
        <p:spPr>
          <a:xfrm>
            <a:off x="5891891" y="6363828"/>
            <a:ext cx="408217" cy="40072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0216243" y="6356348"/>
            <a:ext cx="1137557" cy="365125"/>
          </a:xfrm>
          <a:prstGeom prst="rect">
            <a:avLst/>
          </a:prstGeom>
        </p:spPr>
        <p:txBody>
          <a:bodyPr vert="horz" lIns="91440" tIns="45720" rIns="91440" bIns="45720" rtlCol="0" anchor="ctr"/>
          <a:lstStyle>
            <a:lvl1pPr algn="l">
              <a:defRPr sz="1200">
                <a:solidFill>
                  <a:srgbClr val="FFC000"/>
                </a:solidFill>
              </a:defRPr>
            </a:lvl1pPr>
          </a:lstStyle>
          <a:p>
            <a:fld id="{0A97355C-25EC-4486-BC3C-709E52EB6A13}" type="datetime1">
              <a:rPr lang="nl-NL" smtClean="0"/>
              <a:t>10-11-2023</a:t>
            </a:fld>
            <a:endParaRPr lang="nl-NL" dirty="0"/>
          </a:p>
        </p:txBody>
      </p:sp>
      <p:sp>
        <p:nvSpPr>
          <p:cNvPr id="5" name="Tijdelijke aanduiding voor voettekst 4"/>
          <p:cNvSpPr>
            <a:spLocks noGrp="1"/>
          </p:cNvSpPr>
          <p:nvPr>
            <p:ph type="ftr" sz="quarter" idx="3"/>
          </p:nvPr>
        </p:nvSpPr>
        <p:spPr>
          <a:xfrm>
            <a:off x="838200" y="6356348"/>
            <a:ext cx="3956956" cy="365125"/>
          </a:xfrm>
          <a:prstGeom prst="rect">
            <a:avLst/>
          </a:prstGeom>
        </p:spPr>
        <p:txBody>
          <a:bodyPr vert="horz" lIns="91440" tIns="45720" rIns="91440" bIns="45720" rtlCol="0" anchor="ctr"/>
          <a:lstStyle>
            <a:lvl1pPr algn="ctr">
              <a:defRPr sz="1200">
                <a:solidFill>
                  <a:srgbClr val="FF0000"/>
                </a:solidFill>
              </a:defRPr>
            </a:lvl1pPr>
          </a:lstStyle>
          <a:p>
            <a:pPr algn="l"/>
            <a:r>
              <a:rPr lang="nl-NL" dirty="0"/>
              <a:t>www.karakter.com</a:t>
            </a:r>
          </a:p>
        </p:txBody>
      </p:sp>
      <p:sp>
        <p:nvSpPr>
          <p:cNvPr id="6" name="Tijdelijke aanduiding voor dianummer 5"/>
          <p:cNvSpPr>
            <a:spLocks noGrp="1"/>
          </p:cNvSpPr>
          <p:nvPr>
            <p:ph type="sldNum" sz="quarter" idx="4"/>
          </p:nvPr>
        </p:nvSpPr>
        <p:spPr>
          <a:xfrm>
            <a:off x="5763986" y="6341606"/>
            <a:ext cx="470808" cy="379867"/>
          </a:xfrm>
          <a:prstGeom prst="rect">
            <a:avLst/>
          </a:prstGeom>
        </p:spPr>
        <p:txBody>
          <a:bodyPr vert="horz" lIns="91440" tIns="45720" rIns="91440" bIns="45720" rtlCol="0" anchor="ctr"/>
          <a:lstStyle>
            <a:lvl1pPr algn="r">
              <a:defRPr sz="1200">
                <a:solidFill>
                  <a:schemeClr val="bg1"/>
                </a:solidFill>
              </a:defRPr>
            </a:lvl1pPr>
          </a:lstStyle>
          <a:p>
            <a:fld id="{8D68D8DD-FE17-4701-8429-32EB350F9756}" type="slidenum">
              <a:rPr lang="nl-NL" smtClean="0"/>
              <a:pPr/>
              <a:t>‹nr.›</a:t>
            </a:fld>
            <a:endParaRPr lang="nl-NL" dirty="0"/>
          </a:p>
        </p:txBody>
      </p:sp>
    </p:spTree>
    <p:extLst>
      <p:ext uri="{BB962C8B-B14F-4D97-AF65-F5344CB8AC3E}">
        <p14:creationId xmlns:p14="http://schemas.microsoft.com/office/powerpoint/2010/main" val="326709334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0" r:id="rId4"/>
    <p:sldLayoutId id="2147483662" r:id="rId5"/>
    <p:sldLayoutId id="2147483652" r:id="rId6"/>
    <p:sldLayoutId id="2147483670" r:id="rId7"/>
    <p:sldLayoutId id="2147483657" r:id="rId8"/>
    <p:sldLayoutId id="2147483664" r:id="rId9"/>
    <p:sldLayoutId id="2147483665" r:id="rId10"/>
    <p:sldLayoutId id="2147483673" r:id="rId11"/>
    <p:sldLayoutId id="2147483666" r:id="rId12"/>
    <p:sldLayoutId id="2147483674" r:id="rId13"/>
    <p:sldLayoutId id="2147483667" r:id="rId14"/>
    <p:sldLayoutId id="2147483669" r:id="rId15"/>
    <p:sldLayoutId id="2147483668" r:id="rId16"/>
    <p:sldLayoutId id="2147483671" r:id="rId17"/>
    <p:sldLayoutId id="2147483655" r:id="rId18"/>
    <p:sldLayoutId id="2147483689" r:id="rId19"/>
    <p:sldLayoutId id="2147483704" r:id="rId20"/>
    <p:sldLayoutId id="2147483705" r:id="rId21"/>
    <p:sldLayoutId id="2147483706" r:id="rId22"/>
    <p:sldLayoutId id="2147483707" r:id="rId23"/>
    <p:sldLayoutId id="2147483708" r:id="rId24"/>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Titeltekst</a:t>
            </a:r>
          </a:p>
        </p:txBody>
      </p:sp>
      <p:sp>
        <p:nvSpPr>
          <p:cNvPr id="3" name="Hoofdtekst - niveau één…"/>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5909282" y="6536531"/>
            <a:ext cx="367088" cy="275717"/>
          </a:xfrm>
          <a:prstGeom prst="rect">
            <a:avLst/>
          </a:prstGeom>
          <a:ln w="12700">
            <a:miter lim="400000"/>
          </a:ln>
        </p:spPr>
        <p:txBody>
          <a:bodyPr wrap="none" lIns="50800" tIns="50800" rIns="50800" bIns="50800">
            <a:spAutoFit/>
          </a:bodyPr>
          <a:lstStyle>
            <a:lvl1pPr>
              <a:defRPr sz="1125">
                <a:latin typeface="Helvetica Neue Light"/>
                <a:ea typeface="Helvetica Neue Light"/>
                <a:cs typeface="Helvetica Neue Light"/>
                <a:sym typeface="Helvetica Neue Light"/>
              </a:defRPr>
            </a:lvl1pPr>
          </a:lstStyle>
          <a:p>
            <a:pPr algn="ctr" defTabSz="410751" hangingPunct="0"/>
            <a:fld id="{86CB4B4D-7CA3-9044-876B-883B54F8677D}" type="slidenum">
              <a:rPr lang="nl-NL" kern="0" smtClean="0">
                <a:solidFill>
                  <a:srgbClr val="000000"/>
                </a:solidFill>
              </a:rPr>
              <a:pPr algn="ctr" defTabSz="410751" hangingPunct="0"/>
              <a:t>‹nr.›</a:t>
            </a:fld>
            <a:endParaRPr lang="nl-NL" kern="0" dirty="0">
              <a:solidFill>
                <a:srgbClr val="000000"/>
              </a:solidFill>
            </a:endParaRPr>
          </a:p>
        </p:txBody>
      </p:sp>
    </p:spTree>
    <p:extLst>
      <p:ext uri="{BB962C8B-B14F-4D97-AF65-F5344CB8AC3E}">
        <p14:creationId xmlns:p14="http://schemas.microsoft.com/office/powerpoint/2010/main" val="30521093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2" r:id="rId4"/>
    <p:sldLayoutId id="2147483683" r:id="rId5"/>
    <p:sldLayoutId id="2147483684" r:id="rId6"/>
    <p:sldLayoutId id="2147483685" r:id="rId7"/>
    <p:sldLayoutId id="2147483686" r:id="rId8"/>
    <p:sldLayoutId id="2147483688" r:id="rId9"/>
  </p:sldLayoutIdLst>
  <p:transition spd="med"/>
  <p:hf hdr="0"/>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0" algn="ctr" defTabSz="410751"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289CB-E1BE-429F-A47C-8CB82E17BA36}" type="datetime1">
              <a:rPr lang="nl-NL" smtClean="0"/>
              <a:t>10-11-2023</a:t>
            </a:fld>
            <a:endParaRPr lang="nl-NL" dirty="0"/>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dirty="0"/>
              <a:t>www.karakter.com</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BF5EB-C24A-4721-8C08-302561DA8E13}" type="slidenum">
              <a:rPr lang="nl-NL" smtClean="0"/>
              <a:t>‹nr.›</a:t>
            </a:fld>
            <a:endParaRPr lang="nl-NL" dirty="0"/>
          </a:p>
        </p:txBody>
      </p:sp>
    </p:spTree>
    <p:extLst>
      <p:ext uri="{BB962C8B-B14F-4D97-AF65-F5344CB8AC3E}">
        <p14:creationId xmlns:p14="http://schemas.microsoft.com/office/powerpoint/2010/main" val="36530804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3.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image" Target="../media/image49.jpeg"/><Relationship Id="rId4" Type="http://schemas.openxmlformats.org/officeDocument/2006/relationships/chart" Target="../charts/chart3.xml"/><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7.xml"/><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gif"/><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C5B31583-30FA-9484-53A1-7F34B4100F41}"/>
              </a:ext>
            </a:extLst>
          </p:cNvPr>
          <p:cNvSpPr>
            <a:spLocks noGrp="1"/>
          </p:cNvSpPr>
          <p:nvPr>
            <p:ph type="dt" sz="half" idx="10"/>
          </p:nvPr>
        </p:nvSpPr>
        <p:spPr/>
        <p:txBody>
          <a:bodyPr/>
          <a:lstStyle/>
          <a:p>
            <a:fld id="{B0D4D43B-E352-4887-957E-77762C51AEB7}"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9EEA238C-4708-2D9E-906D-6D7243FD78A9}"/>
              </a:ext>
            </a:extLst>
          </p:cNvPr>
          <p:cNvSpPr>
            <a:spLocks noGrp="1"/>
          </p:cNvSpPr>
          <p:nvPr>
            <p:ph type="ftr" sz="quarter" idx="11"/>
          </p:nvPr>
        </p:nvSpPr>
        <p:spPr/>
        <p:txBody>
          <a:bodyPr/>
          <a:lstStyle/>
          <a:p>
            <a:r>
              <a:rPr lang="nl-NL"/>
              <a:t>www.karakter.com</a:t>
            </a:r>
            <a:endParaRPr lang="nl-NL" dirty="0"/>
          </a:p>
        </p:txBody>
      </p:sp>
      <p:sp>
        <p:nvSpPr>
          <p:cNvPr id="6" name="Tijdelijke aanduiding voor dianummer 5">
            <a:extLst>
              <a:ext uri="{FF2B5EF4-FFF2-40B4-BE49-F238E27FC236}">
                <a16:creationId xmlns:a16="http://schemas.microsoft.com/office/drawing/2014/main" xmlns="" id="{DF26E108-A775-36CC-AB29-9769F680C83F}"/>
              </a:ext>
            </a:extLst>
          </p:cNvPr>
          <p:cNvSpPr>
            <a:spLocks noGrp="1"/>
          </p:cNvSpPr>
          <p:nvPr>
            <p:ph type="sldNum" sz="quarter" idx="12"/>
          </p:nvPr>
        </p:nvSpPr>
        <p:spPr/>
        <p:txBody>
          <a:bodyPr/>
          <a:lstStyle/>
          <a:p>
            <a:fld id="{8D68D8DD-FE17-4701-8429-32EB350F9756}" type="slidenum">
              <a:rPr lang="nl-NL" smtClean="0"/>
              <a:t>1</a:t>
            </a:fld>
            <a:endParaRPr lang="nl-NL" dirty="0"/>
          </a:p>
        </p:txBody>
      </p:sp>
      <p:pic>
        <p:nvPicPr>
          <p:cNvPr id="2050" name="Picture 2" descr="Een andere bril | 4bklasbloghdc">
            <a:extLst>
              <a:ext uri="{FF2B5EF4-FFF2-40B4-BE49-F238E27FC236}">
                <a16:creationId xmlns:a16="http://schemas.microsoft.com/office/drawing/2014/main" xmlns="" id="{B24EE62D-987B-DC26-DADF-A8A68F8960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9944" y="536028"/>
            <a:ext cx="5201808" cy="632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5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fbeeldingsresultaat voor danielle braun da's gek"/>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0"/>
            <a:ext cx="10922976" cy="6858000"/>
          </a:xfrm>
          <a:prstGeom prst="rect">
            <a:avLst/>
          </a:prstGeom>
          <a:noFill/>
        </p:spPr>
      </p:pic>
      <p:sp>
        <p:nvSpPr>
          <p:cNvPr id="2" name="Tijdelijke aanduiding voor datum 1"/>
          <p:cNvSpPr>
            <a:spLocks noGrp="1"/>
          </p:cNvSpPr>
          <p:nvPr>
            <p:ph type="dt" sz="half" idx="10"/>
          </p:nvPr>
        </p:nvSpPr>
        <p:spPr/>
        <p:txBody>
          <a:bodyPr/>
          <a:lstStyle/>
          <a:p>
            <a:fld id="{3E8DE4E9-D9D8-4FC4-B553-7EC1AF40BDAB}" type="datetime1">
              <a:rPr lang="nl-NL" smtClean="0"/>
              <a:t>10-11-2023</a:t>
            </a:fld>
            <a:endParaRPr lang="nl-NL" dirty="0"/>
          </a:p>
        </p:txBody>
      </p:sp>
      <p:sp>
        <p:nvSpPr>
          <p:cNvPr id="3" name="Tijdelijke aanduiding voor voettekst 2"/>
          <p:cNvSpPr>
            <a:spLocks noGrp="1"/>
          </p:cNvSpPr>
          <p:nvPr>
            <p:ph type="ftr" sz="quarter" idx="11"/>
          </p:nvPr>
        </p:nvSpPr>
        <p:spPr/>
        <p:txBody>
          <a:bodyPr/>
          <a:lstStyle/>
          <a:p>
            <a:r>
              <a:rPr lang="nl-NL" dirty="0"/>
              <a:t>www.karakter.com</a:t>
            </a:r>
          </a:p>
        </p:txBody>
      </p:sp>
      <p:sp>
        <p:nvSpPr>
          <p:cNvPr id="4" name="Tijdelijke aanduiding voor dianummer 3"/>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347205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25B2C036-B836-44AB-A847-A3318FFDA554}" type="datetime1">
              <a:rPr lang="nl-NL" smtClean="0"/>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8D68D8DD-FE17-4701-8429-32EB350F9756}" type="slidenum">
              <a:rPr lang="nl-NL" smtClean="0"/>
              <a:t>11</a:t>
            </a:fld>
            <a:endParaRPr lang="nl-NL" dirty="0"/>
          </a:p>
        </p:txBody>
      </p:sp>
      <p:pic>
        <p:nvPicPr>
          <p:cNvPr id="1026" name="Picture 2" descr="Imaxe">
            <a:extLst>
              <a:ext uri="{FF2B5EF4-FFF2-40B4-BE49-F238E27FC236}">
                <a16:creationId xmlns:a16="http://schemas.microsoft.com/office/drawing/2014/main" xmlns="" id="{6C11A3A2-4D53-4A4A-8B02-CBCDF6A50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526" y="485294"/>
            <a:ext cx="8532948" cy="585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7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atum 1"/>
          <p:cNvSpPr>
            <a:spLocks noGrp="1"/>
          </p:cNvSpPr>
          <p:nvPr>
            <p:ph type="dt" sz="quarter" idx="15"/>
          </p:nvPr>
        </p:nvSpPr>
        <p:spPr bwMode="auto">
          <a:xfrm>
            <a:off x="7866063" y="4813300"/>
            <a:ext cx="1277937" cy="33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l-NL"/>
            </a:defPPr>
            <a:lvl1pPr algn="ctr" defTabSz="457200" rtl="0" fontAlgn="base">
              <a:spcBef>
                <a:spcPct val="0"/>
              </a:spcBef>
              <a:spcAft>
                <a:spcPct val="0"/>
              </a:spcAft>
              <a:defRPr sz="700" kern="1200">
                <a:solidFill>
                  <a:srgbClr val="F7A600"/>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FCC7A2D9-FDFC-476B-899E-19A825CDE2BA}" type="datetime1">
              <a:rPr lang="en-US" smtClean="0"/>
              <a:pPr/>
              <a:t>11/10/2023</a:t>
            </a:fld>
            <a:endParaRPr lang="nl-NL">
              <a:solidFill>
                <a:srgbClr val="F7A600"/>
              </a:solidFill>
              <a:latin typeface="Arial" panose="020B0604020202020204" pitchFamily="34" charset="0"/>
            </a:endParaRPr>
          </a:p>
        </p:txBody>
      </p:sp>
      <p:sp>
        <p:nvSpPr>
          <p:cNvPr id="20483" name="Tijdelijke aanduiding voor voettekst 2"/>
          <p:cNvSpPr>
            <a:spLocks noGrp="1"/>
          </p:cNvSpPr>
          <p:nvPr>
            <p:ph type="ftr" sz="quarter" idx="16"/>
          </p:nvPr>
        </p:nvSpPr>
        <p:spPr bwMode="auto">
          <a:xfrm>
            <a:off x="0" y="4813300"/>
            <a:ext cx="1493838" cy="33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l-NL"/>
            </a:defPPr>
            <a:lvl1pPr algn="ctr" defTabSz="457200" rtl="0" fontAlgn="base">
              <a:spcBef>
                <a:spcPct val="0"/>
              </a:spcBef>
              <a:spcAft>
                <a:spcPct val="0"/>
              </a:spcAft>
              <a:defRPr sz="700" kern="1200">
                <a:solidFill>
                  <a:srgbClr val="E30613"/>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nl-NL"/>
              <a:t>www.karakter.com</a:t>
            </a:r>
            <a:endParaRPr lang="nl-NL">
              <a:solidFill>
                <a:srgbClr val="E30613"/>
              </a:solidFill>
              <a:latin typeface="Arial" panose="020B0604020202020204" pitchFamily="34" charset="0"/>
            </a:endParaRPr>
          </a:p>
        </p:txBody>
      </p:sp>
      <p:sp>
        <p:nvSpPr>
          <p:cNvPr id="20484" name="Tijdelijke aanduiding voor dianummer 3"/>
          <p:cNvSpPr>
            <a:spLocks noGrp="1"/>
          </p:cNvSpPr>
          <p:nvPr>
            <p:ph type="sldNum" sz="quarter" idx="17"/>
          </p:nvPr>
        </p:nvSpPr>
        <p:spPr bwMode="auto">
          <a:xfrm>
            <a:off x="4229100" y="4835525"/>
            <a:ext cx="722313" cy="307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nl-NL"/>
            </a:defPPr>
            <a:lvl1pPr algn="ctr" defTabSz="457200" rtl="0" fontAlgn="base">
              <a:spcBef>
                <a:spcPct val="0"/>
              </a:spcBef>
              <a:spcAft>
                <a:spcPct val="0"/>
              </a:spcAft>
              <a:defRPr sz="700" kern="1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A36560A7-72E5-48A9-9699-D4AAE400C854}" type="slidenum">
              <a:rPr lang="nl-NL" smtClean="0"/>
              <a:pPr/>
              <a:t>12</a:t>
            </a:fld>
            <a:endParaRPr lang="nl-NL">
              <a:solidFill>
                <a:schemeClr val="bg1"/>
              </a:solidFill>
              <a:latin typeface="Arial" panose="020B0604020202020204" pitchFamily="34"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792" y="6858000"/>
            <a:ext cx="1270000" cy="1270000"/>
          </a:xfrm>
          <a:prstGeom prst="rect">
            <a:avLst/>
          </a:prstGeom>
        </p:spPr>
      </p:pic>
      <p:pic>
        <p:nvPicPr>
          <p:cNvPr id="2050" name="Picture 2" descr="https://www.kaartenenatlassen.nl/sites/default/files/styles/product_image/public/NL_SCHOOL_NL_503_Complete_2014_6000PIX.jpg?itok=ofml04h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9883" y="570016"/>
            <a:ext cx="5415148" cy="6287984"/>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p:cNvSpPr/>
          <p:nvPr/>
        </p:nvSpPr>
        <p:spPr>
          <a:xfrm rot="1746410">
            <a:off x="5773098" y="2522260"/>
            <a:ext cx="2115268" cy="3021447"/>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7866528" y="4813384"/>
            <a:ext cx="1277471" cy="330116"/>
          </a:xfrm>
          <a:prstGeom prst="rect">
            <a:avLst/>
          </a:prstGeom>
        </p:spPr>
        <p:txBody>
          <a:bodyPr/>
          <a:lstStyle>
            <a:defPPr>
              <a:defRPr lang="nl-NL"/>
            </a:defPPr>
            <a:lvl1pPr marL="0" algn="ctr" defTabSz="457200" rtl="0" eaLnBrk="1" latinLnBrk="0" hangingPunct="1">
              <a:defRPr sz="700" kern="1200">
                <a:solidFill>
                  <a:srgbClr val="521170"/>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F45B9F-06EE-3E47-8716-71F0C8FC39BB}" type="datetime1">
              <a:rPr lang="en-US" smtClean="0"/>
              <a:pPr/>
              <a:t>11/10/2023</a:t>
            </a:fld>
            <a:endParaRPr lang="nl-NL" dirty="0"/>
          </a:p>
        </p:txBody>
      </p:sp>
      <p:sp>
        <p:nvSpPr>
          <p:cNvPr id="3" name="Tijdelijke aanduiding voor voettekst 2"/>
          <p:cNvSpPr>
            <a:spLocks noGrp="1"/>
          </p:cNvSpPr>
          <p:nvPr>
            <p:ph type="ftr" sz="quarter" idx="11"/>
          </p:nvPr>
        </p:nvSpPr>
        <p:spPr>
          <a:xfrm>
            <a:off x="1" y="4813384"/>
            <a:ext cx="1494118" cy="330116"/>
          </a:xfrm>
          <a:prstGeom prst="rect">
            <a:avLst/>
          </a:prstGeom>
        </p:spPr>
        <p:txBody>
          <a:bodyPr/>
          <a:lstStyle>
            <a:defPPr>
              <a:defRPr lang="nl-NL"/>
            </a:defPPr>
            <a:lvl1pPr marL="0" algn="ctr" defTabSz="457200" rtl="0" eaLnBrk="1" latinLnBrk="0" hangingPunct="1">
              <a:defRPr sz="700" kern="1200">
                <a:solidFill>
                  <a:srgbClr val="E3061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a:t>www.karakter.com</a:t>
            </a:r>
            <a:endParaRPr lang="nl-NL" dirty="0"/>
          </a:p>
        </p:txBody>
      </p:sp>
      <p:sp>
        <p:nvSpPr>
          <p:cNvPr id="4" name="Tijdelijke aanduiding voor dianummer 3"/>
          <p:cNvSpPr>
            <a:spLocks noGrp="1"/>
          </p:cNvSpPr>
          <p:nvPr>
            <p:ph type="sldNum" sz="quarter" idx="12"/>
          </p:nvPr>
        </p:nvSpPr>
        <p:spPr/>
        <p:txBody>
          <a:bodyPr/>
          <a:lstStyle/>
          <a:p>
            <a:fld id="{43E96D74-1B26-624C-92DD-3EE510BEFA0F}" type="slidenum">
              <a:rPr lang="nl-NL" smtClean="0"/>
              <a:pPr/>
              <a:t>13</a:t>
            </a:fld>
            <a:endParaRPr lang="nl-NL" dirty="0"/>
          </a:p>
        </p:txBody>
      </p:sp>
      <p:graphicFrame>
        <p:nvGraphicFramePr>
          <p:cNvPr id="7" name="Grafiek 6"/>
          <p:cNvGraphicFramePr>
            <a:graphicFrameLocks/>
          </p:cNvGraphicFramePr>
          <p:nvPr/>
        </p:nvGraphicFramePr>
        <p:xfrm>
          <a:off x="1" y="471611"/>
          <a:ext cx="3439747" cy="31039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ek 7"/>
          <p:cNvGraphicFramePr>
            <a:graphicFrameLocks/>
          </p:cNvGraphicFramePr>
          <p:nvPr/>
        </p:nvGraphicFramePr>
        <p:xfrm>
          <a:off x="2778743" y="3359175"/>
          <a:ext cx="3441600" cy="310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ek 8"/>
          <p:cNvGraphicFramePr>
            <a:graphicFrameLocks/>
          </p:cNvGraphicFramePr>
          <p:nvPr/>
        </p:nvGraphicFramePr>
        <p:xfrm>
          <a:off x="2824285" y="469939"/>
          <a:ext cx="3441600" cy="310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ek 9"/>
          <p:cNvGraphicFramePr>
            <a:graphicFrameLocks/>
          </p:cNvGraphicFramePr>
          <p:nvPr/>
        </p:nvGraphicFramePr>
        <p:xfrm>
          <a:off x="5801947" y="3359175"/>
          <a:ext cx="3441600" cy="3105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fiek 12"/>
          <p:cNvGraphicFramePr>
            <a:graphicFrameLocks/>
          </p:cNvGraphicFramePr>
          <p:nvPr/>
        </p:nvGraphicFramePr>
        <p:xfrm>
          <a:off x="5801947" y="565395"/>
          <a:ext cx="3441600" cy="3105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iek 10"/>
          <p:cNvGraphicFramePr>
            <a:graphicFrameLocks/>
          </p:cNvGraphicFramePr>
          <p:nvPr>
            <p:extLst>
              <p:ext uri="{D42A27DB-BD31-4B8C-83A1-F6EECF244321}">
                <p14:modId xmlns:p14="http://schemas.microsoft.com/office/powerpoint/2010/main" val="3437067224"/>
              </p:ext>
            </p:extLst>
          </p:nvPr>
        </p:nvGraphicFramePr>
        <p:xfrm>
          <a:off x="114026" y="500467"/>
          <a:ext cx="11963948" cy="5700308"/>
        </p:xfrm>
        <a:graphic>
          <a:graphicData uri="http://schemas.openxmlformats.org/drawingml/2006/chart">
            <c:chart xmlns:c="http://schemas.openxmlformats.org/drawingml/2006/chart" xmlns:r="http://schemas.openxmlformats.org/officeDocument/2006/relationships" r:id="rId7"/>
          </a:graphicData>
        </a:graphic>
      </p:graphicFrame>
      <p:pic>
        <p:nvPicPr>
          <p:cNvPr id="5" name="Picture 4" descr="Afbeeldingsresultaat voor euregio logo">
            <a:extLst>
              <a:ext uri="{FF2B5EF4-FFF2-40B4-BE49-F238E27FC236}">
                <a16:creationId xmlns:a16="http://schemas.microsoft.com/office/drawing/2014/main" xmlns="" id="{AC002FF0-58E6-903D-3F67-57B6F7534B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94716" y="500467"/>
            <a:ext cx="1828800" cy="1970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fbeeldingsresultaat voor logo LVR">
            <a:extLst>
              <a:ext uri="{FF2B5EF4-FFF2-40B4-BE49-F238E27FC236}">
                <a16:creationId xmlns:a16="http://schemas.microsoft.com/office/drawing/2014/main" xmlns="" id="{0006CA0E-041D-79AD-F9AA-7F586DD1D7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9725" y="6056640"/>
            <a:ext cx="1685900" cy="7605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Afbeeldingsresultaat voor logo karakter kinder en jeugdpsychiatrie">
            <a:extLst>
              <a:ext uri="{FF2B5EF4-FFF2-40B4-BE49-F238E27FC236}">
                <a16:creationId xmlns:a16="http://schemas.microsoft.com/office/drawing/2014/main" xmlns="" id="{93875867-EEA1-DD5E-56ED-A28C91C4EF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23975" cy="46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53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AA7F0C49-1A70-16B4-7544-A64DBF760A13}"/>
              </a:ext>
            </a:extLst>
          </p:cNvPr>
          <p:cNvSpPr>
            <a:spLocks noGrp="1"/>
          </p:cNvSpPr>
          <p:nvPr>
            <p:ph type="dt" sz="half" idx="10"/>
          </p:nvPr>
        </p:nvSpPr>
        <p:spPr/>
        <p:txBody>
          <a:bodyPr/>
          <a:lstStyle/>
          <a:p>
            <a:fld id="{44B66812-50F7-40F0-BCBF-F3E47136AAD5}" type="datetime1">
              <a:rPr lang="nl-NL" smtClean="0"/>
              <a:t>10-11-2023</a:t>
            </a:fld>
            <a:endParaRPr lang="nl-NL" dirty="0"/>
          </a:p>
        </p:txBody>
      </p:sp>
      <p:sp>
        <p:nvSpPr>
          <p:cNvPr id="3" name="Tijdelijke aanduiding voor voettekst 2">
            <a:extLst>
              <a:ext uri="{FF2B5EF4-FFF2-40B4-BE49-F238E27FC236}">
                <a16:creationId xmlns:a16="http://schemas.microsoft.com/office/drawing/2014/main" xmlns="" id="{E876F3E5-F314-E4D2-DDEA-E3724C779819}"/>
              </a:ext>
            </a:extLst>
          </p:cNvPr>
          <p:cNvSpPr>
            <a:spLocks noGrp="1"/>
          </p:cNvSpPr>
          <p:nvPr>
            <p:ph type="ftr" sz="quarter" idx="11"/>
          </p:nvPr>
        </p:nvSpPr>
        <p:spPr/>
        <p:txBody>
          <a:bodyPr/>
          <a:lstStyle/>
          <a:p>
            <a:r>
              <a:rPr lang="nl-NL" dirty="0"/>
              <a:t>www.karakter.com</a:t>
            </a:r>
          </a:p>
        </p:txBody>
      </p:sp>
      <p:sp>
        <p:nvSpPr>
          <p:cNvPr id="4" name="Tijdelijke aanduiding voor dianummer 3">
            <a:extLst>
              <a:ext uri="{FF2B5EF4-FFF2-40B4-BE49-F238E27FC236}">
                <a16:creationId xmlns:a16="http://schemas.microsoft.com/office/drawing/2014/main" xmlns="" id="{558D3C6A-6C24-FE08-BD48-25F5372BB076}"/>
              </a:ext>
            </a:extLst>
          </p:cNvPr>
          <p:cNvSpPr>
            <a:spLocks noGrp="1"/>
          </p:cNvSpPr>
          <p:nvPr>
            <p:ph type="sldNum" sz="quarter" idx="12"/>
          </p:nvPr>
        </p:nvSpPr>
        <p:spPr>
          <a:xfrm>
            <a:off x="5824151" y="6334124"/>
            <a:ext cx="520902" cy="409572"/>
          </a:xfrm>
        </p:spPr>
        <p:txBody>
          <a:bodyPr/>
          <a:lstStyle/>
          <a:p>
            <a:pPr algn="ctr"/>
            <a:fld id="{43E96D74-1B26-624C-92DD-3EE510BEFA0F}" type="slidenum">
              <a:rPr lang="nl-NL" smtClean="0"/>
              <a:pPr algn="ctr"/>
              <a:t>14</a:t>
            </a:fld>
            <a:endParaRPr lang="nl-NL" dirty="0"/>
          </a:p>
        </p:txBody>
      </p:sp>
      <p:sp>
        <p:nvSpPr>
          <p:cNvPr id="6" name="Tijdelijke aanduiding voor tekst 5">
            <a:extLst>
              <a:ext uri="{FF2B5EF4-FFF2-40B4-BE49-F238E27FC236}">
                <a16:creationId xmlns:a16="http://schemas.microsoft.com/office/drawing/2014/main" xmlns="" id="{1A0E27C4-25FC-4EF3-F393-C435008FAC39}"/>
              </a:ext>
            </a:extLst>
          </p:cNvPr>
          <p:cNvSpPr>
            <a:spLocks noGrp="1"/>
          </p:cNvSpPr>
          <p:nvPr>
            <p:ph type="body" sz="quarter" idx="13"/>
          </p:nvPr>
        </p:nvSpPr>
        <p:spPr>
          <a:xfrm>
            <a:off x="368300" y="0"/>
            <a:ext cx="11314705" cy="507322"/>
          </a:xfrm>
        </p:spPr>
        <p:txBody>
          <a:bodyPr/>
          <a:lstStyle/>
          <a:p>
            <a:pPr algn="ctr"/>
            <a:r>
              <a:rPr lang="nl-NL" dirty="0"/>
              <a:t>De zoektocht in de psychiatrie</a:t>
            </a:r>
          </a:p>
        </p:txBody>
      </p:sp>
      <p:pic>
        <p:nvPicPr>
          <p:cNvPr id="3080" name="Picture 8">
            <a:extLst>
              <a:ext uri="{FF2B5EF4-FFF2-40B4-BE49-F238E27FC236}">
                <a16:creationId xmlns:a16="http://schemas.microsoft.com/office/drawing/2014/main" xmlns="" id="{62EF0F77-B47A-7A9B-67D5-45C9D0975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814525"/>
            <a:ext cx="2733675" cy="21907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NA Basics – Hoofdstuk 3: DNA-expressie - MyHeritage Blog">
            <a:extLst>
              <a:ext uri="{FF2B5EF4-FFF2-40B4-BE49-F238E27FC236}">
                <a16:creationId xmlns:a16="http://schemas.microsoft.com/office/drawing/2014/main" xmlns="" id="{428C295C-4340-09BB-5EF7-8B6D61F2D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652" y="1024075"/>
            <a:ext cx="4022314" cy="223347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Onderzoekers: hersens te grillig om depressie, schizofrenie of ADHD vast te  stellen met fMRI-scan - Stichting Onzichtbaar Ziek">
            <a:extLst>
              <a:ext uri="{FF2B5EF4-FFF2-40B4-BE49-F238E27FC236}">
                <a16:creationId xmlns:a16="http://schemas.microsoft.com/office/drawing/2014/main" xmlns="" id="{5B62598B-3F40-AC3E-70C3-2F8D53D63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075" y="3429000"/>
            <a:ext cx="3081338" cy="283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75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DBFCA08-E05A-5B87-1C9D-D5B474196EDB}"/>
              </a:ext>
            </a:extLst>
          </p:cNvPr>
          <p:cNvSpPr>
            <a:spLocks noGrp="1"/>
          </p:cNvSpPr>
          <p:nvPr>
            <p:ph type="title"/>
          </p:nvPr>
        </p:nvSpPr>
        <p:spPr>
          <a:xfrm>
            <a:off x="304801" y="198439"/>
            <a:ext cx="5219700" cy="512762"/>
          </a:xfrm>
          <a:ln w="28575">
            <a:solidFill>
              <a:srgbClr val="C00000"/>
            </a:solidFill>
          </a:ln>
        </p:spPr>
        <p:txBody>
          <a:bodyPr>
            <a:normAutofit/>
          </a:bodyPr>
          <a:lstStyle/>
          <a:p>
            <a:r>
              <a:rPr lang="nl-NL" sz="2000" dirty="0"/>
              <a:t>Een veranderend professioneel blikveld</a:t>
            </a:r>
          </a:p>
        </p:txBody>
      </p:sp>
      <p:sp>
        <p:nvSpPr>
          <p:cNvPr id="3" name="Tijdelijke aanduiding voor tekst 2">
            <a:extLst>
              <a:ext uri="{FF2B5EF4-FFF2-40B4-BE49-F238E27FC236}">
                <a16:creationId xmlns:a16="http://schemas.microsoft.com/office/drawing/2014/main" xmlns="" id="{44644A69-ABFB-410C-1C34-FD64452A81FA}"/>
              </a:ext>
            </a:extLst>
          </p:cNvPr>
          <p:cNvSpPr>
            <a:spLocks noGrp="1"/>
          </p:cNvSpPr>
          <p:nvPr>
            <p:ph type="body" sz="half" idx="2"/>
          </p:nvPr>
        </p:nvSpPr>
        <p:spPr>
          <a:xfrm>
            <a:off x="304801" y="1114425"/>
            <a:ext cx="5219699" cy="5086350"/>
          </a:xfrm>
        </p:spPr>
        <p:txBody>
          <a:bodyPr/>
          <a:lstStyle/>
          <a:p>
            <a:pPr marL="285750" indent="-285750">
              <a:buFontTx/>
              <a:buChar char="-"/>
            </a:pPr>
            <a:r>
              <a:rPr lang="nl-NL" dirty="0">
                <a:sym typeface="Helvetica Neue"/>
              </a:rPr>
              <a:t>Verschuiving van ziekte naar stoornis</a:t>
            </a:r>
          </a:p>
          <a:p>
            <a:endParaRPr lang="nl-NL" kern="0" dirty="0">
              <a:solidFill>
                <a:srgbClr val="000000"/>
              </a:solidFill>
              <a:latin typeface="Helvetica Neue"/>
              <a:ea typeface="+mj-ea"/>
              <a:cs typeface="+mj-cs"/>
              <a:sym typeface="Helvetica Neue"/>
            </a:endParaRPr>
          </a:p>
          <a:p>
            <a:pPr marL="285750" indent="-285750">
              <a:buFontTx/>
              <a:buChar char="-"/>
            </a:pPr>
            <a:r>
              <a:rPr lang="en-US" dirty="0">
                <a:sym typeface="Helvetica Neue"/>
              </a:rPr>
              <a:t>“Recognizing that current frameworks for classification and treatment in psychiatry are inadequate, particularly for use in young people and early intervention services, trans-diagnostic clinical staging models have gained prominence.” </a:t>
            </a:r>
          </a:p>
          <a:p>
            <a:pPr lvl="1" defTabSz="321457" hangingPunct="0">
              <a:defRPr sz="1100">
                <a:latin typeface="+mj-lt"/>
                <a:ea typeface="+mj-ea"/>
                <a:cs typeface="+mj-cs"/>
                <a:sym typeface="Helvetica Neue"/>
              </a:defRPr>
            </a:pPr>
            <a:r>
              <a:rPr lang="en-GB" sz="600" kern="0" dirty="0">
                <a:solidFill>
                  <a:srgbClr val="000000"/>
                </a:solidFill>
                <a:latin typeface="Helvetica Neue"/>
                <a:ea typeface="+mj-ea"/>
                <a:cs typeface="+mj-cs"/>
                <a:sym typeface="Helvetica Neue"/>
              </a:rPr>
              <a:t>(Trans diagnostic clinical staging in youth mental health: a first international consensus statement. Shah JL, et al.; International Working Group on Trans diagnostic Clinical Staging in Youth Mental Health. World Psychiatry. 2020 Jun;19(2):233-242. doi: 10.1002/wps.20745.)</a:t>
            </a:r>
          </a:p>
          <a:p>
            <a:endParaRPr lang="nl-NL" dirty="0"/>
          </a:p>
          <a:p>
            <a:pPr marL="285750" indent="-285750">
              <a:buFontTx/>
              <a:buChar char="-"/>
            </a:pPr>
            <a:r>
              <a:rPr lang="nl-NL" dirty="0"/>
              <a:t>DSM – kritiek uit academische wereld</a:t>
            </a:r>
          </a:p>
          <a:p>
            <a:pPr marL="285750" indent="-285750">
              <a:buFontTx/>
              <a:buChar char="-"/>
            </a:pPr>
            <a:endParaRPr lang="nl-NL" dirty="0"/>
          </a:p>
          <a:p>
            <a:pPr marL="285750" indent="-285750">
              <a:buFontTx/>
              <a:buChar char="-"/>
            </a:pPr>
            <a:r>
              <a:rPr lang="nl-NL" dirty="0"/>
              <a:t>Vervagend onderscheid tussen psychisch ziek/niet ziek -&gt; dichotomiseren wat context afhankelijk is, is niet zo scherp af te bakenen.</a:t>
            </a:r>
          </a:p>
          <a:p>
            <a:pPr marL="285750" indent="-285750">
              <a:buFontTx/>
              <a:buChar char="-"/>
            </a:pPr>
            <a:endParaRPr lang="nl-NL" dirty="0"/>
          </a:p>
          <a:p>
            <a:pPr marL="285750" indent="-285750">
              <a:buFontTx/>
              <a:buChar char="-"/>
            </a:pPr>
            <a:r>
              <a:rPr lang="nl-NL" dirty="0"/>
              <a:t>Van individu naar context centraal</a:t>
            </a:r>
          </a:p>
          <a:p>
            <a:pPr marL="285750" indent="-285750">
              <a:buFontTx/>
              <a:buChar char="-"/>
            </a:pPr>
            <a:endParaRPr lang="nl-NL" dirty="0"/>
          </a:p>
          <a:p>
            <a:pPr marL="285750" indent="-285750">
              <a:buFontTx/>
              <a:buChar char="-"/>
            </a:pPr>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xmlns="" id="{3AC0EEFE-A67A-93E4-301B-53A2E8F89CE0}"/>
              </a:ext>
            </a:extLst>
          </p:cNvPr>
          <p:cNvSpPr>
            <a:spLocks noGrp="1"/>
          </p:cNvSpPr>
          <p:nvPr>
            <p:ph type="ftr" sz="quarter" idx="11"/>
          </p:nvPr>
        </p:nvSpPr>
        <p:spPr/>
        <p:txBody>
          <a:bodyPr/>
          <a:lstStyle/>
          <a:p>
            <a:r>
              <a:rPr lang="nl-NL" dirty="0"/>
              <a:t>www.karakter.com</a:t>
            </a:r>
          </a:p>
        </p:txBody>
      </p:sp>
      <p:sp>
        <p:nvSpPr>
          <p:cNvPr id="5" name="Tijdelijke aanduiding voor dianummer 4">
            <a:extLst>
              <a:ext uri="{FF2B5EF4-FFF2-40B4-BE49-F238E27FC236}">
                <a16:creationId xmlns:a16="http://schemas.microsoft.com/office/drawing/2014/main" xmlns="" id="{F1C27BAF-B8F3-F244-F775-E74FFE9AF5BC}"/>
              </a:ext>
            </a:extLst>
          </p:cNvPr>
          <p:cNvSpPr>
            <a:spLocks noGrp="1"/>
          </p:cNvSpPr>
          <p:nvPr>
            <p:ph type="sldNum" sz="quarter" idx="12"/>
          </p:nvPr>
        </p:nvSpPr>
        <p:spPr/>
        <p:txBody>
          <a:bodyPr/>
          <a:lstStyle/>
          <a:p>
            <a:fld id="{8D68D8DD-FE17-4701-8429-32EB350F9756}" type="slidenum">
              <a:rPr lang="nl-NL" smtClean="0"/>
              <a:t>15</a:t>
            </a:fld>
            <a:endParaRPr lang="nl-NL" dirty="0"/>
          </a:p>
        </p:txBody>
      </p:sp>
    </p:spTree>
    <p:extLst>
      <p:ext uri="{BB962C8B-B14F-4D97-AF65-F5344CB8AC3E}">
        <p14:creationId xmlns:p14="http://schemas.microsoft.com/office/powerpoint/2010/main" val="2198445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xmlns="" id="{7FE5476F-C8A7-D917-84F5-81FB334BD517}"/>
              </a:ext>
            </a:extLst>
          </p:cNvPr>
          <p:cNvSpPr>
            <a:spLocks noGrp="1"/>
          </p:cNvSpPr>
          <p:nvPr>
            <p:ph type="sldNum" sz="quarter" idx="2"/>
          </p:nvPr>
        </p:nvSpPr>
        <p:spPr>
          <a:xfrm>
            <a:off x="5909282" y="6536531"/>
            <a:ext cx="181140" cy="287258"/>
          </a:xfrm>
        </p:spPr>
        <p:txBody>
          <a:bodyPr/>
          <a:lstStyle/>
          <a:p>
            <a:fld id="{86CB4B4D-7CA3-9044-876B-883B54F8677D}" type="slidenum">
              <a:rPr lang="nl-NL" sz="1200" smtClean="0">
                <a:latin typeface="Calibri" panose="020F0502020204030204" pitchFamily="34" charset="0"/>
              </a:rPr>
              <a:pPr/>
              <a:t>16</a:t>
            </a:fld>
            <a:endParaRPr lang="nl-NL" sz="1200" dirty="0">
              <a:latin typeface="Calibri" panose="020F0502020204030204" pitchFamily="34" charset="0"/>
            </a:endParaRPr>
          </a:p>
        </p:txBody>
      </p:sp>
      <p:pic>
        <p:nvPicPr>
          <p:cNvPr id="1028" name="Picture 4" descr="Verwelkte Plant afbeeldingen, beelden en stockfoto's - iStock">
            <a:extLst>
              <a:ext uri="{FF2B5EF4-FFF2-40B4-BE49-F238E27FC236}">
                <a16:creationId xmlns:a16="http://schemas.microsoft.com/office/drawing/2014/main" xmlns="" id="{79B4F308-1CC0-EA50-3202-7E2EB13CA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707231"/>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500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199" y="1152525"/>
            <a:ext cx="11401425" cy="5341875"/>
          </a:xfrm>
        </p:spPr>
        <p:txBody>
          <a:bodyPr>
            <a:normAutofit/>
          </a:bodyPr>
          <a:lstStyle/>
          <a:p>
            <a:pPr marL="0" indent="0">
              <a:buNone/>
            </a:pPr>
            <a:endParaRPr lang="nl-NL" sz="2000" dirty="0"/>
          </a:p>
          <a:p>
            <a:r>
              <a:rPr lang="nl-NL" sz="2000" dirty="0"/>
              <a:t>Normaal of niet normaal is een sterk cultureel bepaald fenomeen (context) </a:t>
            </a:r>
          </a:p>
          <a:p>
            <a:pPr marL="0" indent="0">
              <a:buNone/>
            </a:pPr>
            <a:r>
              <a:rPr lang="nl-NL" sz="2000" dirty="0"/>
              <a:t>	-&gt; elke maatschappij definieert haar eigen normaliteit en afwijkingen </a:t>
            </a:r>
          </a:p>
          <a:p>
            <a:r>
              <a:rPr lang="nl-NL" sz="2000" dirty="0"/>
              <a:t>Psychisch welbevinden wordt sterk beïnvloed door de directe (maar ook ruimere) context</a:t>
            </a:r>
          </a:p>
          <a:p>
            <a:r>
              <a:rPr lang="nl-NL" sz="2000" dirty="0"/>
              <a:t>Het hebben van psychische klachten en, belangrijker nog, het krijgen van een psychiatrische diagnose wordt cultureel beïnvloed, sterker dan somatische klachten en diagnosen. </a:t>
            </a:r>
          </a:p>
          <a:p>
            <a:endParaRPr lang="nl-NL" sz="2000" b="1" dirty="0"/>
          </a:p>
          <a:p>
            <a:pPr algn="ctr"/>
            <a:r>
              <a:rPr lang="nl-NL" sz="3200" b="1" dirty="0"/>
              <a:t>‘</a:t>
            </a:r>
            <a:r>
              <a:rPr lang="en-US" sz="3200" b="1" dirty="0"/>
              <a:t>’society creates pathology ”</a:t>
            </a:r>
          </a:p>
          <a:p>
            <a:pPr marL="0" indent="0" algn="ctr">
              <a:buNone/>
            </a:pPr>
            <a:endParaRPr lang="en-US" sz="3200" b="1" dirty="0"/>
          </a:p>
          <a:p>
            <a:pPr marL="0" indent="0" algn="ctr">
              <a:buNone/>
            </a:pPr>
            <a:r>
              <a:rPr lang="en-US" sz="2000" dirty="0"/>
              <a:t>	‘</a:t>
            </a:r>
            <a:r>
              <a:rPr lang="nl-NL" sz="2000" dirty="0"/>
              <a:t>Veel psychische problemen worden door onze huidige maatschappij veroorzaakt en wij leggen het probleem/ de ‘schuld’ bij het individu en niet bij het collectief van de maatschappelijke structuur’ </a:t>
            </a:r>
            <a:r>
              <a:rPr lang="nl-NL" sz="1400" dirty="0"/>
              <a:t>(em. prof. dr. Paul Verhaegen, klinisch psych. Universiteit v Gent)</a:t>
            </a:r>
          </a:p>
          <a:p>
            <a:pPr marL="0" indent="0" algn="ctr">
              <a:buNone/>
            </a:pPr>
            <a:endParaRPr lang="nl-NL" sz="2400" b="1" dirty="0"/>
          </a:p>
        </p:txBody>
      </p:sp>
      <p:sp>
        <p:nvSpPr>
          <p:cNvPr id="5" name="Tijdelijke aanduiding voor tekst 4"/>
          <p:cNvSpPr>
            <a:spLocks noGrp="1"/>
          </p:cNvSpPr>
          <p:nvPr>
            <p:ph type="body" sz="quarter" idx="13"/>
          </p:nvPr>
        </p:nvSpPr>
        <p:spPr>
          <a:xfrm>
            <a:off x="839492" y="363600"/>
            <a:ext cx="10428583" cy="893700"/>
          </a:xfrm>
        </p:spPr>
        <p:txBody>
          <a:bodyPr/>
          <a:lstStyle/>
          <a:p>
            <a:endParaRPr lang="nl-NL" dirty="0"/>
          </a:p>
        </p:txBody>
      </p:sp>
      <p:sp>
        <p:nvSpPr>
          <p:cNvPr id="2" name="Titel 1"/>
          <p:cNvSpPr>
            <a:spLocks noGrp="1"/>
          </p:cNvSpPr>
          <p:nvPr>
            <p:ph type="title" idx="4294967295"/>
          </p:nvPr>
        </p:nvSpPr>
        <p:spPr>
          <a:xfrm>
            <a:off x="0" y="0"/>
            <a:ext cx="12192000" cy="1385887"/>
          </a:xfrm>
          <a:solidFill>
            <a:srgbClr val="92D050"/>
          </a:solidFill>
        </p:spPr>
        <p:txBody>
          <a:bodyPr>
            <a:normAutofit/>
          </a:bodyPr>
          <a:lstStyle/>
          <a:p>
            <a:pPr algn="ctr"/>
            <a:r>
              <a:rPr lang="nl-NL" dirty="0">
                <a:solidFill>
                  <a:schemeClr val="bg1"/>
                </a:solidFill>
              </a:rPr>
              <a:t>Cultuureffecten op de zorgbehoefte</a:t>
            </a:r>
          </a:p>
        </p:txBody>
      </p:sp>
      <p:sp>
        <p:nvSpPr>
          <p:cNvPr id="4" name="AutoShape 2" descr="Gerelateerde afbeelding"/>
          <p:cNvSpPr>
            <a:spLocks noChangeAspect="1" noChangeArrowheads="1"/>
          </p:cNvSpPr>
          <p:nvPr/>
        </p:nvSpPr>
        <p:spPr bwMode="auto">
          <a:xfrm>
            <a:off x="1757271" y="1101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6" name="Tijdelijke aanduiding voor datum 5"/>
          <p:cNvSpPr>
            <a:spLocks noGrp="1"/>
          </p:cNvSpPr>
          <p:nvPr>
            <p:ph type="dt" sz="half" idx="10"/>
          </p:nvPr>
        </p:nvSpPr>
        <p:spPr/>
        <p:txBody>
          <a:bodyPr/>
          <a:lstStyle/>
          <a:p>
            <a:fld id="{11E95D7B-ECAE-435C-A2E4-0018DED32123}" type="datetime1">
              <a:rPr lang="nl-NL" smtClean="0"/>
              <a:t>10-11-2023</a:t>
            </a:fld>
            <a:endParaRPr lang="nl-NL" dirty="0"/>
          </a:p>
        </p:txBody>
      </p:sp>
      <p:sp>
        <p:nvSpPr>
          <p:cNvPr id="7" name="Tijdelijke aanduiding voor voettekst 6"/>
          <p:cNvSpPr>
            <a:spLocks noGrp="1"/>
          </p:cNvSpPr>
          <p:nvPr>
            <p:ph type="ftr" sz="quarter" idx="11"/>
          </p:nvPr>
        </p:nvSpPr>
        <p:spPr/>
        <p:txBody>
          <a:bodyPr/>
          <a:lstStyle/>
          <a:p>
            <a:r>
              <a:rPr lang="nl-NL" dirty="0"/>
              <a:t>www.karakter.com</a:t>
            </a:r>
          </a:p>
        </p:txBody>
      </p:sp>
      <p:sp>
        <p:nvSpPr>
          <p:cNvPr id="8" name="Tijdelijke aanduiding voor dianummer 7"/>
          <p:cNvSpPr>
            <a:spLocks noGrp="1"/>
          </p:cNvSpPr>
          <p:nvPr>
            <p:ph type="sldNum" sz="quarter" idx="12"/>
          </p:nvPr>
        </p:nvSpPr>
        <p:spPr/>
        <p:txBody>
          <a:bodyPr/>
          <a:lstStyle/>
          <a:p>
            <a:fld id="{7B00AA42-7E76-4046-8C35-7802D7326F93}" type="slidenum">
              <a:rPr lang="nl-NL" smtClean="0"/>
              <a:pPr/>
              <a:t>17</a:t>
            </a:fld>
            <a:endParaRPr lang="nl-NL" dirty="0"/>
          </a:p>
        </p:txBody>
      </p:sp>
    </p:spTree>
    <p:extLst>
      <p:ext uri="{BB962C8B-B14F-4D97-AF65-F5344CB8AC3E}">
        <p14:creationId xmlns:p14="http://schemas.microsoft.com/office/powerpoint/2010/main" val="97805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2192000" cy="1325563"/>
          </a:xfrm>
          <a:solidFill>
            <a:srgbClr val="92D050"/>
          </a:solidFill>
        </p:spPr>
        <p:txBody>
          <a:bodyPr/>
          <a:lstStyle/>
          <a:p>
            <a:pPr algn="ctr"/>
            <a:r>
              <a:rPr lang="nl-NL" dirty="0">
                <a:solidFill>
                  <a:schemeClr val="bg1"/>
                </a:solidFill>
              </a:rPr>
              <a:t>I</a:t>
            </a:r>
            <a:r>
              <a:rPr lang="nl-NL" b="1" dirty="0">
                <a:solidFill>
                  <a:schemeClr val="bg1"/>
                </a:solidFill>
              </a:rPr>
              <a:t>nclusie versus ex-in-ex-clusie</a:t>
            </a:r>
          </a:p>
        </p:txBody>
      </p:sp>
      <p:sp>
        <p:nvSpPr>
          <p:cNvPr id="3" name="Tijdelijke aanduiding voor datum 2"/>
          <p:cNvSpPr>
            <a:spLocks noGrp="1"/>
          </p:cNvSpPr>
          <p:nvPr>
            <p:ph type="dt" sz="half" idx="10"/>
          </p:nvPr>
        </p:nvSpPr>
        <p:spPr/>
        <p:txBody>
          <a:bodyPr/>
          <a:lstStyle/>
          <a:p>
            <a:fld id="{D2A1ABB4-9138-422B-9DB1-1376DE39AFCD}" type="datetime1">
              <a:rPr lang="nl-NL" smtClean="0"/>
              <a:t>10-11-2023</a:t>
            </a:fld>
            <a:endParaRPr lang="nl-NL" dirty="0"/>
          </a:p>
        </p:txBody>
      </p:sp>
      <p:sp>
        <p:nvSpPr>
          <p:cNvPr id="4" name="Tijdelijke aanduiding voor voettekst 3"/>
          <p:cNvSpPr>
            <a:spLocks noGrp="1"/>
          </p:cNvSpPr>
          <p:nvPr>
            <p:ph type="ftr" sz="quarter" idx="11"/>
          </p:nvPr>
        </p:nvSpPr>
        <p:spPr/>
        <p:txBody>
          <a:bodyPr/>
          <a:lstStyle/>
          <a:p>
            <a:r>
              <a:rPr lang="nl-NL" dirty="0"/>
              <a:t>www.karakter.com</a:t>
            </a:r>
          </a:p>
        </p:txBody>
      </p:sp>
      <p:sp>
        <p:nvSpPr>
          <p:cNvPr id="5" name="Tijdelijke aanduiding voor dianummer 4"/>
          <p:cNvSpPr>
            <a:spLocks noGrp="1"/>
          </p:cNvSpPr>
          <p:nvPr>
            <p:ph type="sldNum" sz="quarter" idx="12"/>
          </p:nvPr>
        </p:nvSpPr>
        <p:spPr/>
        <p:txBody>
          <a:bodyPr/>
          <a:lstStyle/>
          <a:p>
            <a:fld id="{205BF5EB-C24A-4721-8C08-302561DA8E13}" type="slidenum">
              <a:rPr lang="nl-NL" smtClean="0"/>
              <a:t>18</a:t>
            </a:fld>
            <a:endParaRPr lang="nl-NL" dirty="0"/>
          </a:p>
        </p:txBody>
      </p:sp>
      <p:pic>
        <p:nvPicPr>
          <p:cNvPr id="2050" name="Picture 2" descr="Afbeeldingsresultaat voor masai inclus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631" y="2326821"/>
            <a:ext cx="4699182"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673" y="2326821"/>
            <a:ext cx="4786653"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9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41402" y="0"/>
            <a:ext cx="11921765" cy="2550698"/>
          </a:xfrm>
          <a:prstGeom prst="rect">
            <a:avLst/>
          </a:prstGeom>
          <a:solidFill>
            <a:srgbClr val="00ACE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defTabSz="685800" eaLnBrk="0" fontAlgn="t" hangingPunct="0">
              <a:spcBef>
                <a:spcPct val="0"/>
              </a:spcBef>
              <a:spcAft>
                <a:spcPct val="0"/>
              </a:spcAft>
            </a:pPr>
            <a:r>
              <a:rPr lang="nl-NL" altLang="nl-NL" sz="975" dirty="0">
                <a:solidFill>
                  <a:srgbClr val="292929"/>
                </a:solidFill>
                <a:latin typeface="FlamaProSemicond-Black"/>
                <a:cs typeface="Arial" panose="020B0604020202020204" pitchFamily="34" charset="0"/>
              </a:rPr>
              <a:t>PREMIUM</a:t>
            </a:r>
            <a:endParaRPr lang="nl-NL" altLang="nl-NL" sz="900" dirty="0">
              <a:solidFill>
                <a:schemeClr val="bg1"/>
              </a:solidFill>
              <a:latin typeface="Arial" panose="020B0604020202020204" pitchFamily="34" charset="0"/>
              <a:cs typeface="Arial" panose="020B0604020202020204" pitchFamily="34" charset="0"/>
            </a:endParaRPr>
          </a:p>
          <a:p>
            <a:pPr defTabSz="685800" eaLnBrk="0" fontAlgn="t" hangingPunct="0">
              <a:spcBef>
                <a:spcPct val="0"/>
              </a:spcBef>
              <a:spcAft>
                <a:spcPct val="0"/>
              </a:spcAft>
            </a:pPr>
            <a:r>
              <a:rPr lang="nl-NL" altLang="nl-NL" sz="900" dirty="0">
                <a:solidFill>
                  <a:schemeClr val="bg1"/>
                </a:solidFill>
                <a:latin typeface="Arial" panose="020B0604020202020204" pitchFamily="34" charset="0"/>
                <a:cs typeface="Arial" panose="020B0604020202020204" pitchFamily="34" charset="0"/>
              </a:rPr>
              <a:t>© Mark </a:t>
            </a:r>
            <a:r>
              <a:rPr lang="en-GB" altLang="nl-NL" sz="900" dirty="0">
                <a:solidFill>
                  <a:schemeClr val="bg1"/>
                </a:solidFill>
                <a:latin typeface="Arial" panose="020B0604020202020204" pitchFamily="34" charset="0"/>
                <a:cs typeface="Arial" panose="020B0604020202020204" pitchFamily="34" charset="0"/>
              </a:rPr>
              <a:t>Runnacles</a:t>
            </a:r>
          </a:p>
          <a:p>
            <a:pPr defTabSz="685800" eaLnBrk="0" fontAlgn="t" hangingPunct="0">
              <a:spcBef>
                <a:spcPct val="0"/>
              </a:spcBef>
              <a:spcAft>
                <a:spcPct val="0"/>
              </a:spcAft>
            </a:pPr>
            <a:endParaRPr lang="nl-NL" altLang="nl-NL" sz="900" dirty="0">
              <a:solidFill>
                <a:schemeClr val="bg1"/>
              </a:solidFill>
              <a:latin typeface="FlamaProSemicond-Bold"/>
              <a:cs typeface="Arial" panose="020B0604020202020204" pitchFamily="34" charset="0"/>
            </a:endParaRPr>
          </a:p>
          <a:p>
            <a:pPr defTabSz="685800" eaLnBrk="0" fontAlgn="t" hangingPunct="0">
              <a:spcBef>
                <a:spcPct val="0"/>
              </a:spcBef>
              <a:spcAft>
                <a:spcPct val="0"/>
              </a:spcAft>
            </a:pPr>
            <a:r>
              <a:rPr lang="nl-NL" altLang="nl-NL" sz="2100" b="1" dirty="0">
                <a:solidFill>
                  <a:schemeClr val="bg1"/>
                </a:solidFill>
                <a:latin typeface="FlamaProSemicond-Bold"/>
                <a:cs typeface="Arial" panose="020B0604020202020204" pitchFamily="34" charset="0"/>
              </a:rPr>
              <a:t>Waarom in Schotland zorgkinderen amper naar speciale scholen gaan</a:t>
            </a:r>
          </a:p>
          <a:p>
            <a:pPr defTabSz="685800" eaLnBrk="0" fontAlgn="t" hangingPunct="0">
              <a:spcBef>
                <a:spcPct val="0"/>
              </a:spcBef>
              <a:spcAft>
                <a:spcPct val="0"/>
              </a:spcAft>
            </a:pPr>
            <a:endParaRPr lang="nl-NL" altLang="nl-NL" sz="2100" dirty="0">
              <a:solidFill>
                <a:srgbClr val="000000"/>
              </a:solidFill>
              <a:latin typeface="FlamaProSemicond-Bold"/>
              <a:cs typeface="Arial" panose="020B0604020202020204" pitchFamily="34" charset="0"/>
            </a:endParaRPr>
          </a:p>
          <a:p>
            <a:pPr defTabSz="685800" eaLnBrk="0" fontAlgn="t" hangingPunct="0">
              <a:spcBef>
                <a:spcPct val="0"/>
              </a:spcBef>
              <a:spcAft>
                <a:spcPct val="0"/>
              </a:spcAft>
            </a:pPr>
            <a:r>
              <a:rPr lang="nl-NL" altLang="nl-NL" sz="1200" b="1" dirty="0">
                <a:solidFill>
                  <a:srgbClr val="000000"/>
                </a:solidFill>
                <a:latin typeface="Arial" panose="020B0604020202020204" pitchFamily="34" charset="0"/>
                <a:cs typeface="Arial" panose="020B0604020202020204" pitchFamily="34" charset="0"/>
              </a:rPr>
              <a:t>De </a:t>
            </a:r>
            <a:r>
              <a:rPr lang="en-GB" altLang="nl-NL" sz="1200" b="1" dirty="0">
                <a:solidFill>
                  <a:srgbClr val="000000"/>
                </a:solidFill>
                <a:latin typeface="Arial" panose="020B0604020202020204" pitchFamily="34" charset="0"/>
                <a:cs typeface="Arial" panose="020B0604020202020204" pitchFamily="34" charset="0"/>
              </a:rPr>
              <a:t>Currie Primary </a:t>
            </a:r>
            <a:r>
              <a:rPr lang="nl-NL" altLang="nl-NL" sz="1200" b="1" dirty="0">
                <a:solidFill>
                  <a:srgbClr val="000000"/>
                </a:solidFill>
                <a:latin typeface="Arial" panose="020B0604020202020204" pitchFamily="34" charset="0"/>
                <a:cs typeface="Arial" panose="020B0604020202020204" pitchFamily="34" charset="0"/>
              </a:rPr>
              <a:t>School ligt aan de rand van Edinburgh. Een basisschool met ruim vijfhonderd leerlingen, verdeeld over zeventien klassen. </a:t>
            </a:r>
          </a:p>
          <a:p>
            <a:pPr defTabSz="685800" eaLnBrk="0" fontAlgn="t" hangingPunct="0">
              <a:spcBef>
                <a:spcPct val="0"/>
              </a:spcBef>
              <a:spcAft>
                <a:spcPct val="0"/>
              </a:spcAft>
            </a:pPr>
            <a:r>
              <a:rPr lang="nl-NL" altLang="nl-NL" sz="1200" b="1" dirty="0">
                <a:solidFill>
                  <a:schemeClr val="bg1"/>
                </a:solidFill>
                <a:latin typeface="Arial" panose="020B0604020202020204" pitchFamily="34" charset="0"/>
                <a:cs typeface="Arial" panose="020B0604020202020204" pitchFamily="34" charset="0"/>
              </a:rPr>
              <a:t>Ongeveer 10 procent heeft een allochtone achtergrond en 10 procent van de leerlingen krijgt extra zorg. Daarnaast zijn er nog allerlei scholieren met leerproblemen of opvallend gedrag.</a:t>
            </a:r>
            <a:endParaRPr lang="nl-NL" altLang="nl-NL" sz="1200" dirty="0">
              <a:solidFill>
                <a:schemeClr val="bg1"/>
              </a:solidFill>
              <a:latin typeface="Arial" panose="020B0604020202020204" pitchFamily="34" charset="0"/>
              <a:cs typeface="Arial" panose="020B0604020202020204" pitchFamily="34" charset="0"/>
            </a:endParaRPr>
          </a:p>
          <a:p>
            <a:pPr defTabSz="685800" eaLnBrk="0" fontAlgn="t" hangingPunct="0">
              <a:spcBef>
                <a:spcPct val="0"/>
              </a:spcBef>
              <a:spcAft>
                <a:spcPct val="0"/>
              </a:spcAft>
              <a:buFontTx/>
              <a:buChar char="•"/>
            </a:pPr>
            <a:endParaRPr lang="nl-NL" altLang="nl-NL" sz="1200" dirty="0">
              <a:solidFill>
                <a:srgbClr val="000000"/>
              </a:solidFill>
              <a:latin typeface="Arial" panose="020B0604020202020204" pitchFamily="34" charset="0"/>
              <a:cs typeface="Arial" panose="020B0604020202020204" pitchFamily="34" charset="0"/>
            </a:endParaRPr>
          </a:p>
          <a:p>
            <a:pPr defTabSz="685800" eaLnBrk="0" fontAlgn="t" hangingPunct="0">
              <a:spcBef>
                <a:spcPct val="0"/>
              </a:spcBef>
              <a:spcAft>
                <a:spcPct val="0"/>
              </a:spcAft>
              <a:buFontTx/>
              <a:buChar char="•"/>
            </a:pPr>
            <a:r>
              <a:rPr lang="nl-NL" altLang="nl-NL" sz="1200" dirty="0">
                <a:solidFill>
                  <a:srgbClr val="000000"/>
                </a:solidFill>
                <a:latin typeface="Arial" panose="020B0604020202020204" pitchFamily="34" charset="0"/>
                <a:cs typeface="Arial" panose="020B0604020202020204" pitchFamily="34" charset="0"/>
              </a:rPr>
              <a:t>Op gewone Nederlandse basisscholen zijn kinderen met een zware vorm van autisme niet te vinden. Sterker, leraren raken bijna in paniek als ze merken dat er een kind met autistische kenmerken in de klas zit. Want dat betekent extra werk. Bovendien ontbreekt het vaak aan kennis voor goede begeleiding.</a:t>
            </a:r>
            <a:br>
              <a:rPr lang="nl-NL" altLang="nl-NL" sz="1200" dirty="0">
                <a:solidFill>
                  <a:srgbClr val="000000"/>
                </a:solidFill>
                <a:latin typeface="Arial" panose="020B0604020202020204" pitchFamily="34" charset="0"/>
                <a:cs typeface="Arial" panose="020B0604020202020204" pitchFamily="34" charset="0"/>
              </a:rPr>
            </a:br>
            <a:r>
              <a:rPr lang="nl-NL" altLang="nl-NL" sz="1200" dirty="0">
                <a:solidFill>
                  <a:srgbClr val="000000"/>
                </a:solidFill>
                <a:latin typeface="Arial" panose="020B0604020202020204" pitchFamily="34" charset="0"/>
                <a:cs typeface="Arial" panose="020B0604020202020204" pitchFamily="34" charset="0"/>
              </a:rPr>
              <a:t/>
            </a:r>
            <a:br>
              <a:rPr lang="nl-NL" altLang="nl-NL" sz="1200" dirty="0">
                <a:solidFill>
                  <a:srgbClr val="000000"/>
                </a:solidFill>
                <a:latin typeface="Arial" panose="020B0604020202020204" pitchFamily="34" charset="0"/>
                <a:cs typeface="Arial" panose="020B0604020202020204" pitchFamily="34" charset="0"/>
              </a:rPr>
            </a:br>
            <a:r>
              <a:rPr lang="nl-NL" altLang="nl-NL" sz="1200" dirty="0">
                <a:solidFill>
                  <a:srgbClr val="000000"/>
                </a:solidFill>
                <a:latin typeface="Arial" panose="020B0604020202020204" pitchFamily="34" charset="0"/>
                <a:cs typeface="Arial" panose="020B0604020202020204" pitchFamily="34" charset="0"/>
              </a:rPr>
              <a:t>Maar op </a:t>
            </a:r>
            <a:r>
              <a:rPr lang="en-GB" altLang="nl-NL" sz="1200" dirty="0">
                <a:solidFill>
                  <a:srgbClr val="000000"/>
                </a:solidFill>
                <a:latin typeface="Arial" panose="020B0604020202020204" pitchFamily="34" charset="0"/>
                <a:cs typeface="Arial" panose="020B0604020202020204" pitchFamily="34" charset="0"/>
              </a:rPr>
              <a:t>Currie Primary </a:t>
            </a:r>
            <a:r>
              <a:rPr lang="nl-NL" altLang="nl-NL" sz="1200" dirty="0">
                <a:solidFill>
                  <a:srgbClr val="000000"/>
                </a:solidFill>
                <a:latin typeface="Arial" panose="020B0604020202020204" pitchFamily="34" charset="0"/>
                <a:cs typeface="Arial" panose="020B0604020202020204" pitchFamily="34" charset="0"/>
              </a:rPr>
              <a:t>School in de Schotse stad Edinburgh </a:t>
            </a:r>
            <a:r>
              <a:rPr lang="nl-NL" altLang="nl-NL" sz="1200" b="1" dirty="0">
                <a:solidFill>
                  <a:schemeClr val="bg1"/>
                </a:solidFill>
                <a:latin typeface="Arial" panose="020B0604020202020204" pitchFamily="34" charset="0"/>
                <a:cs typeface="Arial" panose="020B0604020202020204" pitchFamily="34" charset="0"/>
              </a:rPr>
              <a:t>wemelt het van de autistische kinderen</a:t>
            </a:r>
            <a:r>
              <a:rPr lang="nl-NL" altLang="nl-NL" sz="1200" dirty="0">
                <a:solidFill>
                  <a:srgbClr val="000000"/>
                </a:solidFill>
                <a:latin typeface="Arial" panose="020B0604020202020204" pitchFamily="34" charset="0"/>
                <a:cs typeface="Arial" panose="020B0604020202020204" pitchFamily="34" charset="0"/>
              </a:rPr>
              <a:t>. </a:t>
            </a:r>
            <a:endParaRPr lang="nl-NL" altLang="nl-NL" sz="1200" dirty="0">
              <a:latin typeface="Arial" panose="020B0604020202020204" pitchFamily="34" charset="0"/>
            </a:endParaRPr>
          </a:p>
        </p:txBody>
      </p:sp>
      <p:pic>
        <p:nvPicPr>
          <p:cNvPr id="1026" name="Picture 2" descr="https://images2.persgroep.net/rcs/XWsFFg8d_wLFPM5HSAWUdpDMEpM/diocontent/144769191/_fitwidth/694/?appId=21791a8992982cd8da851550a453bd7f&amp;quality=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404" y="2550698"/>
            <a:ext cx="7557764" cy="4307302"/>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atum 1"/>
          <p:cNvSpPr>
            <a:spLocks noGrp="1"/>
          </p:cNvSpPr>
          <p:nvPr>
            <p:ph type="dt" sz="half" idx="10"/>
          </p:nvPr>
        </p:nvSpPr>
        <p:spPr/>
        <p:txBody>
          <a:bodyPr/>
          <a:lstStyle/>
          <a:p>
            <a:fld id="{395F3E1E-3C45-42B6-9113-66362395A870}" type="datetime1">
              <a:rPr lang="nl-NL" smtClean="0"/>
              <a:t>10-11-2023</a:t>
            </a:fld>
            <a:endParaRPr lang="nl-NL" dirty="0"/>
          </a:p>
        </p:txBody>
      </p:sp>
      <p:sp>
        <p:nvSpPr>
          <p:cNvPr id="4" name="Tijdelijke aanduiding voor voettekst 3"/>
          <p:cNvSpPr>
            <a:spLocks noGrp="1"/>
          </p:cNvSpPr>
          <p:nvPr>
            <p:ph type="ftr" sz="quarter" idx="11"/>
          </p:nvPr>
        </p:nvSpPr>
        <p:spPr>
          <a:xfrm>
            <a:off x="-998838" y="6492875"/>
            <a:ext cx="3956956" cy="365125"/>
          </a:xfrm>
        </p:spPr>
        <p:txBody>
          <a:bodyPr/>
          <a:lstStyle/>
          <a:p>
            <a:r>
              <a:rPr lang="nl-NL" dirty="0"/>
              <a:t>www.karakter.com</a:t>
            </a:r>
          </a:p>
        </p:txBody>
      </p:sp>
      <p:sp>
        <p:nvSpPr>
          <p:cNvPr id="5" name="Tijdelijke aanduiding voor dianummer 4"/>
          <p:cNvSpPr>
            <a:spLocks noGrp="1"/>
          </p:cNvSpPr>
          <p:nvPr>
            <p:ph type="sldNum" sz="quarter" idx="12"/>
          </p:nvPr>
        </p:nvSpPr>
        <p:spPr/>
        <p:txBody>
          <a:bodyPr/>
          <a:lstStyle/>
          <a:p>
            <a:endParaRPr lang="nl-NL" dirty="0"/>
          </a:p>
        </p:txBody>
      </p:sp>
    </p:spTree>
    <p:extLst>
      <p:ext uri="{BB962C8B-B14F-4D97-AF65-F5344CB8AC3E}">
        <p14:creationId xmlns:p14="http://schemas.microsoft.com/office/powerpoint/2010/main" val="1504253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D7E6877B-4414-13CD-831E-E05072337195}"/>
              </a:ext>
            </a:extLst>
          </p:cNvPr>
          <p:cNvSpPr>
            <a:spLocks noGrp="1"/>
          </p:cNvSpPr>
          <p:nvPr>
            <p:ph type="dt" sz="half" idx="10"/>
          </p:nvPr>
        </p:nvSpPr>
        <p:spPr/>
        <p:txBody>
          <a:bodyPr/>
          <a:lstStyle/>
          <a:p>
            <a:fld id="{038CC11E-20D6-4FEC-B9DE-C734FBC5BAC3}" type="datetime1">
              <a:rPr lang="nl-NL" smtClean="0"/>
              <a:t>10-11-2023</a:t>
            </a:fld>
            <a:endParaRPr lang="nl-NL" dirty="0"/>
          </a:p>
        </p:txBody>
      </p:sp>
      <p:pic>
        <p:nvPicPr>
          <p:cNvPr id="3" name="Picture 4" descr="radboudumc-nieuw-logo - AMR Insights">
            <a:extLst>
              <a:ext uri="{FF2B5EF4-FFF2-40B4-BE49-F238E27FC236}">
                <a16:creationId xmlns:a16="http://schemas.microsoft.com/office/drawing/2014/main" xmlns="" id="{AD0A37C2-DE82-F3BF-9A31-C48221D47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8180" y="0"/>
            <a:ext cx="1113820" cy="942976"/>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xmlns="" id="{A5CD80EC-0BE2-656A-F3CB-DC0911B704A3}"/>
              </a:ext>
            </a:extLst>
          </p:cNvPr>
          <p:cNvSpPr txBox="1">
            <a:spLocks/>
          </p:cNvSpPr>
          <p:nvPr/>
        </p:nvSpPr>
        <p:spPr>
          <a:xfrm>
            <a:off x="581025" y="3343275"/>
            <a:ext cx="11001375" cy="1266825"/>
          </a:xfrm>
          <a:prstGeom prst="rect">
            <a:avLst/>
          </a:prstGeom>
          <a:solidFill>
            <a:schemeClr val="accent1">
              <a:alpha val="55000"/>
            </a:schemeClr>
          </a:solidFill>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nl-NL" sz="4000" b="1" dirty="0">
              <a:solidFill>
                <a:schemeClr val="bg1"/>
              </a:solidFill>
            </a:endParaRPr>
          </a:p>
          <a:p>
            <a:pPr algn="ctr"/>
            <a:r>
              <a:rPr lang="nl-NL" sz="3900" b="1" dirty="0">
                <a:solidFill>
                  <a:schemeClr val="bg1"/>
                </a:solidFill>
              </a:rPr>
              <a:t>Veerkrachtige jeugd in een inclusieve maatschappij</a:t>
            </a:r>
          </a:p>
          <a:p>
            <a:pPr algn="ctr"/>
            <a:r>
              <a:rPr lang="nl-NL" sz="3400" b="1" dirty="0">
                <a:solidFill>
                  <a:schemeClr val="bg1"/>
                </a:solidFill>
              </a:rPr>
              <a:t>een blik vanuit de psychiatrie op de toenemende zorgvraag</a:t>
            </a:r>
          </a:p>
        </p:txBody>
      </p:sp>
      <p:sp>
        <p:nvSpPr>
          <p:cNvPr id="6" name="Tekstvak 5">
            <a:extLst>
              <a:ext uri="{FF2B5EF4-FFF2-40B4-BE49-F238E27FC236}">
                <a16:creationId xmlns:a16="http://schemas.microsoft.com/office/drawing/2014/main" xmlns="" id="{9A572B35-ED58-8FBB-73A2-154BAB47F7D8}"/>
              </a:ext>
            </a:extLst>
          </p:cNvPr>
          <p:cNvSpPr txBox="1"/>
          <p:nvPr/>
        </p:nvSpPr>
        <p:spPr>
          <a:xfrm>
            <a:off x="138113" y="6521454"/>
            <a:ext cx="6105524" cy="369332"/>
          </a:xfrm>
          <a:prstGeom prst="rect">
            <a:avLst/>
          </a:prstGeom>
          <a:noFill/>
        </p:spPr>
        <p:txBody>
          <a:bodyPr wrap="square">
            <a:spAutoFit/>
          </a:bodyPr>
          <a:lstStyle/>
          <a:p>
            <a:r>
              <a:rPr lang="nl-NL" b="1" dirty="0"/>
              <a:t>Hans van Geenhuizen, Groningen 02-11-2023</a:t>
            </a:r>
          </a:p>
        </p:txBody>
      </p:sp>
    </p:spTree>
    <p:extLst>
      <p:ext uri="{BB962C8B-B14F-4D97-AF65-F5344CB8AC3E}">
        <p14:creationId xmlns:p14="http://schemas.microsoft.com/office/powerpoint/2010/main" val="282331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919" y="461680"/>
            <a:ext cx="8315324"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395803" y="287299"/>
            <a:ext cx="9207174" cy="830997"/>
          </a:xfrm>
          <a:prstGeom prst="rect">
            <a:avLst/>
          </a:prstGeom>
          <a:noFill/>
        </p:spPr>
        <p:txBody>
          <a:bodyPr wrap="square" rtlCol="0">
            <a:spAutoFit/>
          </a:bodyPr>
          <a:lstStyle/>
          <a:p>
            <a:pPr algn="ctr"/>
            <a:r>
              <a:rPr lang="nl-NL" sz="4800" dirty="0">
                <a:solidFill>
                  <a:schemeClr val="bg1"/>
                </a:solidFill>
                <a:latin typeface="Cooper Black" panose="0208090404030B020404" pitchFamily="18" charset="0"/>
              </a:rPr>
              <a:t>Mee doen, er bij horen!!</a:t>
            </a:r>
          </a:p>
        </p:txBody>
      </p:sp>
      <p:sp>
        <p:nvSpPr>
          <p:cNvPr id="4" name="Tijdelijke aanduiding voor datum 3"/>
          <p:cNvSpPr>
            <a:spLocks noGrp="1"/>
          </p:cNvSpPr>
          <p:nvPr>
            <p:ph type="dt" sz="half" idx="10"/>
          </p:nvPr>
        </p:nvSpPr>
        <p:spPr/>
        <p:txBody>
          <a:bodyPr/>
          <a:lstStyle/>
          <a:p>
            <a:fld id="{D9071AE0-71B1-4530-83F7-96D0F2222834}"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205BF5EB-C24A-4721-8C08-302561DA8E13}" type="slidenum">
              <a:rPr lang="nl-NL" smtClean="0"/>
              <a:t>20</a:t>
            </a:fld>
            <a:endParaRPr lang="nl-NL" dirty="0"/>
          </a:p>
        </p:txBody>
      </p:sp>
    </p:spTree>
    <p:extLst>
      <p:ext uri="{BB962C8B-B14F-4D97-AF65-F5344CB8AC3E}">
        <p14:creationId xmlns:p14="http://schemas.microsoft.com/office/powerpoint/2010/main" val="1300740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4775" y="365125"/>
            <a:ext cx="11953875" cy="777875"/>
          </a:xfrm>
        </p:spPr>
        <p:txBody>
          <a:bodyPr>
            <a:normAutofit/>
          </a:bodyPr>
          <a:lstStyle/>
          <a:p>
            <a:pPr algn="ctr"/>
            <a:r>
              <a:rPr lang="nl-NL" sz="3200" dirty="0"/>
              <a:t>Toenemende aandacht vanuit het onderwijs</a:t>
            </a:r>
          </a:p>
        </p:txBody>
      </p:sp>
      <p:sp>
        <p:nvSpPr>
          <p:cNvPr id="3" name="Tijdelijke aanduiding voor inhoud 2">
            <a:extLst>
              <a:ext uri="{FF2B5EF4-FFF2-40B4-BE49-F238E27FC236}">
                <a16:creationId xmlns:a16="http://schemas.microsoft.com/office/drawing/2014/main" xmlns="" id="{616851F8-C4E4-47B1-B1D7-7E690D031120}"/>
              </a:ext>
            </a:extLst>
          </p:cNvPr>
          <p:cNvSpPr>
            <a:spLocks noGrp="1"/>
          </p:cNvSpPr>
          <p:nvPr>
            <p:ph idx="1"/>
          </p:nvPr>
        </p:nvSpPr>
        <p:spPr/>
        <p:txBody>
          <a:bodyPr>
            <a:normAutofit fontScale="92500" lnSpcReduction="10000"/>
          </a:bodyPr>
          <a:lstStyle/>
          <a:p>
            <a:pPr>
              <a:buFontTx/>
              <a:buChar char="-"/>
            </a:pPr>
            <a:r>
              <a:rPr lang="nl-NL" sz="2400" dirty="0"/>
              <a:t>De beste zorg voor kinderen zijn didactisch sterke leraren en goed onderwijs</a:t>
            </a:r>
          </a:p>
          <a:p>
            <a:pPr>
              <a:buFontTx/>
              <a:buChar char="-"/>
            </a:pPr>
            <a:endParaRPr lang="nl-NL" sz="2400" dirty="0"/>
          </a:p>
          <a:p>
            <a:pPr>
              <a:buFontTx/>
              <a:buChar char="-"/>
            </a:pPr>
            <a:r>
              <a:rPr lang="nl-NL" sz="2400" dirty="0"/>
              <a:t>Te veel focus op ondersteuning vanuit de zorg = focus op zorg en niet op didactiek en pedagogiek</a:t>
            </a:r>
          </a:p>
          <a:p>
            <a:pPr marL="0" indent="0">
              <a:buNone/>
            </a:pPr>
            <a:endParaRPr lang="nl-NL" sz="2400" dirty="0"/>
          </a:p>
          <a:p>
            <a:pPr>
              <a:buFontTx/>
              <a:buChar char="-"/>
            </a:pPr>
            <a:r>
              <a:rPr lang="nl-NL" sz="2400" dirty="0"/>
              <a:t>Laat diagnosen/classificaties los als voorwaarden voor een privilege systeem</a:t>
            </a:r>
          </a:p>
          <a:p>
            <a:pPr>
              <a:buFontTx/>
              <a:buChar char="-"/>
            </a:pPr>
            <a:endParaRPr lang="nl-NL" sz="2400" dirty="0"/>
          </a:p>
          <a:p>
            <a:pPr>
              <a:buFontTx/>
              <a:buChar char="-"/>
            </a:pPr>
            <a:r>
              <a:rPr lang="nl-NL" sz="2400" dirty="0"/>
              <a:t>Laten we streven naar ‘echt’  inclusief onderwijs</a:t>
            </a:r>
          </a:p>
          <a:p>
            <a:pPr>
              <a:buFontTx/>
              <a:buChar char="-"/>
            </a:pPr>
            <a:endParaRPr lang="nl-NL" sz="2400" dirty="0"/>
          </a:p>
          <a:p>
            <a:r>
              <a:rPr lang="nl-NL" sz="2000" i="1" dirty="0">
                <a:solidFill>
                  <a:schemeClr val="tx2"/>
                </a:solidFill>
              </a:rPr>
              <a:t>Dr. Bert Wienen lector HS Windesheim, lid VNG bestuurscommissie zorg, jeugd &amp; onderwijs</a:t>
            </a:r>
          </a:p>
          <a:p>
            <a:r>
              <a:rPr lang="nl-NL" sz="2000" i="1" dirty="0">
                <a:solidFill>
                  <a:schemeClr val="tx2"/>
                </a:solidFill>
              </a:rPr>
              <a:t>Prof. Dr. Dolf van Veen, hoofd NCOJ</a:t>
            </a:r>
          </a:p>
        </p:txBody>
      </p:sp>
      <p:sp>
        <p:nvSpPr>
          <p:cNvPr id="5" name="Tijdelijke aanduiding voor datum 4"/>
          <p:cNvSpPr>
            <a:spLocks noGrp="1"/>
          </p:cNvSpPr>
          <p:nvPr>
            <p:ph type="dt" sz="half" idx="10"/>
          </p:nvPr>
        </p:nvSpPr>
        <p:spPr/>
        <p:txBody>
          <a:bodyPr/>
          <a:lstStyle/>
          <a:p>
            <a:fld id="{58F86F91-8EEE-4A24-B38E-DC1111E26E3C}"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21</a:t>
            </a:fld>
            <a:endParaRPr lang="nl-NL" dirty="0"/>
          </a:p>
        </p:txBody>
      </p:sp>
    </p:spTree>
    <p:extLst>
      <p:ext uri="{BB962C8B-B14F-4D97-AF65-F5344CB8AC3E}">
        <p14:creationId xmlns:p14="http://schemas.microsoft.com/office/powerpoint/2010/main" val="1073152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0358"/>
            <a:ext cx="12192000" cy="1256454"/>
          </a:xfrm>
          <a:solidFill>
            <a:srgbClr val="D81818"/>
          </a:solidFill>
          <a:ln>
            <a:solidFill>
              <a:srgbClr val="D81818"/>
            </a:solidFill>
          </a:ln>
        </p:spPr>
        <p:txBody>
          <a:bodyPr>
            <a:noAutofit/>
          </a:bodyPr>
          <a:lstStyle/>
          <a:p>
            <a:pPr algn="ctr"/>
            <a:r>
              <a:rPr lang="nl-NL" sz="2100" b="1" dirty="0">
                <a:solidFill>
                  <a:schemeClr val="bg1"/>
                </a:solidFill>
              </a:rPr>
              <a:t>Normaal verdeling van psychische kwetsbaarheid en sterkte in relatie tot context </a:t>
            </a:r>
            <a:br>
              <a:rPr lang="nl-NL" sz="2100" b="1" dirty="0">
                <a:solidFill>
                  <a:schemeClr val="bg1"/>
                </a:solidFill>
              </a:rPr>
            </a:br>
            <a:r>
              <a:rPr lang="nl-NL" sz="1050" b="1" dirty="0">
                <a:solidFill>
                  <a:schemeClr val="bg1"/>
                </a:solidFill>
              </a:rPr>
              <a:t>(met </a:t>
            </a:r>
            <a:r>
              <a:rPr lang="nl-NL" sz="1400" b="1" dirty="0">
                <a:solidFill>
                  <a:schemeClr val="bg1"/>
                </a:solidFill>
              </a:rPr>
              <a:t>standaarddeviatie</a:t>
            </a:r>
            <a:r>
              <a:rPr lang="nl-NL" sz="1050" b="1" dirty="0">
                <a:solidFill>
                  <a:schemeClr val="bg1"/>
                </a:solidFill>
              </a:rPr>
              <a:t> als ruwe grens voor cut off point)</a:t>
            </a:r>
          </a:p>
        </p:txBody>
      </p:sp>
      <p:sp>
        <p:nvSpPr>
          <p:cNvPr id="24" name="Freeform 3"/>
          <p:cNvSpPr>
            <a:spLocks/>
          </p:cNvSpPr>
          <p:nvPr/>
        </p:nvSpPr>
        <p:spPr bwMode="auto">
          <a:xfrm>
            <a:off x="3407461" y="2079635"/>
            <a:ext cx="5200729" cy="2646971"/>
          </a:xfrm>
          <a:custGeom>
            <a:avLst/>
            <a:gdLst>
              <a:gd name="T0" fmla="*/ 2147483646 w 1440"/>
              <a:gd name="T1" fmla="*/ 2147483646 h 864"/>
              <a:gd name="T2" fmla="*/ 2147483646 w 1440"/>
              <a:gd name="T3" fmla="*/ 2147483646 h 864"/>
              <a:gd name="T4" fmla="*/ 2147483646 w 1440"/>
              <a:gd name="T5" fmla="*/ 0 h 864"/>
              <a:gd name="T6" fmla="*/ 2147483646 w 1440"/>
              <a:gd name="T7" fmla="*/ 0 h 864"/>
              <a:gd name="T8" fmla="*/ 2147483646 w 1440"/>
              <a:gd name="T9" fmla="*/ 2147483646 h 864"/>
              <a:gd name="T10" fmla="*/ 0 w 1440"/>
              <a:gd name="T11" fmla="*/ 2147483646 h 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0" h="864">
                <a:moveTo>
                  <a:pt x="1440" y="859"/>
                </a:moveTo>
                <a:cubicBezTo>
                  <a:pt x="1440" y="859"/>
                  <a:pt x="1191" y="864"/>
                  <a:pt x="1079" y="649"/>
                </a:cubicBezTo>
                <a:cubicBezTo>
                  <a:pt x="955" y="412"/>
                  <a:pt x="906" y="0"/>
                  <a:pt x="723" y="0"/>
                </a:cubicBezTo>
                <a:cubicBezTo>
                  <a:pt x="717" y="0"/>
                  <a:pt x="717" y="0"/>
                  <a:pt x="717" y="0"/>
                </a:cubicBezTo>
                <a:cubicBezTo>
                  <a:pt x="534" y="0"/>
                  <a:pt x="485" y="412"/>
                  <a:pt x="361" y="649"/>
                </a:cubicBezTo>
                <a:cubicBezTo>
                  <a:pt x="248" y="864"/>
                  <a:pt x="0" y="859"/>
                  <a:pt x="0" y="859"/>
                </a:cubicBezTo>
              </a:path>
            </a:pathLst>
          </a:custGeom>
          <a:ln>
            <a:headEnd/>
            <a:tailEnd/>
          </a:ln>
        </p:spPr>
        <p:style>
          <a:lnRef idx="3">
            <a:schemeClr val="dk1"/>
          </a:lnRef>
          <a:fillRef idx="0">
            <a:schemeClr val="dk1"/>
          </a:fillRef>
          <a:effectRef idx="2">
            <a:schemeClr val="dk1"/>
          </a:effectRef>
          <a:fontRef idx="minor">
            <a:schemeClr val="tx1"/>
          </a:fontRef>
        </p:style>
        <p:txBody>
          <a:bodyPr/>
          <a:lstStyle/>
          <a:p>
            <a:endParaRPr lang="nl-NL" sz="1350" dirty="0"/>
          </a:p>
        </p:txBody>
      </p:sp>
      <p:sp>
        <p:nvSpPr>
          <p:cNvPr id="25" name="Line 4"/>
          <p:cNvSpPr>
            <a:spLocks noChangeShapeType="1"/>
          </p:cNvSpPr>
          <p:nvPr/>
        </p:nvSpPr>
        <p:spPr bwMode="auto">
          <a:xfrm>
            <a:off x="5980468" y="2096041"/>
            <a:ext cx="1832" cy="270000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6" name="Line 5"/>
          <p:cNvSpPr>
            <a:spLocks noChangeShapeType="1"/>
          </p:cNvSpPr>
          <p:nvPr/>
        </p:nvSpPr>
        <p:spPr bwMode="auto">
          <a:xfrm>
            <a:off x="5171692" y="3074511"/>
            <a:ext cx="0" cy="1717005"/>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7" name="Line 6"/>
          <p:cNvSpPr>
            <a:spLocks noChangeShapeType="1"/>
          </p:cNvSpPr>
          <p:nvPr/>
        </p:nvSpPr>
        <p:spPr bwMode="auto">
          <a:xfrm flipH="1">
            <a:off x="4407606" y="4430681"/>
            <a:ext cx="2" cy="357651"/>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9" name="Line 8"/>
          <p:cNvSpPr>
            <a:spLocks noChangeShapeType="1"/>
          </p:cNvSpPr>
          <p:nvPr/>
        </p:nvSpPr>
        <p:spPr bwMode="auto">
          <a:xfrm>
            <a:off x="6838572" y="3103107"/>
            <a:ext cx="0" cy="1696062"/>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0" name="Line 9"/>
          <p:cNvSpPr>
            <a:spLocks noChangeShapeType="1"/>
          </p:cNvSpPr>
          <p:nvPr/>
        </p:nvSpPr>
        <p:spPr bwMode="auto">
          <a:xfrm>
            <a:off x="7632843" y="4434148"/>
            <a:ext cx="0" cy="35100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2" name="Line 11"/>
          <p:cNvSpPr>
            <a:spLocks noChangeShapeType="1"/>
          </p:cNvSpPr>
          <p:nvPr/>
        </p:nvSpPr>
        <p:spPr bwMode="auto">
          <a:xfrm>
            <a:off x="2869060" y="4791516"/>
            <a:ext cx="6241242" cy="1555"/>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4" name="Tekstvak 33"/>
          <p:cNvSpPr txBox="1"/>
          <p:nvPr/>
        </p:nvSpPr>
        <p:spPr>
          <a:xfrm>
            <a:off x="5869004" y="4826833"/>
            <a:ext cx="277640" cy="300082"/>
          </a:xfrm>
          <a:prstGeom prst="rect">
            <a:avLst/>
          </a:prstGeom>
          <a:noFill/>
        </p:spPr>
        <p:txBody>
          <a:bodyPr wrap="none" rtlCol="0">
            <a:spAutoFit/>
          </a:bodyPr>
          <a:lstStyle/>
          <a:p>
            <a:r>
              <a:rPr lang="nl-NL" sz="1350" i="1" dirty="0"/>
              <a:t>µ</a:t>
            </a:r>
          </a:p>
        </p:txBody>
      </p:sp>
      <p:sp>
        <p:nvSpPr>
          <p:cNvPr id="36" name="Tekstvak 35"/>
          <p:cNvSpPr txBox="1"/>
          <p:nvPr/>
        </p:nvSpPr>
        <p:spPr>
          <a:xfrm>
            <a:off x="6610785" y="4803031"/>
            <a:ext cx="455574" cy="300082"/>
          </a:xfrm>
          <a:prstGeom prst="rect">
            <a:avLst/>
          </a:prstGeom>
          <a:noFill/>
        </p:spPr>
        <p:txBody>
          <a:bodyPr wrap="none" rtlCol="0">
            <a:spAutoFit/>
          </a:bodyPr>
          <a:lstStyle/>
          <a:p>
            <a:r>
              <a:rPr lang="nl-NL" sz="1350" i="1" dirty="0"/>
              <a:t>µ+</a:t>
            </a:r>
            <a:r>
              <a:rPr lang="el-GR" sz="1350" i="1" dirty="0"/>
              <a:t>σ</a:t>
            </a:r>
            <a:endParaRPr lang="nl-NL" sz="1350" i="1" dirty="0"/>
          </a:p>
        </p:txBody>
      </p:sp>
      <p:sp>
        <p:nvSpPr>
          <p:cNvPr id="37" name="Tekstvak 36"/>
          <p:cNvSpPr txBox="1"/>
          <p:nvPr/>
        </p:nvSpPr>
        <p:spPr>
          <a:xfrm>
            <a:off x="7384509" y="4799169"/>
            <a:ext cx="543739" cy="300082"/>
          </a:xfrm>
          <a:prstGeom prst="rect">
            <a:avLst/>
          </a:prstGeom>
          <a:noFill/>
        </p:spPr>
        <p:txBody>
          <a:bodyPr wrap="none" rtlCol="0">
            <a:spAutoFit/>
          </a:bodyPr>
          <a:lstStyle/>
          <a:p>
            <a:r>
              <a:rPr lang="nl-NL" sz="1350" i="1" dirty="0"/>
              <a:t>µ+2</a:t>
            </a:r>
            <a:r>
              <a:rPr lang="el-GR" sz="1350" i="1" dirty="0"/>
              <a:t>σ</a:t>
            </a:r>
            <a:endParaRPr lang="nl-NL" sz="1350" i="1" dirty="0"/>
          </a:p>
        </p:txBody>
      </p:sp>
      <p:sp>
        <p:nvSpPr>
          <p:cNvPr id="38" name="Tekstvak 37"/>
          <p:cNvSpPr txBox="1"/>
          <p:nvPr/>
        </p:nvSpPr>
        <p:spPr>
          <a:xfrm>
            <a:off x="4911161" y="4797822"/>
            <a:ext cx="421910" cy="300082"/>
          </a:xfrm>
          <a:prstGeom prst="rect">
            <a:avLst/>
          </a:prstGeom>
          <a:noFill/>
        </p:spPr>
        <p:txBody>
          <a:bodyPr wrap="none" rtlCol="0">
            <a:spAutoFit/>
          </a:bodyPr>
          <a:lstStyle/>
          <a:p>
            <a:r>
              <a:rPr lang="nl-NL" sz="1350" i="1" dirty="0"/>
              <a:t>µ-</a:t>
            </a:r>
            <a:r>
              <a:rPr lang="el-GR" sz="1350" i="1" dirty="0"/>
              <a:t>σ</a:t>
            </a:r>
            <a:endParaRPr lang="nl-NL" sz="1350" i="1" dirty="0"/>
          </a:p>
        </p:txBody>
      </p:sp>
      <p:sp>
        <p:nvSpPr>
          <p:cNvPr id="39" name="Tekstvak 38"/>
          <p:cNvSpPr txBox="1"/>
          <p:nvPr/>
        </p:nvSpPr>
        <p:spPr>
          <a:xfrm>
            <a:off x="4113422" y="4788331"/>
            <a:ext cx="510076" cy="300082"/>
          </a:xfrm>
          <a:prstGeom prst="rect">
            <a:avLst/>
          </a:prstGeom>
          <a:noFill/>
        </p:spPr>
        <p:txBody>
          <a:bodyPr wrap="none" rtlCol="0">
            <a:spAutoFit/>
          </a:bodyPr>
          <a:lstStyle/>
          <a:p>
            <a:r>
              <a:rPr lang="nl-NL" sz="1350" i="1" dirty="0"/>
              <a:t>µ-2</a:t>
            </a:r>
            <a:r>
              <a:rPr lang="el-GR" sz="1350" i="1" dirty="0"/>
              <a:t>σ</a:t>
            </a:r>
            <a:endParaRPr lang="nl-NL" sz="1350" i="1" dirty="0"/>
          </a:p>
        </p:txBody>
      </p:sp>
      <p:sp>
        <p:nvSpPr>
          <p:cNvPr id="41" name="Tekstvak 40"/>
          <p:cNvSpPr txBox="1"/>
          <p:nvPr/>
        </p:nvSpPr>
        <p:spPr>
          <a:xfrm>
            <a:off x="3014184" y="3481578"/>
            <a:ext cx="1355567" cy="738664"/>
          </a:xfrm>
          <a:prstGeom prst="rect">
            <a:avLst/>
          </a:prstGeom>
          <a:noFill/>
          <a:ln w="12700">
            <a:solidFill>
              <a:schemeClr val="tx1"/>
            </a:solidFill>
          </a:ln>
        </p:spPr>
        <p:txBody>
          <a:bodyPr wrap="square" rtlCol="0">
            <a:spAutoFit/>
          </a:bodyPr>
          <a:lstStyle/>
          <a:p>
            <a:pPr algn="ctr"/>
            <a:r>
              <a:rPr lang="nl-NL" sz="825" b="1" dirty="0">
                <a:ln w="6350">
                  <a:noFill/>
                </a:ln>
              </a:rPr>
              <a:t>Uiting psychische klachten </a:t>
            </a:r>
            <a:r>
              <a:rPr lang="nl-NL" sz="900" b="1" i="1" u="sng" dirty="0">
                <a:ln w="6350">
                  <a:noFill/>
                </a:ln>
                <a:solidFill>
                  <a:srgbClr val="FF0000"/>
                </a:solidFill>
              </a:rPr>
              <a:t>onafhankelijk</a:t>
            </a:r>
            <a:r>
              <a:rPr lang="nl-NL" sz="825" b="1" dirty="0">
                <a:ln w="6350">
                  <a:noFill/>
                </a:ln>
              </a:rPr>
              <a:t> van context. </a:t>
            </a:r>
          </a:p>
          <a:p>
            <a:pPr algn="ctr"/>
            <a:r>
              <a:rPr lang="nl-NL" sz="825" b="1" dirty="0">
                <a:ln w="6350">
                  <a:noFill/>
                </a:ln>
              </a:rPr>
              <a:t>Psychische klachten treden sowieso op</a:t>
            </a:r>
          </a:p>
        </p:txBody>
      </p:sp>
      <p:sp>
        <p:nvSpPr>
          <p:cNvPr id="42" name="Tekstvak 41"/>
          <p:cNvSpPr txBox="1"/>
          <p:nvPr/>
        </p:nvSpPr>
        <p:spPr>
          <a:xfrm>
            <a:off x="3771098" y="2682273"/>
            <a:ext cx="1273020" cy="507831"/>
          </a:xfrm>
          <a:prstGeom prst="rect">
            <a:avLst/>
          </a:prstGeom>
          <a:noFill/>
          <a:ln w="12700">
            <a:solidFill>
              <a:schemeClr val="tx1"/>
            </a:solidFill>
          </a:ln>
        </p:spPr>
        <p:txBody>
          <a:bodyPr wrap="square" rtlCol="0">
            <a:spAutoFit/>
          </a:bodyPr>
          <a:lstStyle/>
          <a:p>
            <a:pPr algn="ctr"/>
            <a:r>
              <a:rPr lang="nl-NL" sz="825" b="1" dirty="0">
                <a:ln w="6350">
                  <a:noFill/>
                </a:ln>
              </a:rPr>
              <a:t>Uiting van psychische klachten</a:t>
            </a:r>
            <a:r>
              <a:rPr lang="nl-NL" sz="1050" b="1" dirty="0">
                <a:ln w="6350">
                  <a:noFill/>
                </a:ln>
              </a:rPr>
              <a:t> </a:t>
            </a:r>
            <a:r>
              <a:rPr lang="nl-NL" sz="1050" b="1" i="1" u="sng" dirty="0">
                <a:ln w="6350">
                  <a:noFill/>
                </a:ln>
                <a:solidFill>
                  <a:srgbClr val="FF0000"/>
                </a:solidFill>
              </a:rPr>
              <a:t>sterk </a:t>
            </a:r>
            <a:r>
              <a:rPr lang="nl-NL" sz="825" b="1" dirty="0">
                <a:ln w="6350">
                  <a:noFill/>
                </a:ln>
              </a:rPr>
              <a:t>beïnvloedt door context</a:t>
            </a:r>
          </a:p>
        </p:txBody>
      </p:sp>
      <p:sp>
        <p:nvSpPr>
          <p:cNvPr id="43" name="Tekstvak 42"/>
          <p:cNvSpPr txBox="1"/>
          <p:nvPr/>
        </p:nvSpPr>
        <p:spPr>
          <a:xfrm>
            <a:off x="5410061" y="1341407"/>
            <a:ext cx="1225871" cy="600164"/>
          </a:xfrm>
          <a:prstGeom prst="rect">
            <a:avLst/>
          </a:prstGeom>
          <a:noFill/>
          <a:ln w="12700">
            <a:solidFill>
              <a:schemeClr val="tx1"/>
            </a:solidFill>
          </a:ln>
        </p:spPr>
        <p:txBody>
          <a:bodyPr wrap="square" rtlCol="0">
            <a:spAutoFit/>
          </a:bodyPr>
          <a:lstStyle/>
          <a:p>
            <a:pPr algn="ctr"/>
            <a:r>
              <a:rPr lang="nl-NL" sz="825" b="1" dirty="0">
                <a:ln w="6350">
                  <a:noFill/>
                </a:ln>
              </a:rPr>
              <a:t>Relatief ongevoelig voor psychische klachten, niet ongevoelig voor context</a:t>
            </a:r>
          </a:p>
        </p:txBody>
      </p:sp>
      <p:sp>
        <p:nvSpPr>
          <p:cNvPr id="44" name="Tekstvak 43"/>
          <p:cNvSpPr txBox="1"/>
          <p:nvPr/>
        </p:nvSpPr>
        <p:spPr>
          <a:xfrm>
            <a:off x="7097298" y="2686583"/>
            <a:ext cx="1425160" cy="473206"/>
          </a:xfrm>
          <a:prstGeom prst="rect">
            <a:avLst/>
          </a:prstGeom>
          <a:noFill/>
          <a:ln w="12700">
            <a:solidFill>
              <a:schemeClr val="tx1"/>
            </a:solidFill>
          </a:ln>
        </p:spPr>
        <p:txBody>
          <a:bodyPr wrap="square" rtlCol="0">
            <a:spAutoFit/>
          </a:bodyPr>
          <a:lstStyle/>
          <a:p>
            <a:pPr algn="ctr"/>
            <a:r>
              <a:rPr lang="nl-NL" sz="825" b="1" dirty="0">
                <a:ln w="6350">
                  <a:noFill/>
                </a:ln>
              </a:rPr>
              <a:t>Nauwelijks gevoelig voor psychische klachten, context geen rol van betekenis</a:t>
            </a:r>
          </a:p>
        </p:txBody>
      </p:sp>
      <p:sp>
        <p:nvSpPr>
          <p:cNvPr id="45" name="Tekstvak 44"/>
          <p:cNvSpPr txBox="1"/>
          <p:nvPr/>
        </p:nvSpPr>
        <p:spPr>
          <a:xfrm>
            <a:off x="7632843" y="3685972"/>
            <a:ext cx="1431085" cy="600164"/>
          </a:xfrm>
          <a:prstGeom prst="rect">
            <a:avLst/>
          </a:prstGeom>
          <a:noFill/>
          <a:ln w="12700">
            <a:solidFill>
              <a:schemeClr val="tx1"/>
            </a:solidFill>
          </a:ln>
        </p:spPr>
        <p:txBody>
          <a:bodyPr wrap="square" rtlCol="0">
            <a:spAutoFit/>
          </a:bodyPr>
          <a:lstStyle/>
          <a:p>
            <a:pPr algn="ctr"/>
            <a:r>
              <a:rPr lang="nl-NL" sz="825" b="1" dirty="0">
                <a:ln w="6350">
                  <a:noFill/>
                </a:ln>
              </a:rPr>
              <a:t>Ongevoelig voor psychische klachten. </a:t>
            </a:r>
          </a:p>
          <a:p>
            <a:pPr algn="ctr"/>
            <a:r>
              <a:rPr lang="nl-NL" sz="825" b="1" dirty="0">
                <a:ln w="6350">
                  <a:noFill/>
                </a:ln>
              </a:rPr>
              <a:t>Context geen rol van betekenis</a:t>
            </a:r>
          </a:p>
        </p:txBody>
      </p:sp>
      <p:sp>
        <p:nvSpPr>
          <p:cNvPr id="47" name="Tekstvak 46"/>
          <p:cNvSpPr txBox="1"/>
          <p:nvPr/>
        </p:nvSpPr>
        <p:spPr>
          <a:xfrm>
            <a:off x="4091808" y="5457789"/>
            <a:ext cx="2707580" cy="43858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750" b="1" dirty="0">
                <a:latin typeface="Calibri  "/>
              </a:rPr>
              <a:t>Scheidslijn van de ‘culturele norm’ waarbij aan de linkerzijde minder voorkomend gedrag en gevoel eerder als psychisch ziek wordt gevoeld of bestempeld</a:t>
            </a:r>
            <a:r>
              <a:rPr lang="nl-NL" sz="750" dirty="0">
                <a:latin typeface="Calibri  "/>
              </a:rPr>
              <a:t>. </a:t>
            </a:r>
            <a:endParaRPr lang="nl-NL" sz="1350" dirty="0"/>
          </a:p>
        </p:txBody>
      </p:sp>
      <p:sp>
        <p:nvSpPr>
          <p:cNvPr id="49" name="PIJL-OMLAAG 48"/>
          <p:cNvSpPr/>
          <p:nvPr/>
        </p:nvSpPr>
        <p:spPr>
          <a:xfrm rot="10800000">
            <a:off x="4989955" y="5029182"/>
            <a:ext cx="363474" cy="42994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50" name="Rechte verbindingslijn met pijl 49"/>
          <p:cNvCxnSpPr/>
          <p:nvPr/>
        </p:nvCxnSpPr>
        <p:spPr>
          <a:xfrm>
            <a:off x="3808680" y="4219524"/>
            <a:ext cx="0" cy="41177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56" name="Rechte verbindingslijn met pijl 55"/>
          <p:cNvCxnSpPr/>
          <p:nvPr/>
        </p:nvCxnSpPr>
        <p:spPr>
          <a:xfrm>
            <a:off x="4727848" y="3190104"/>
            <a:ext cx="0" cy="75771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59" name="Rechte verbindingslijn met pijl 58"/>
          <p:cNvCxnSpPr/>
          <p:nvPr/>
        </p:nvCxnSpPr>
        <p:spPr>
          <a:xfrm>
            <a:off x="8112224" y="4281396"/>
            <a:ext cx="0" cy="38632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61" name="Rechte verbindingslijn met pijl 60"/>
          <p:cNvCxnSpPr/>
          <p:nvPr/>
        </p:nvCxnSpPr>
        <p:spPr>
          <a:xfrm>
            <a:off x="7262884" y="3159790"/>
            <a:ext cx="0" cy="75771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 name="Pijl: rechts 2">
            <a:extLst>
              <a:ext uri="{FF2B5EF4-FFF2-40B4-BE49-F238E27FC236}">
                <a16:creationId xmlns:a16="http://schemas.microsoft.com/office/drawing/2014/main" xmlns="" id="{B6D50D4F-DDFD-4DF1-B8D1-23541C80E367}"/>
              </a:ext>
            </a:extLst>
          </p:cNvPr>
          <p:cNvSpPr/>
          <p:nvPr/>
        </p:nvSpPr>
        <p:spPr>
          <a:xfrm>
            <a:off x="5175310" y="3817913"/>
            <a:ext cx="231850" cy="4846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5" name="Rechte verbindingslijn 4">
            <a:extLst>
              <a:ext uri="{FF2B5EF4-FFF2-40B4-BE49-F238E27FC236}">
                <a16:creationId xmlns:a16="http://schemas.microsoft.com/office/drawing/2014/main" xmlns="" id="{1AEDBF94-D487-4852-A2E0-17B1C94FD722}"/>
              </a:ext>
            </a:extLst>
          </p:cNvPr>
          <p:cNvCxnSpPr>
            <a:cxnSpLocks/>
          </p:cNvCxnSpPr>
          <p:nvPr/>
        </p:nvCxnSpPr>
        <p:spPr>
          <a:xfrm>
            <a:off x="5445598" y="3074510"/>
            <a:ext cx="0" cy="1400046"/>
          </a:xfrm>
          <a:prstGeom prst="line">
            <a:avLst/>
          </a:prstGeom>
        </p:spPr>
        <p:style>
          <a:lnRef idx="1">
            <a:schemeClr val="accent1"/>
          </a:lnRef>
          <a:fillRef idx="0">
            <a:schemeClr val="accent1"/>
          </a:fillRef>
          <a:effectRef idx="0">
            <a:schemeClr val="accent1"/>
          </a:effectRef>
          <a:fontRef idx="minor">
            <a:schemeClr val="tx1"/>
          </a:fontRef>
        </p:style>
      </p:cxnSp>
      <p:sp>
        <p:nvSpPr>
          <p:cNvPr id="6" name="Tijdelijke aanduiding voor datum 5"/>
          <p:cNvSpPr>
            <a:spLocks noGrp="1"/>
          </p:cNvSpPr>
          <p:nvPr>
            <p:ph type="dt" sz="half" idx="10"/>
          </p:nvPr>
        </p:nvSpPr>
        <p:spPr/>
        <p:txBody>
          <a:bodyPr/>
          <a:lstStyle/>
          <a:p>
            <a:fld id="{18992AD7-9B0C-47F7-9804-AAD8F3F35B34}" type="datetime1">
              <a:rPr lang="nl-NL" smtClean="0"/>
              <a:t>10-11-2023</a:t>
            </a:fld>
            <a:endParaRPr lang="nl-NL" dirty="0"/>
          </a:p>
        </p:txBody>
      </p:sp>
      <p:sp>
        <p:nvSpPr>
          <p:cNvPr id="7" name="Tijdelijke aanduiding voor voettekst 6"/>
          <p:cNvSpPr>
            <a:spLocks noGrp="1"/>
          </p:cNvSpPr>
          <p:nvPr>
            <p:ph type="ftr" sz="quarter" idx="11"/>
          </p:nvPr>
        </p:nvSpPr>
        <p:spPr/>
        <p:txBody>
          <a:bodyPr/>
          <a:lstStyle/>
          <a:p>
            <a:r>
              <a:rPr lang="nl-NL" dirty="0"/>
              <a:t>www.karakter.com</a:t>
            </a:r>
          </a:p>
        </p:txBody>
      </p:sp>
      <p:sp>
        <p:nvSpPr>
          <p:cNvPr id="8" name="Tijdelijke aanduiding voor dianummer 7"/>
          <p:cNvSpPr>
            <a:spLocks noGrp="1"/>
          </p:cNvSpPr>
          <p:nvPr>
            <p:ph type="sldNum" sz="quarter" idx="12"/>
          </p:nvPr>
        </p:nvSpPr>
        <p:spPr/>
        <p:txBody>
          <a:bodyPr/>
          <a:lstStyle/>
          <a:p>
            <a:fld id="{8D68D8DD-FE17-4701-8429-32EB350F9756}" type="slidenum">
              <a:rPr lang="nl-NL" smtClean="0"/>
              <a:t>22</a:t>
            </a:fld>
            <a:endParaRPr lang="nl-NL" dirty="0"/>
          </a:p>
        </p:txBody>
      </p:sp>
    </p:spTree>
    <p:extLst>
      <p:ext uri="{BB962C8B-B14F-4D97-AF65-F5344CB8AC3E}">
        <p14:creationId xmlns:p14="http://schemas.microsoft.com/office/powerpoint/2010/main" val="22085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fontScale="90000"/>
          </a:bodyPr>
          <a:lstStyle/>
          <a:p>
            <a:pPr algn="ctr"/>
            <a:r>
              <a:rPr lang="nl-NL" dirty="0">
                <a:latin typeface="Arial Black" panose="020B0A04020102020204" pitchFamily="34" charset="0"/>
              </a:rPr>
              <a:t>KARAKTER</a:t>
            </a:r>
            <a:r>
              <a:rPr lang="nl-NL" dirty="0"/>
              <a:t> </a:t>
            </a:r>
            <a:br>
              <a:rPr lang="nl-NL" dirty="0"/>
            </a:br>
            <a:r>
              <a:rPr lang="nl-NL" sz="2200" b="0" dirty="0"/>
              <a:t>Top expert 3</a:t>
            </a:r>
            <a:r>
              <a:rPr lang="nl-NL" sz="2200" b="0" baseline="30000" dirty="0"/>
              <a:t>e</a:t>
            </a:r>
            <a:r>
              <a:rPr lang="nl-NL" sz="2200" b="0" dirty="0"/>
              <a:t> lijns zorg met invloed op totale keten</a:t>
            </a:r>
            <a:br>
              <a:rPr lang="nl-NL" sz="2200" b="0" dirty="0"/>
            </a:br>
            <a:r>
              <a:rPr lang="nl-NL" sz="2400" b="0" dirty="0"/>
              <a:t>- escalatie Pyramide en de toenemende druk in de top -</a:t>
            </a:r>
            <a:endParaRPr lang="nl-NL" b="0" dirty="0"/>
          </a:p>
        </p:txBody>
      </p:sp>
      <p:graphicFrame>
        <p:nvGraphicFramePr>
          <p:cNvPr id="6" name="Diagram 5"/>
          <p:cNvGraphicFramePr/>
          <p:nvPr/>
        </p:nvGraphicFramePr>
        <p:xfrm>
          <a:off x="3633235" y="2045326"/>
          <a:ext cx="4903313" cy="370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kstvak 8"/>
          <p:cNvSpPr txBox="1"/>
          <p:nvPr/>
        </p:nvSpPr>
        <p:spPr>
          <a:xfrm>
            <a:off x="2039189" y="1979521"/>
            <a:ext cx="1550231" cy="300082"/>
          </a:xfrm>
          <a:prstGeom prst="rect">
            <a:avLst/>
          </a:prstGeom>
          <a:noFill/>
        </p:spPr>
        <p:txBody>
          <a:bodyPr wrap="square" rtlCol="0">
            <a:spAutoFit/>
          </a:bodyPr>
          <a:lstStyle/>
          <a:p>
            <a:pPr algn="r"/>
            <a:r>
              <a:rPr lang="en-US" sz="1350" dirty="0"/>
              <a:t>3e lijns zorg</a:t>
            </a:r>
            <a:endParaRPr lang="nl-NL" sz="1350" dirty="0"/>
          </a:p>
        </p:txBody>
      </p:sp>
      <p:sp>
        <p:nvSpPr>
          <p:cNvPr id="10" name="Tekstvak 9"/>
          <p:cNvSpPr txBox="1"/>
          <p:nvPr/>
        </p:nvSpPr>
        <p:spPr>
          <a:xfrm>
            <a:off x="2039189" y="2276389"/>
            <a:ext cx="1550231" cy="300082"/>
          </a:xfrm>
          <a:prstGeom prst="rect">
            <a:avLst/>
          </a:prstGeom>
          <a:noFill/>
        </p:spPr>
        <p:txBody>
          <a:bodyPr wrap="square" rtlCol="0">
            <a:spAutoFit/>
          </a:bodyPr>
          <a:lstStyle/>
          <a:p>
            <a:pPr algn="r"/>
            <a:r>
              <a:rPr lang="en-US" sz="1350" dirty="0"/>
              <a:t>2e lijns zorg</a:t>
            </a:r>
            <a:endParaRPr lang="nl-NL" sz="1350" dirty="0"/>
          </a:p>
        </p:txBody>
      </p:sp>
      <p:sp>
        <p:nvSpPr>
          <p:cNvPr id="11" name="Tekstvak 10"/>
          <p:cNvSpPr txBox="1"/>
          <p:nvPr/>
        </p:nvSpPr>
        <p:spPr>
          <a:xfrm>
            <a:off x="2039189" y="2640322"/>
            <a:ext cx="1550231" cy="300082"/>
          </a:xfrm>
          <a:prstGeom prst="rect">
            <a:avLst/>
          </a:prstGeom>
          <a:noFill/>
        </p:spPr>
        <p:txBody>
          <a:bodyPr wrap="square" rtlCol="0">
            <a:spAutoFit/>
          </a:bodyPr>
          <a:lstStyle/>
          <a:p>
            <a:pPr algn="r"/>
            <a:r>
              <a:rPr lang="en-US" sz="1350" dirty="0"/>
              <a:t>1,5e lijns zorg</a:t>
            </a:r>
            <a:endParaRPr lang="nl-NL" sz="1350" dirty="0"/>
          </a:p>
        </p:txBody>
      </p:sp>
      <p:sp>
        <p:nvSpPr>
          <p:cNvPr id="12" name="Tekstvak 11"/>
          <p:cNvSpPr txBox="1"/>
          <p:nvPr/>
        </p:nvSpPr>
        <p:spPr>
          <a:xfrm>
            <a:off x="2039189" y="2978422"/>
            <a:ext cx="1550231" cy="507831"/>
          </a:xfrm>
          <a:prstGeom prst="rect">
            <a:avLst/>
          </a:prstGeom>
          <a:noFill/>
        </p:spPr>
        <p:txBody>
          <a:bodyPr wrap="square" rtlCol="0">
            <a:spAutoFit/>
          </a:bodyPr>
          <a:lstStyle/>
          <a:p>
            <a:pPr algn="r"/>
            <a:r>
              <a:rPr lang="en-US" sz="1350" dirty="0"/>
              <a:t>1e lijns zorg</a:t>
            </a:r>
          </a:p>
          <a:p>
            <a:pPr algn="r"/>
            <a:r>
              <a:rPr lang="en-US" sz="1350" dirty="0"/>
              <a:t>Huisartsen</a:t>
            </a:r>
            <a:endParaRPr lang="nl-NL" sz="1350" dirty="0"/>
          </a:p>
        </p:txBody>
      </p:sp>
      <p:sp>
        <p:nvSpPr>
          <p:cNvPr id="13" name="Tekstvak 12"/>
          <p:cNvSpPr txBox="1"/>
          <p:nvPr/>
        </p:nvSpPr>
        <p:spPr>
          <a:xfrm>
            <a:off x="1963463" y="3754136"/>
            <a:ext cx="1550231" cy="300082"/>
          </a:xfrm>
          <a:prstGeom prst="rect">
            <a:avLst/>
          </a:prstGeom>
          <a:noFill/>
        </p:spPr>
        <p:txBody>
          <a:bodyPr wrap="square" rtlCol="0">
            <a:spAutoFit/>
          </a:bodyPr>
          <a:lstStyle/>
          <a:p>
            <a:pPr algn="r"/>
            <a:r>
              <a:rPr lang="en-US" sz="1350" dirty="0"/>
              <a:t>Wijkteam / GGD</a:t>
            </a:r>
            <a:endParaRPr lang="nl-NL" sz="1350" dirty="0"/>
          </a:p>
        </p:txBody>
      </p:sp>
      <p:sp>
        <p:nvSpPr>
          <p:cNvPr id="14" name="Tekstvak 13"/>
          <p:cNvSpPr txBox="1"/>
          <p:nvPr/>
        </p:nvSpPr>
        <p:spPr>
          <a:xfrm>
            <a:off x="1854329" y="4404765"/>
            <a:ext cx="1550231" cy="300082"/>
          </a:xfrm>
          <a:prstGeom prst="rect">
            <a:avLst/>
          </a:prstGeom>
          <a:noFill/>
        </p:spPr>
        <p:txBody>
          <a:bodyPr wrap="square" rtlCol="0">
            <a:spAutoFit/>
          </a:bodyPr>
          <a:lstStyle/>
          <a:p>
            <a:pPr algn="r"/>
            <a:r>
              <a:rPr lang="en-US" sz="1350" dirty="0"/>
              <a:t>School </a:t>
            </a:r>
            <a:endParaRPr lang="nl-NL" sz="1350" dirty="0"/>
          </a:p>
        </p:txBody>
      </p:sp>
      <p:sp>
        <p:nvSpPr>
          <p:cNvPr id="15" name="Tekstvak 14"/>
          <p:cNvSpPr txBox="1"/>
          <p:nvPr/>
        </p:nvSpPr>
        <p:spPr>
          <a:xfrm>
            <a:off x="2009932" y="4947561"/>
            <a:ext cx="1551722" cy="923330"/>
          </a:xfrm>
          <a:prstGeom prst="rect">
            <a:avLst/>
          </a:prstGeom>
          <a:noFill/>
        </p:spPr>
        <p:txBody>
          <a:bodyPr wrap="square" rtlCol="0">
            <a:spAutoFit/>
          </a:bodyPr>
          <a:lstStyle/>
          <a:p>
            <a:pPr algn="r"/>
            <a:r>
              <a:rPr lang="en-US" sz="1350" dirty="0"/>
              <a:t>Maatschappij:</a:t>
            </a:r>
          </a:p>
          <a:p>
            <a:pPr algn="r"/>
            <a:r>
              <a:rPr lang="en-US" sz="1350" dirty="0"/>
              <a:t>ouders, familie, </a:t>
            </a:r>
          </a:p>
          <a:p>
            <a:pPr algn="r"/>
            <a:r>
              <a:rPr lang="en-US" sz="1350" dirty="0" err="1"/>
              <a:t>School,vrienden</a:t>
            </a:r>
            <a:r>
              <a:rPr lang="en-US" sz="1350" dirty="0"/>
              <a:t>, sport etc. </a:t>
            </a:r>
            <a:endParaRPr lang="nl-NL" sz="1350" dirty="0"/>
          </a:p>
        </p:txBody>
      </p:sp>
      <p:cxnSp>
        <p:nvCxnSpPr>
          <p:cNvPr id="17" name="Rechte verbindingslijn met pijl 16"/>
          <p:cNvCxnSpPr/>
          <p:nvPr/>
        </p:nvCxnSpPr>
        <p:spPr>
          <a:xfrm>
            <a:off x="3589420" y="2127680"/>
            <a:ext cx="2377793"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a:off x="3589420" y="2426321"/>
            <a:ext cx="2194268" cy="6661"/>
          </a:xfrm>
          <a:prstGeom prst="straightConnector1">
            <a:avLst/>
          </a:prstGeom>
          <a:ln w="254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flipV="1">
            <a:off x="3589420" y="2796522"/>
            <a:ext cx="1923812" cy="1"/>
          </a:xfrm>
          <a:prstGeom prst="straightConnector1">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a:off x="3589420" y="3225833"/>
            <a:ext cx="1634037" cy="0"/>
          </a:xfrm>
          <a:prstGeom prst="straightConnector1">
            <a:avLst/>
          </a:prstGeom>
          <a:ln w="254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a:stCxn id="13" idx="3"/>
          </p:cNvCxnSpPr>
          <p:nvPr/>
        </p:nvCxnSpPr>
        <p:spPr>
          <a:xfrm flipV="1">
            <a:off x="3513693" y="3892637"/>
            <a:ext cx="1373240" cy="11541"/>
          </a:xfrm>
          <a:prstGeom prst="straightConnector1">
            <a:avLst/>
          </a:prstGeom>
          <a:ln w="25400">
            <a:solidFill>
              <a:schemeClr val="accent5">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a:stCxn id="14" idx="3"/>
          </p:cNvCxnSpPr>
          <p:nvPr/>
        </p:nvCxnSpPr>
        <p:spPr>
          <a:xfrm flipV="1">
            <a:off x="3404560" y="4550332"/>
            <a:ext cx="1044829" cy="4474"/>
          </a:xfrm>
          <a:prstGeom prst="straightConnector1">
            <a:avLst/>
          </a:prstGeom>
          <a:ln w="25400">
            <a:solidFill>
              <a:schemeClr val="accent5">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a:stCxn id="15" idx="3"/>
          </p:cNvCxnSpPr>
          <p:nvPr/>
        </p:nvCxnSpPr>
        <p:spPr>
          <a:xfrm flipV="1">
            <a:off x="3561654" y="5293809"/>
            <a:ext cx="426644" cy="115417"/>
          </a:xfrm>
          <a:prstGeom prst="straightConnector1">
            <a:avLst/>
          </a:prstGeom>
          <a:ln w="25400">
            <a:solidFill>
              <a:srgbClr val="E5EDF7"/>
            </a:solidFill>
            <a:tailEnd type="arrow"/>
          </a:ln>
        </p:spPr>
        <p:style>
          <a:lnRef idx="1">
            <a:schemeClr val="accent1"/>
          </a:lnRef>
          <a:fillRef idx="0">
            <a:schemeClr val="accent1"/>
          </a:fillRef>
          <a:effectRef idx="0">
            <a:schemeClr val="accent1"/>
          </a:effectRef>
          <a:fontRef idx="minor">
            <a:schemeClr val="tx1"/>
          </a:fontRef>
        </p:style>
      </p:cxnSp>
      <p:sp>
        <p:nvSpPr>
          <p:cNvPr id="47" name="Vrije vorm 46"/>
          <p:cNvSpPr/>
          <p:nvPr/>
        </p:nvSpPr>
        <p:spPr>
          <a:xfrm>
            <a:off x="5511591" y="2502084"/>
            <a:ext cx="272096" cy="434992"/>
          </a:xfrm>
          <a:custGeom>
            <a:avLst/>
            <a:gdLst>
              <a:gd name="connsiteX0" fmla="*/ 0 w 2099905"/>
              <a:gd name="connsiteY0" fmla="*/ 2653048 h 2653048"/>
              <a:gd name="connsiteX1" fmla="*/ 1790163 w 2099905"/>
              <a:gd name="connsiteY1" fmla="*/ 2202287 h 2653048"/>
              <a:gd name="connsiteX2" fmla="*/ 2086377 w 2099905"/>
              <a:gd name="connsiteY2" fmla="*/ 0 h 2653048"/>
            </a:gdLst>
            <a:ahLst/>
            <a:cxnLst>
              <a:cxn ang="0">
                <a:pos x="connsiteX0" y="connsiteY0"/>
              </a:cxn>
              <a:cxn ang="0">
                <a:pos x="connsiteX1" y="connsiteY1"/>
              </a:cxn>
              <a:cxn ang="0">
                <a:pos x="connsiteX2" y="connsiteY2"/>
              </a:cxn>
            </a:cxnLst>
            <a:rect l="l" t="t" r="r" b="b"/>
            <a:pathLst>
              <a:path w="2099905" h="2653048">
                <a:moveTo>
                  <a:pt x="0" y="2653048"/>
                </a:moveTo>
                <a:cubicBezTo>
                  <a:pt x="721217" y="2648755"/>
                  <a:pt x="1442434" y="2644462"/>
                  <a:pt x="1790163" y="2202287"/>
                </a:cubicBezTo>
                <a:cubicBezTo>
                  <a:pt x="2137892" y="1760112"/>
                  <a:pt x="2112134" y="880056"/>
                  <a:pt x="2086377" y="0"/>
                </a:cubicBezTo>
              </a:path>
            </a:pathLst>
          </a:custGeom>
          <a:noFill/>
          <a:ln w="50800" cap="sq">
            <a:solidFill>
              <a:srgbClr val="C0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48" name="Vrije vorm 47"/>
          <p:cNvSpPr/>
          <p:nvPr/>
        </p:nvSpPr>
        <p:spPr>
          <a:xfrm flipH="1">
            <a:off x="6261140" y="2404826"/>
            <a:ext cx="668749" cy="1523039"/>
          </a:xfrm>
          <a:custGeom>
            <a:avLst/>
            <a:gdLst>
              <a:gd name="connsiteX0" fmla="*/ 0 w 2099905"/>
              <a:gd name="connsiteY0" fmla="*/ 2653048 h 2653048"/>
              <a:gd name="connsiteX1" fmla="*/ 1790163 w 2099905"/>
              <a:gd name="connsiteY1" fmla="*/ 2202287 h 2653048"/>
              <a:gd name="connsiteX2" fmla="*/ 2086377 w 2099905"/>
              <a:gd name="connsiteY2" fmla="*/ 0 h 2653048"/>
            </a:gdLst>
            <a:ahLst/>
            <a:cxnLst>
              <a:cxn ang="0">
                <a:pos x="connsiteX0" y="connsiteY0"/>
              </a:cxn>
              <a:cxn ang="0">
                <a:pos x="connsiteX1" y="connsiteY1"/>
              </a:cxn>
              <a:cxn ang="0">
                <a:pos x="connsiteX2" y="connsiteY2"/>
              </a:cxn>
            </a:cxnLst>
            <a:rect l="l" t="t" r="r" b="b"/>
            <a:pathLst>
              <a:path w="2099905" h="2653048">
                <a:moveTo>
                  <a:pt x="0" y="2653048"/>
                </a:moveTo>
                <a:cubicBezTo>
                  <a:pt x="721217" y="2648755"/>
                  <a:pt x="1442434" y="2644462"/>
                  <a:pt x="1790163" y="2202287"/>
                </a:cubicBezTo>
                <a:cubicBezTo>
                  <a:pt x="2137892" y="1760112"/>
                  <a:pt x="2112134" y="880056"/>
                  <a:pt x="2086377" y="0"/>
                </a:cubicBezTo>
              </a:path>
            </a:pathLst>
          </a:custGeom>
          <a:noFill/>
          <a:ln w="50800" cap="sq">
            <a:solidFill>
              <a:srgbClr val="C0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0" name="Rechteraccolade 49"/>
          <p:cNvSpPr/>
          <p:nvPr/>
        </p:nvSpPr>
        <p:spPr>
          <a:xfrm>
            <a:off x="7889384" y="2070188"/>
            <a:ext cx="473298" cy="13276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50" dirty="0"/>
          </a:p>
        </p:txBody>
      </p:sp>
      <p:sp>
        <p:nvSpPr>
          <p:cNvPr id="51" name="Rechteraccolade 50"/>
          <p:cNvSpPr/>
          <p:nvPr/>
        </p:nvSpPr>
        <p:spPr>
          <a:xfrm>
            <a:off x="8979259" y="3622557"/>
            <a:ext cx="473298" cy="209324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50" dirty="0"/>
          </a:p>
        </p:txBody>
      </p:sp>
      <p:sp>
        <p:nvSpPr>
          <p:cNvPr id="52" name="Tekstvak 51"/>
          <p:cNvSpPr txBox="1"/>
          <p:nvPr/>
        </p:nvSpPr>
        <p:spPr>
          <a:xfrm>
            <a:off x="8462003" y="2516271"/>
            <a:ext cx="856325" cy="715581"/>
          </a:xfrm>
          <a:prstGeom prst="rect">
            <a:avLst/>
          </a:prstGeom>
          <a:noFill/>
        </p:spPr>
        <p:txBody>
          <a:bodyPr wrap="none" rtlCol="0">
            <a:spAutoFit/>
          </a:bodyPr>
          <a:lstStyle/>
          <a:p>
            <a:r>
              <a:rPr lang="en-US" sz="1350" dirty="0"/>
              <a:t>5 a 10 % </a:t>
            </a:r>
          </a:p>
          <a:p>
            <a:r>
              <a:rPr lang="nl-NL" sz="1350" dirty="0"/>
              <a:t>Jeugd-</a:t>
            </a:r>
          </a:p>
          <a:p>
            <a:r>
              <a:rPr lang="nl-NL" sz="1350" dirty="0"/>
              <a:t>populatie</a:t>
            </a:r>
          </a:p>
        </p:txBody>
      </p:sp>
      <p:sp>
        <p:nvSpPr>
          <p:cNvPr id="53" name="Tekstvak 52"/>
          <p:cNvSpPr txBox="1"/>
          <p:nvPr/>
        </p:nvSpPr>
        <p:spPr>
          <a:xfrm>
            <a:off x="9583923" y="4357590"/>
            <a:ext cx="1619536" cy="923330"/>
          </a:xfrm>
          <a:prstGeom prst="rect">
            <a:avLst/>
          </a:prstGeom>
          <a:noFill/>
        </p:spPr>
        <p:txBody>
          <a:bodyPr wrap="square" rtlCol="0">
            <a:spAutoFit/>
          </a:bodyPr>
          <a:lstStyle/>
          <a:p>
            <a:r>
              <a:rPr lang="nl-NL" sz="1350" dirty="0"/>
              <a:t>90 a 95 % </a:t>
            </a:r>
          </a:p>
          <a:p>
            <a:r>
              <a:rPr lang="nl-NL" sz="1350" dirty="0"/>
              <a:t>Jeugd-populatie</a:t>
            </a:r>
          </a:p>
          <a:p>
            <a:r>
              <a:rPr lang="nl-NL" sz="1350" dirty="0"/>
              <a:t>-&gt; weinig aandacht en minder budget</a:t>
            </a:r>
          </a:p>
        </p:txBody>
      </p:sp>
      <p:sp>
        <p:nvSpPr>
          <p:cNvPr id="57" name="Tekstvak 56"/>
          <p:cNvSpPr txBox="1"/>
          <p:nvPr/>
        </p:nvSpPr>
        <p:spPr>
          <a:xfrm>
            <a:off x="4267048" y="5400878"/>
            <a:ext cx="3525330" cy="923330"/>
          </a:xfrm>
          <a:prstGeom prst="rect">
            <a:avLst/>
          </a:prstGeom>
          <a:noFill/>
          <a:ln>
            <a:solidFill>
              <a:srgbClr val="FF0000"/>
            </a:solidFill>
          </a:ln>
        </p:spPr>
        <p:txBody>
          <a:bodyPr wrap="square" rtlCol="0">
            <a:spAutoFit/>
          </a:bodyPr>
          <a:lstStyle/>
          <a:p>
            <a:pPr algn="ctr"/>
            <a:r>
              <a:rPr lang="nl-NL" sz="1350" dirty="0">
                <a:solidFill>
                  <a:srgbClr val="002060"/>
                </a:solidFill>
              </a:rPr>
              <a:t>Gewenste beweging:</a:t>
            </a:r>
          </a:p>
          <a:p>
            <a:pPr algn="ctr"/>
            <a:r>
              <a:rPr lang="nl-NL" sz="1350" dirty="0">
                <a:solidFill>
                  <a:srgbClr val="002060"/>
                </a:solidFill>
              </a:rPr>
              <a:t>middels preventieve en vroeg signalering; </a:t>
            </a:r>
          </a:p>
          <a:p>
            <a:pPr algn="ctr"/>
            <a:r>
              <a:rPr lang="nl-NL" sz="1350" dirty="0">
                <a:solidFill>
                  <a:srgbClr val="002060"/>
                </a:solidFill>
              </a:rPr>
              <a:t>voorkómen van klachten </a:t>
            </a:r>
          </a:p>
          <a:p>
            <a:pPr algn="ctr"/>
            <a:r>
              <a:rPr lang="nl-NL" sz="1350" dirty="0">
                <a:solidFill>
                  <a:srgbClr val="002060"/>
                </a:solidFill>
              </a:rPr>
              <a:t>(stoppen van de rode lijn</a:t>
            </a:r>
            <a:r>
              <a:rPr lang="en-US" sz="1350" dirty="0">
                <a:solidFill>
                  <a:srgbClr val="002060"/>
                </a:solidFill>
              </a:rPr>
              <a:t>)</a:t>
            </a:r>
            <a:endParaRPr lang="nl-NL" sz="1350" dirty="0">
              <a:solidFill>
                <a:srgbClr val="002060"/>
              </a:solidFill>
            </a:endParaRPr>
          </a:p>
        </p:txBody>
      </p:sp>
      <p:sp>
        <p:nvSpPr>
          <p:cNvPr id="58" name="Tekstvak 57"/>
          <p:cNvSpPr txBox="1"/>
          <p:nvPr/>
        </p:nvSpPr>
        <p:spPr>
          <a:xfrm>
            <a:off x="6710636" y="3564123"/>
            <a:ext cx="1770036" cy="369332"/>
          </a:xfrm>
          <a:prstGeom prst="rect">
            <a:avLst/>
          </a:prstGeom>
          <a:noFill/>
        </p:spPr>
        <p:txBody>
          <a:bodyPr wrap="none" rtlCol="0">
            <a:spAutoFit/>
          </a:bodyPr>
          <a:lstStyle/>
          <a:p>
            <a:pPr algn="ctr"/>
            <a:r>
              <a:rPr lang="nl-NL" sz="900" dirty="0">
                <a:solidFill>
                  <a:srgbClr val="C00000"/>
                </a:solidFill>
              </a:rPr>
              <a:t>Huidige situatie:</a:t>
            </a:r>
          </a:p>
          <a:p>
            <a:pPr algn="ctr"/>
            <a:r>
              <a:rPr lang="nl-NL" sz="900" dirty="0">
                <a:solidFill>
                  <a:srgbClr val="C00000"/>
                </a:solidFill>
              </a:rPr>
              <a:t>op- en afschalen tussen instanties</a:t>
            </a:r>
          </a:p>
        </p:txBody>
      </p:sp>
      <p:sp>
        <p:nvSpPr>
          <p:cNvPr id="59" name="Tekstvak 58"/>
          <p:cNvSpPr txBox="1"/>
          <p:nvPr/>
        </p:nvSpPr>
        <p:spPr>
          <a:xfrm>
            <a:off x="4894169" y="3646998"/>
            <a:ext cx="955711" cy="369332"/>
          </a:xfrm>
          <a:prstGeom prst="rect">
            <a:avLst/>
          </a:prstGeom>
          <a:noFill/>
        </p:spPr>
        <p:txBody>
          <a:bodyPr wrap="none" rtlCol="0">
            <a:spAutoFit/>
          </a:bodyPr>
          <a:lstStyle/>
          <a:p>
            <a:pPr algn="ctr"/>
            <a:r>
              <a:rPr lang="en-US" sz="900" dirty="0">
                <a:solidFill>
                  <a:srgbClr val="C00000"/>
                </a:solidFill>
              </a:rPr>
              <a:t>Huidige situatie:</a:t>
            </a:r>
          </a:p>
          <a:p>
            <a:pPr algn="ctr"/>
            <a:r>
              <a:rPr lang="en-US" sz="900" dirty="0">
                <a:solidFill>
                  <a:srgbClr val="C00000"/>
                </a:solidFill>
              </a:rPr>
              <a:t>op- en afschalen</a:t>
            </a:r>
            <a:endParaRPr lang="nl-NL" sz="900" dirty="0">
              <a:solidFill>
                <a:srgbClr val="C00000"/>
              </a:solidFill>
            </a:endParaRPr>
          </a:p>
        </p:txBody>
      </p:sp>
      <p:sp>
        <p:nvSpPr>
          <p:cNvPr id="29" name="Rechteraccolade 28"/>
          <p:cNvSpPr/>
          <p:nvPr/>
        </p:nvSpPr>
        <p:spPr>
          <a:xfrm>
            <a:off x="9027207" y="2114676"/>
            <a:ext cx="473298" cy="132764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50" dirty="0"/>
          </a:p>
        </p:txBody>
      </p:sp>
      <p:sp>
        <p:nvSpPr>
          <p:cNvPr id="30" name="Tekstvak 29"/>
          <p:cNvSpPr txBox="1"/>
          <p:nvPr/>
        </p:nvSpPr>
        <p:spPr>
          <a:xfrm>
            <a:off x="9500506" y="2522369"/>
            <a:ext cx="2313920" cy="507831"/>
          </a:xfrm>
          <a:prstGeom prst="rect">
            <a:avLst/>
          </a:prstGeom>
          <a:noFill/>
        </p:spPr>
        <p:txBody>
          <a:bodyPr wrap="square" rtlCol="0">
            <a:spAutoFit/>
          </a:bodyPr>
          <a:lstStyle/>
          <a:p>
            <a:r>
              <a:rPr lang="nl-NL" sz="1350" dirty="0"/>
              <a:t>Alle aandacht</a:t>
            </a:r>
          </a:p>
          <a:p>
            <a:r>
              <a:rPr lang="nl-NL" sz="1350" dirty="0"/>
              <a:t> en budgetten</a:t>
            </a:r>
          </a:p>
        </p:txBody>
      </p:sp>
      <p:sp>
        <p:nvSpPr>
          <p:cNvPr id="31" name="Vrije vorm 30"/>
          <p:cNvSpPr/>
          <p:nvPr/>
        </p:nvSpPr>
        <p:spPr>
          <a:xfrm flipH="1">
            <a:off x="6354112" y="2488351"/>
            <a:ext cx="541351" cy="737483"/>
          </a:xfrm>
          <a:custGeom>
            <a:avLst/>
            <a:gdLst>
              <a:gd name="connsiteX0" fmla="*/ 0 w 2099905"/>
              <a:gd name="connsiteY0" fmla="*/ 2653048 h 2653048"/>
              <a:gd name="connsiteX1" fmla="*/ 1790163 w 2099905"/>
              <a:gd name="connsiteY1" fmla="*/ 2202287 h 2653048"/>
              <a:gd name="connsiteX2" fmla="*/ 2086377 w 2099905"/>
              <a:gd name="connsiteY2" fmla="*/ 0 h 2653048"/>
            </a:gdLst>
            <a:ahLst/>
            <a:cxnLst>
              <a:cxn ang="0">
                <a:pos x="connsiteX0" y="connsiteY0"/>
              </a:cxn>
              <a:cxn ang="0">
                <a:pos x="connsiteX1" y="connsiteY1"/>
              </a:cxn>
              <a:cxn ang="0">
                <a:pos x="connsiteX2" y="connsiteY2"/>
              </a:cxn>
            </a:cxnLst>
            <a:rect l="l" t="t" r="r" b="b"/>
            <a:pathLst>
              <a:path w="2099905" h="2653048">
                <a:moveTo>
                  <a:pt x="0" y="2653048"/>
                </a:moveTo>
                <a:cubicBezTo>
                  <a:pt x="721217" y="2648755"/>
                  <a:pt x="1442434" y="2644462"/>
                  <a:pt x="1790163" y="2202287"/>
                </a:cubicBezTo>
                <a:cubicBezTo>
                  <a:pt x="2137892" y="1760112"/>
                  <a:pt x="2112134" y="880056"/>
                  <a:pt x="2086377" y="0"/>
                </a:cubicBezTo>
              </a:path>
            </a:pathLst>
          </a:custGeom>
          <a:noFill/>
          <a:ln w="50800" cap="sq">
            <a:solidFill>
              <a:srgbClr val="C0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3" name="Vrije vorm 32"/>
          <p:cNvSpPr/>
          <p:nvPr/>
        </p:nvSpPr>
        <p:spPr>
          <a:xfrm>
            <a:off x="5223457" y="2424134"/>
            <a:ext cx="712511" cy="1004866"/>
          </a:xfrm>
          <a:custGeom>
            <a:avLst/>
            <a:gdLst>
              <a:gd name="connsiteX0" fmla="*/ 0 w 2099905"/>
              <a:gd name="connsiteY0" fmla="*/ 2653048 h 2653048"/>
              <a:gd name="connsiteX1" fmla="*/ 1790163 w 2099905"/>
              <a:gd name="connsiteY1" fmla="*/ 2202287 h 2653048"/>
              <a:gd name="connsiteX2" fmla="*/ 2086377 w 2099905"/>
              <a:gd name="connsiteY2" fmla="*/ 0 h 2653048"/>
            </a:gdLst>
            <a:ahLst/>
            <a:cxnLst>
              <a:cxn ang="0">
                <a:pos x="connsiteX0" y="connsiteY0"/>
              </a:cxn>
              <a:cxn ang="0">
                <a:pos x="connsiteX1" y="connsiteY1"/>
              </a:cxn>
              <a:cxn ang="0">
                <a:pos x="connsiteX2" y="connsiteY2"/>
              </a:cxn>
            </a:cxnLst>
            <a:rect l="l" t="t" r="r" b="b"/>
            <a:pathLst>
              <a:path w="2099905" h="2653048">
                <a:moveTo>
                  <a:pt x="0" y="2653048"/>
                </a:moveTo>
                <a:cubicBezTo>
                  <a:pt x="721217" y="2648755"/>
                  <a:pt x="1442434" y="2644462"/>
                  <a:pt x="1790163" y="2202287"/>
                </a:cubicBezTo>
                <a:cubicBezTo>
                  <a:pt x="2137892" y="1760112"/>
                  <a:pt x="2112134" y="880056"/>
                  <a:pt x="2086377" y="0"/>
                </a:cubicBezTo>
              </a:path>
            </a:pathLst>
          </a:custGeom>
          <a:noFill/>
          <a:ln w="50800" cap="sq">
            <a:solidFill>
              <a:srgbClr val="C00000"/>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35" name="Rechte verbindingslijn met pijl 34"/>
          <p:cNvCxnSpPr/>
          <p:nvPr/>
        </p:nvCxnSpPr>
        <p:spPr>
          <a:xfrm flipH="1" flipV="1">
            <a:off x="6094702" y="2502084"/>
            <a:ext cx="11677" cy="28502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Vermenigvuldigen 4"/>
          <p:cNvSpPr/>
          <p:nvPr/>
        </p:nvSpPr>
        <p:spPr>
          <a:xfrm>
            <a:off x="5805490" y="3254594"/>
            <a:ext cx="601777" cy="345313"/>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Vermenigvuldigen 40"/>
          <p:cNvSpPr/>
          <p:nvPr/>
        </p:nvSpPr>
        <p:spPr>
          <a:xfrm>
            <a:off x="5716420" y="3731291"/>
            <a:ext cx="764266" cy="560197"/>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Vermenigvuldigen 41"/>
          <p:cNvSpPr/>
          <p:nvPr/>
        </p:nvSpPr>
        <p:spPr>
          <a:xfrm>
            <a:off x="5467718" y="4301337"/>
            <a:ext cx="1327140" cy="870841"/>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3" name="Vermenigvuldigen 42"/>
          <p:cNvSpPr/>
          <p:nvPr/>
        </p:nvSpPr>
        <p:spPr>
          <a:xfrm>
            <a:off x="5935968" y="5185113"/>
            <a:ext cx="314172" cy="305959"/>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ijdelijke aanduiding voor datum 17"/>
          <p:cNvSpPr>
            <a:spLocks noGrp="1"/>
          </p:cNvSpPr>
          <p:nvPr>
            <p:ph type="dt" sz="half" idx="10"/>
          </p:nvPr>
        </p:nvSpPr>
        <p:spPr/>
        <p:txBody>
          <a:bodyPr/>
          <a:lstStyle/>
          <a:p>
            <a:fld id="{40F46837-E1A2-47C1-BA92-BB90F5D88D9F}" type="datetime1">
              <a:rPr lang="nl-NL" smtClean="0"/>
              <a:t>10-11-2023</a:t>
            </a:fld>
            <a:endParaRPr lang="nl-NL" dirty="0"/>
          </a:p>
        </p:txBody>
      </p:sp>
      <p:sp>
        <p:nvSpPr>
          <p:cNvPr id="19" name="Tijdelijke aanduiding voor voettekst 18"/>
          <p:cNvSpPr>
            <a:spLocks noGrp="1"/>
          </p:cNvSpPr>
          <p:nvPr>
            <p:ph type="ftr" sz="quarter" idx="11"/>
          </p:nvPr>
        </p:nvSpPr>
        <p:spPr/>
        <p:txBody>
          <a:bodyPr/>
          <a:lstStyle/>
          <a:p>
            <a:r>
              <a:rPr lang="nl-NL" dirty="0"/>
              <a:t>www.karakter.com</a:t>
            </a:r>
          </a:p>
        </p:txBody>
      </p:sp>
      <p:sp>
        <p:nvSpPr>
          <p:cNvPr id="21" name="Tijdelijke aanduiding voor dianummer 20"/>
          <p:cNvSpPr>
            <a:spLocks noGrp="1"/>
          </p:cNvSpPr>
          <p:nvPr>
            <p:ph type="sldNum" sz="quarter" idx="12"/>
          </p:nvPr>
        </p:nvSpPr>
        <p:spPr/>
        <p:txBody>
          <a:bodyPr/>
          <a:lstStyle/>
          <a:p>
            <a:fld id="{8D68D8DD-FE17-4701-8429-32EB350F9756}" type="slidenum">
              <a:rPr lang="nl-NL" smtClean="0"/>
              <a:t>23</a:t>
            </a:fld>
            <a:endParaRPr lang="nl-NL" dirty="0"/>
          </a:p>
        </p:txBody>
      </p:sp>
      <p:grpSp>
        <p:nvGrpSpPr>
          <p:cNvPr id="2" name="Groep 1">
            <a:extLst>
              <a:ext uri="{FF2B5EF4-FFF2-40B4-BE49-F238E27FC236}">
                <a16:creationId xmlns:a16="http://schemas.microsoft.com/office/drawing/2014/main" xmlns="" id="{FAD38051-1DCC-6640-4D93-1BC2CEB329D4}"/>
              </a:ext>
            </a:extLst>
          </p:cNvPr>
          <p:cNvGrpSpPr/>
          <p:nvPr/>
        </p:nvGrpSpPr>
        <p:grpSpPr>
          <a:xfrm>
            <a:off x="4554521" y="3682592"/>
            <a:ext cx="3065479" cy="689033"/>
            <a:chOff x="452126" y="2335326"/>
            <a:chExt cx="3999060" cy="689033"/>
          </a:xfrm>
          <a:noFill/>
        </p:grpSpPr>
        <p:sp>
          <p:nvSpPr>
            <p:cNvPr id="3" name="Trapezium 2">
              <a:extLst>
                <a:ext uri="{FF2B5EF4-FFF2-40B4-BE49-F238E27FC236}">
                  <a16:creationId xmlns:a16="http://schemas.microsoft.com/office/drawing/2014/main" xmlns="" id="{456812D7-6CDC-A6FC-9D8C-9E2F4EFA056E}"/>
                </a:ext>
              </a:extLst>
            </p:cNvPr>
            <p:cNvSpPr/>
            <p:nvPr/>
          </p:nvSpPr>
          <p:spPr>
            <a:xfrm>
              <a:off x="452126" y="2335326"/>
              <a:ext cx="3999060" cy="689033"/>
            </a:xfrm>
            <a:prstGeom prst="trapezoid">
              <a:avLst>
                <a:gd name="adj" fmla="val 66114"/>
              </a:avLst>
            </a:prstGeom>
            <a:grpFill/>
            <a:ln>
              <a:solidFill>
                <a:srgbClr val="00B0F0"/>
              </a:solidFill>
            </a:ln>
          </p:spPr>
          <p:style>
            <a:lnRef idx="2">
              <a:schemeClr val="lt1">
                <a:hueOff val="0"/>
                <a:satOff val="0"/>
                <a:lumOff val="0"/>
                <a:alphaOff val="0"/>
              </a:schemeClr>
            </a:lnRef>
            <a:fillRef idx="1">
              <a:scrgbClr r="0" g="0" b="0"/>
            </a:fillRef>
            <a:effectRef idx="0">
              <a:schemeClr val="accent1">
                <a:shade val="80000"/>
                <a:hueOff val="217011"/>
                <a:satOff val="4140"/>
                <a:lumOff val="18284"/>
                <a:alphaOff val="0"/>
              </a:schemeClr>
            </a:effectRef>
            <a:fontRef idx="minor">
              <a:schemeClr val="lt1"/>
            </a:fontRef>
          </p:style>
        </p:sp>
        <p:sp>
          <p:nvSpPr>
            <p:cNvPr id="4" name="Trapezium 4">
              <a:extLst>
                <a:ext uri="{FF2B5EF4-FFF2-40B4-BE49-F238E27FC236}">
                  <a16:creationId xmlns:a16="http://schemas.microsoft.com/office/drawing/2014/main" xmlns="" id="{EF59A654-AACE-13F9-7917-17B0BF5C46A1}"/>
                </a:ext>
              </a:extLst>
            </p:cNvPr>
            <p:cNvSpPr txBox="1"/>
            <p:nvPr/>
          </p:nvSpPr>
          <p:spPr>
            <a:xfrm>
              <a:off x="1151961" y="2335326"/>
              <a:ext cx="2599389" cy="689033"/>
            </a:xfrm>
            <a:prstGeom prst="rect">
              <a:avLst/>
            </a:prstGeom>
            <a:grpFill/>
            <a:ln>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nl-NL" sz="4100" kern="1200" dirty="0"/>
            </a:p>
          </p:txBody>
        </p:sp>
      </p:grpSp>
    </p:spTree>
    <p:extLst>
      <p:ext uri="{BB962C8B-B14F-4D97-AF65-F5344CB8AC3E}">
        <p14:creationId xmlns:p14="http://schemas.microsoft.com/office/powerpoint/2010/main" val="570300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434729" y="-25571"/>
            <a:ext cx="10515600" cy="508142"/>
          </a:xfrm>
        </p:spPr>
        <p:txBody>
          <a:bodyPr>
            <a:normAutofit/>
          </a:bodyPr>
          <a:lstStyle/>
          <a:p>
            <a:pPr algn="ctr"/>
            <a:r>
              <a:rPr lang="nl-NL" sz="2000" dirty="0"/>
              <a:t>Analogie aangrijpingspunt aanpak ziekteverzuim</a:t>
            </a:r>
          </a:p>
        </p:txBody>
      </p:sp>
      <p:pic>
        <p:nvPicPr>
          <p:cNvPr id="1028" name="Picture 4" descr="Afbeeldingsresultaat voor tekening piek berg snee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631" y="873268"/>
            <a:ext cx="8494520" cy="617294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4151784" y="4797152"/>
            <a:ext cx="2304256" cy="369332"/>
          </a:xfrm>
          <a:prstGeom prst="rect">
            <a:avLst/>
          </a:prstGeom>
          <a:noFill/>
        </p:spPr>
        <p:txBody>
          <a:bodyPr wrap="square" rtlCol="0">
            <a:spAutoFit/>
          </a:bodyPr>
          <a:lstStyle/>
          <a:p>
            <a:r>
              <a:rPr lang="nl-NL" b="1" dirty="0">
                <a:ln w="10160">
                  <a:solidFill>
                    <a:schemeClr val="bg1"/>
                  </a:solidFill>
                  <a:prstDash val="solid"/>
                </a:ln>
                <a:solidFill>
                  <a:srgbClr val="FFFFFF"/>
                </a:solidFill>
                <a:effectLst>
                  <a:outerShdw blurRad="38100" dist="22860" dir="5400000" algn="tl" rotWithShape="0">
                    <a:srgbClr val="000000">
                      <a:alpha val="30000"/>
                    </a:srgbClr>
                  </a:outerShdw>
                </a:effectLst>
              </a:rPr>
              <a:t>95% aan het werk</a:t>
            </a:r>
          </a:p>
        </p:txBody>
      </p:sp>
      <p:sp>
        <p:nvSpPr>
          <p:cNvPr id="8" name="Tekstvak 7"/>
          <p:cNvSpPr txBox="1"/>
          <p:nvPr/>
        </p:nvSpPr>
        <p:spPr>
          <a:xfrm>
            <a:off x="4667420" y="1969492"/>
            <a:ext cx="585117" cy="523220"/>
          </a:xfrm>
          <a:prstGeom prst="rect">
            <a:avLst/>
          </a:prstGeom>
          <a:noFill/>
          <a:ln>
            <a:solidFill>
              <a:schemeClr val="bg1"/>
            </a:solidFill>
          </a:ln>
        </p:spPr>
        <p:txBody>
          <a:bodyPr wrap="square" rtlCol="0">
            <a:spAutoFit/>
          </a:bodyPr>
          <a:lstStyle/>
          <a:p>
            <a:r>
              <a:rPr lang="nl-NL" sz="1400" b="1" dirty="0">
                <a:ln w="10160">
                  <a:solidFill>
                    <a:schemeClr val="bg1"/>
                  </a:solidFill>
                  <a:prstDash val="solid"/>
                </a:ln>
                <a:solidFill>
                  <a:srgbClr val="C00000"/>
                </a:solidFill>
                <a:latin typeface="Arial Black" panose="020B0A04020102020204" pitchFamily="34" charset="0"/>
              </a:rPr>
              <a:t>5% </a:t>
            </a:r>
          </a:p>
          <a:p>
            <a:r>
              <a:rPr lang="nl-NL" sz="1400" b="1" dirty="0">
                <a:ln w="10160">
                  <a:solidFill>
                    <a:schemeClr val="bg1"/>
                  </a:solidFill>
                  <a:prstDash val="solid"/>
                </a:ln>
                <a:solidFill>
                  <a:srgbClr val="C00000"/>
                </a:solidFill>
                <a:latin typeface="Arial Black" panose="020B0A04020102020204" pitchFamily="34" charset="0"/>
              </a:rPr>
              <a:t>ziek</a:t>
            </a:r>
          </a:p>
        </p:txBody>
      </p:sp>
      <p:sp>
        <p:nvSpPr>
          <p:cNvPr id="3" name="Pijl: links 2">
            <a:extLst>
              <a:ext uri="{FF2B5EF4-FFF2-40B4-BE49-F238E27FC236}">
                <a16:creationId xmlns:a16="http://schemas.microsoft.com/office/drawing/2014/main" xmlns="" id="{E8F7D44D-ED2E-4F3F-9AD8-B07894E27E4D}"/>
              </a:ext>
            </a:extLst>
          </p:cNvPr>
          <p:cNvSpPr/>
          <p:nvPr/>
        </p:nvSpPr>
        <p:spPr>
          <a:xfrm>
            <a:off x="7025417" y="4437113"/>
            <a:ext cx="3425552" cy="220221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Goed werkgeverschap</a:t>
            </a:r>
          </a:p>
        </p:txBody>
      </p:sp>
      <p:sp>
        <p:nvSpPr>
          <p:cNvPr id="4" name="Pijl: links 3">
            <a:extLst>
              <a:ext uri="{FF2B5EF4-FFF2-40B4-BE49-F238E27FC236}">
                <a16:creationId xmlns:a16="http://schemas.microsoft.com/office/drawing/2014/main" xmlns="" id="{3A2D1918-9620-4423-921A-B1ED00C7F656}"/>
              </a:ext>
            </a:extLst>
          </p:cNvPr>
          <p:cNvSpPr/>
          <p:nvPr/>
        </p:nvSpPr>
        <p:spPr>
          <a:xfrm>
            <a:off x="5087889" y="740152"/>
            <a:ext cx="5276263" cy="54868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UWV</a:t>
            </a:r>
          </a:p>
        </p:txBody>
      </p:sp>
      <p:sp>
        <p:nvSpPr>
          <p:cNvPr id="6" name="Pijl: links 5">
            <a:extLst>
              <a:ext uri="{FF2B5EF4-FFF2-40B4-BE49-F238E27FC236}">
                <a16:creationId xmlns:a16="http://schemas.microsoft.com/office/drawing/2014/main" xmlns="" id="{2D194041-8244-43B6-A50A-5A27286E5542}"/>
              </a:ext>
            </a:extLst>
          </p:cNvPr>
          <p:cNvSpPr/>
          <p:nvPr/>
        </p:nvSpPr>
        <p:spPr>
          <a:xfrm>
            <a:off x="5375403" y="1490455"/>
            <a:ext cx="4988749" cy="54868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bedrijfsarts</a:t>
            </a:r>
          </a:p>
        </p:txBody>
      </p:sp>
      <p:sp>
        <p:nvSpPr>
          <p:cNvPr id="10" name="Pijl: links 9">
            <a:extLst>
              <a:ext uri="{FF2B5EF4-FFF2-40B4-BE49-F238E27FC236}">
                <a16:creationId xmlns:a16="http://schemas.microsoft.com/office/drawing/2014/main" xmlns="" id="{95FB0F3C-8D4A-4CCF-9597-16CC29F543AE}"/>
              </a:ext>
            </a:extLst>
          </p:cNvPr>
          <p:cNvSpPr/>
          <p:nvPr/>
        </p:nvSpPr>
        <p:spPr>
          <a:xfrm>
            <a:off x="5692529" y="2245024"/>
            <a:ext cx="4671623" cy="54868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HR</a:t>
            </a:r>
          </a:p>
        </p:txBody>
      </p:sp>
      <p:sp>
        <p:nvSpPr>
          <p:cNvPr id="11" name="Pijl: links 5">
            <a:extLst>
              <a:ext uri="{FF2B5EF4-FFF2-40B4-BE49-F238E27FC236}">
                <a16:creationId xmlns:a16="http://schemas.microsoft.com/office/drawing/2014/main" xmlns="" id="{2D194041-8244-43B6-A50A-5A27286E5542}"/>
              </a:ext>
            </a:extLst>
          </p:cNvPr>
          <p:cNvSpPr/>
          <p:nvPr/>
        </p:nvSpPr>
        <p:spPr>
          <a:xfrm>
            <a:off x="5509480" y="1861579"/>
            <a:ext cx="4854672" cy="54868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leidinggevende</a:t>
            </a:r>
          </a:p>
        </p:txBody>
      </p:sp>
      <p:sp>
        <p:nvSpPr>
          <p:cNvPr id="12" name="Pijl: links 5">
            <a:extLst>
              <a:ext uri="{FF2B5EF4-FFF2-40B4-BE49-F238E27FC236}">
                <a16:creationId xmlns:a16="http://schemas.microsoft.com/office/drawing/2014/main" xmlns="" id="{2D194041-8244-43B6-A50A-5A27286E5542}"/>
              </a:ext>
            </a:extLst>
          </p:cNvPr>
          <p:cNvSpPr/>
          <p:nvPr/>
        </p:nvSpPr>
        <p:spPr>
          <a:xfrm>
            <a:off x="5252537" y="1147040"/>
            <a:ext cx="5111614" cy="54868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accent1"/>
                </a:solidFill>
              </a:rPr>
              <a:t>coach</a:t>
            </a:r>
          </a:p>
        </p:txBody>
      </p:sp>
      <p:sp>
        <p:nvSpPr>
          <p:cNvPr id="15" name="Tijdelijke aanduiding voor datum 14"/>
          <p:cNvSpPr>
            <a:spLocks noGrp="1"/>
          </p:cNvSpPr>
          <p:nvPr>
            <p:ph type="dt" sz="half" idx="10"/>
          </p:nvPr>
        </p:nvSpPr>
        <p:spPr/>
        <p:txBody>
          <a:bodyPr/>
          <a:lstStyle/>
          <a:p>
            <a:fld id="{3B613C63-3634-4BAA-93ED-A21A60631FED}" type="datetime1">
              <a:rPr lang="nl-NL" smtClean="0"/>
              <a:t>10-11-2023</a:t>
            </a:fld>
            <a:endParaRPr lang="nl-NL" dirty="0"/>
          </a:p>
        </p:txBody>
      </p:sp>
      <p:sp>
        <p:nvSpPr>
          <p:cNvPr id="16" name="Tijdelijke aanduiding voor voettekst 15"/>
          <p:cNvSpPr>
            <a:spLocks noGrp="1"/>
          </p:cNvSpPr>
          <p:nvPr>
            <p:ph type="ftr" sz="quarter" idx="11"/>
          </p:nvPr>
        </p:nvSpPr>
        <p:spPr>
          <a:xfrm>
            <a:off x="-900741" y="6456761"/>
            <a:ext cx="3956956" cy="365125"/>
          </a:xfrm>
        </p:spPr>
        <p:txBody>
          <a:bodyPr/>
          <a:lstStyle/>
          <a:p>
            <a:r>
              <a:rPr lang="nl-NL" dirty="0"/>
              <a:t>www.karakter.com</a:t>
            </a:r>
          </a:p>
        </p:txBody>
      </p:sp>
      <p:sp>
        <p:nvSpPr>
          <p:cNvPr id="17" name="Tijdelijke aanduiding voor dianummer 16"/>
          <p:cNvSpPr>
            <a:spLocks noGrp="1"/>
          </p:cNvSpPr>
          <p:nvPr>
            <p:ph type="sldNum" sz="quarter" idx="12"/>
          </p:nvPr>
        </p:nvSpPr>
        <p:spPr/>
        <p:txBody>
          <a:bodyPr/>
          <a:lstStyle/>
          <a:p>
            <a:fld id="{8D68D8DD-FE17-4701-8429-32EB350F9756}" type="slidenum">
              <a:rPr lang="nl-NL" smtClean="0"/>
              <a:t>24</a:t>
            </a:fld>
            <a:endParaRPr lang="nl-NL" dirty="0"/>
          </a:p>
        </p:txBody>
      </p:sp>
    </p:spTree>
    <p:extLst>
      <p:ext uri="{BB962C8B-B14F-4D97-AF65-F5344CB8AC3E}">
        <p14:creationId xmlns:p14="http://schemas.microsoft.com/office/powerpoint/2010/main" val="22963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Rechte verbindingslijn met pijl 24"/>
          <p:cNvCxnSpPr/>
          <p:nvPr/>
        </p:nvCxnSpPr>
        <p:spPr>
          <a:xfrm>
            <a:off x="504497" y="2286000"/>
            <a:ext cx="3265645" cy="7034"/>
          </a:xfrm>
          <a:prstGeom prst="straightConnector1">
            <a:avLst/>
          </a:prstGeom>
          <a:ln w="406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ijdelijke aanduiding voor datum 17"/>
          <p:cNvSpPr>
            <a:spLocks noGrp="1"/>
          </p:cNvSpPr>
          <p:nvPr>
            <p:ph type="dt" sz="half" idx="10"/>
          </p:nvPr>
        </p:nvSpPr>
        <p:spPr/>
        <p:txBody>
          <a:bodyPr/>
          <a:lstStyle/>
          <a:p>
            <a:fld id="{40F46837-E1A2-47C1-BA92-BB90F5D88D9F}" type="datetime1">
              <a:rPr lang="nl-NL" smtClean="0"/>
              <a:t>10-11-2023</a:t>
            </a:fld>
            <a:endParaRPr lang="nl-NL" dirty="0"/>
          </a:p>
        </p:txBody>
      </p:sp>
      <p:sp>
        <p:nvSpPr>
          <p:cNvPr id="19" name="Tijdelijke aanduiding voor voettekst 18"/>
          <p:cNvSpPr>
            <a:spLocks noGrp="1"/>
          </p:cNvSpPr>
          <p:nvPr>
            <p:ph type="ftr" sz="quarter" idx="11"/>
          </p:nvPr>
        </p:nvSpPr>
        <p:spPr/>
        <p:txBody>
          <a:bodyPr/>
          <a:lstStyle/>
          <a:p>
            <a:r>
              <a:rPr lang="nl-NL" dirty="0"/>
              <a:t>www.karakter.com</a:t>
            </a:r>
          </a:p>
        </p:txBody>
      </p:sp>
      <p:sp>
        <p:nvSpPr>
          <p:cNvPr id="21" name="Tijdelijke aanduiding voor dianummer 20"/>
          <p:cNvSpPr>
            <a:spLocks noGrp="1"/>
          </p:cNvSpPr>
          <p:nvPr>
            <p:ph type="sldNum" sz="quarter" idx="12"/>
          </p:nvPr>
        </p:nvSpPr>
        <p:spPr/>
        <p:txBody>
          <a:bodyPr/>
          <a:lstStyle/>
          <a:p>
            <a:fld id="{8D68D8DD-FE17-4701-8429-32EB350F9756}" type="slidenum">
              <a:rPr lang="nl-NL" smtClean="0"/>
              <a:t>25</a:t>
            </a:fld>
            <a:endParaRPr lang="nl-NL" dirty="0"/>
          </a:p>
        </p:txBody>
      </p:sp>
      <p:sp>
        <p:nvSpPr>
          <p:cNvPr id="2" name="Stroomdiagram: Samenvoegen 1"/>
          <p:cNvSpPr/>
          <p:nvPr/>
        </p:nvSpPr>
        <p:spPr>
          <a:xfrm>
            <a:off x="5692909" y="5190979"/>
            <a:ext cx="890772" cy="685800"/>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Stroomdiagram: Handmatige bewerking 2"/>
          <p:cNvSpPr/>
          <p:nvPr/>
        </p:nvSpPr>
        <p:spPr>
          <a:xfrm>
            <a:off x="5416061" y="4726151"/>
            <a:ext cx="1463041" cy="464827"/>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Stroomdiagram: Handmatige bewerking 48"/>
          <p:cNvSpPr/>
          <p:nvPr/>
        </p:nvSpPr>
        <p:spPr>
          <a:xfrm>
            <a:off x="4951828" y="3882684"/>
            <a:ext cx="2410670" cy="843467"/>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Stroomdiagram: Handmatige bewerking 53"/>
          <p:cNvSpPr/>
          <p:nvPr/>
        </p:nvSpPr>
        <p:spPr>
          <a:xfrm>
            <a:off x="4164037" y="2602524"/>
            <a:ext cx="4009292" cy="1280159"/>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Stroomdiagram: Handmatige bewerking 54"/>
          <p:cNvSpPr/>
          <p:nvPr/>
        </p:nvSpPr>
        <p:spPr>
          <a:xfrm>
            <a:off x="2841674" y="534572"/>
            <a:ext cx="6654018" cy="2067951"/>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p:cNvSpPr/>
          <p:nvPr/>
        </p:nvSpPr>
        <p:spPr>
          <a:xfrm>
            <a:off x="4164037" y="633046"/>
            <a:ext cx="4009292" cy="303570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00" b="1" dirty="0"/>
          </a:p>
        </p:txBody>
      </p:sp>
      <p:cxnSp>
        <p:nvCxnSpPr>
          <p:cNvPr id="56" name="Rechte verbindingslijn met pijl 55"/>
          <p:cNvCxnSpPr/>
          <p:nvPr/>
        </p:nvCxnSpPr>
        <p:spPr>
          <a:xfrm flipH="1" flipV="1">
            <a:off x="6879102" y="5524545"/>
            <a:ext cx="2848222" cy="9334"/>
          </a:xfrm>
          <a:prstGeom prst="straightConnector1">
            <a:avLst/>
          </a:prstGeom>
          <a:ln w="825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4392599" y="-123065"/>
            <a:ext cx="3780730" cy="584775"/>
          </a:xfrm>
          <a:prstGeom prst="rect">
            <a:avLst/>
          </a:prstGeom>
          <a:noFill/>
        </p:spPr>
        <p:txBody>
          <a:bodyPr wrap="square" rtlCol="0">
            <a:spAutoFit/>
          </a:bodyPr>
          <a:lstStyle/>
          <a:p>
            <a:pPr algn="ctr"/>
            <a:r>
              <a:rPr lang="nl-NL" sz="3200" dirty="0">
                <a:solidFill>
                  <a:schemeClr val="bg1"/>
                </a:solidFill>
                <a:latin typeface="Aharoni" panose="02010803020104030203" pitchFamily="2" charset="-79"/>
                <a:cs typeface="Aharoni" panose="02010803020104030203" pitchFamily="2" charset="-79"/>
              </a:rPr>
              <a:t>Focus verleggen</a:t>
            </a:r>
          </a:p>
        </p:txBody>
      </p:sp>
      <p:sp>
        <p:nvSpPr>
          <p:cNvPr id="60" name="Ovaal 59"/>
          <p:cNvSpPr/>
          <p:nvPr/>
        </p:nvSpPr>
        <p:spPr>
          <a:xfrm>
            <a:off x="4164038" y="633045"/>
            <a:ext cx="4009292" cy="3035701"/>
          </a:xfrm>
          <a:prstGeom prst="ellipse">
            <a:avLst/>
          </a:prstGeom>
          <a:solidFill>
            <a:srgbClr val="92D050"/>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t>De maatschappij waarin we leven</a:t>
            </a:r>
          </a:p>
        </p:txBody>
      </p:sp>
    </p:spTree>
    <p:extLst>
      <p:ext uri="{BB962C8B-B14F-4D97-AF65-F5344CB8AC3E}">
        <p14:creationId xmlns:p14="http://schemas.microsoft.com/office/powerpoint/2010/main" val="345867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fbeeldingsresultaat voor 5 steps iceland you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978" y="1891921"/>
            <a:ext cx="6924022" cy="440014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Afbeeldingsresultaat voor 5 steps iceland yout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p:txBody>
      </p:sp>
      <p:pic>
        <p:nvPicPr>
          <p:cNvPr id="4102" name="Picture 6" descr="Afbeeldingsresultaat voor 5 steps iceland you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34987"/>
            <a:ext cx="5571499" cy="3102428"/>
          </a:xfrm>
          <a:prstGeom prst="rect">
            <a:avLst/>
          </a:prstGeom>
          <a:noFill/>
          <a:extLst>
            <a:ext uri="{909E8E84-426E-40DD-AFC4-6F175D3DCCD1}">
              <a14:hiddenFill xmlns:a14="http://schemas.microsoft.com/office/drawing/2010/main">
                <a:solidFill>
                  <a:srgbClr val="FFFFFF"/>
                </a:solidFill>
              </a14:hiddenFill>
            </a:ext>
          </a:extLst>
        </p:spPr>
      </p:pic>
      <p:sp>
        <p:nvSpPr>
          <p:cNvPr id="16" name="Tijdelijke aanduiding voor tekst 15"/>
          <p:cNvSpPr>
            <a:spLocks noGrp="1"/>
          </p:cNvSpPr>
          <p:nvPr>
            <p:ph type="body" sz="quarter" idx="13"/>
          </p:nvPr>
        </p:nvSpPr>
        <p:spPr/>
        <p:txBody>
          <a:bodyPr/>
          <a:lstStyle/>
          <a:p>
            <a:r>
              <a:rPr lang="en-US" dirty="0">
                <a:solidFill>
                  <a:srgbClr val="C00000"/>
                </a:solidFill>
                <a:latin typeface="proxima-nova"/>
              </a:rPr>
              <a:t>Iceland: community-based prevention</a:t>
            </a:r>
            <a:r>
              <a:rPr lang="nl-NL" dirty="0">
                <a:solidFill>
                  <a:srgbClr val="C00000"/>
                </a:solidFill>
                <a:latin typeface="proxima-nova"/>
              </a:rPr>
              <a:t/>
            </a:r>
            <a:br>
              <a:rPr lang="nl-NL" dirty="0">
                <a:solidFill>
                  <a:srgbClr val="C00000"/>
                </a:solidFill>
                <a:latin typeface="proxima-nova"/>
              </a:rPr>
            </a:br>
            <a:r>
              <a:rPr lang="nl-NL" dirty="0">
                <a:solidFill>
                  <a:srgbClr val="C00000"/>
                </a:solidFill>
                <a:latin typeface="proxima-nova"/>
              </a:rPr>
              <a:t> - een succesverhaal met een lange adem -</a:t>
            </a:r>
            <a:endParaRPr lang="nl-NL" dirty="0">
              <a:solidFill>
                <a:srgbClr val="C00000"/>
              </a:solidFill>
            </a:endParaRPr>
          </a:p>
        </p:txBody>
      </p:sp>
      <p:sp>
        <p:nvSpPr>
          <p:cNvPr id="19" name="Tijdelijke aanduiding voor datum 18"/>
          <p:cNvSpPr>
            <a:spLocks noGrp="1"/>
          </p:cNvSpPr>
          <p:nvPr>
            <p:ph type="dt" sz="half" idx="10"/>
          </p:nvPr>
        </p:nvSpPr>
        <p:spPr/>
        <p:txBody>
          <a:bodyPr/>
          <a:lstStyle/>
          <a:p>
            <a:fld id="{35DE382D-EF7F-46DC-B2AB-DAB9E98404D1}" type="datetime1">
              <a:rPr lang="nl-NL" smtClean="0"/>
              <a:t>10-11-2023</a:t>
            </a:fld>
            <a:endParaRPr lang="nl-NL" dirty="0"/>
          </a:p>
        </p:txBody>
      </p:sp>
      <p:sp>
        <p:nvSpPr>
          <p:cNvPr id="20" name="Tijdelijke aanduiding voor voettekst 19"/>
          <p:cNvSpPr>
            <a:spLocks noGrp="1"/>
          </p:cNvSpPr>
          <p:nvPr>
            <p:ph type="ftr" sz="quarter" idx="11"/>
          </p:nvPr>
        </p:nvSpPr>
        <p:spPr/>
        <p:txBody>
          <a:bodyPr/>
          <a:lstStyle/>
          <a:p>
            <a:r>
              <a:rPr lang="nl-NL" dirty="0"/>
              <a:t>www.karakter.com</a:t>
            </a:r>
          </a:p>
        </p:txBody>
      </p:sp>
      <p:sp>
        <p:nvSpPr>
          <p:cNvPr id="21" name="Tijdelijke aanduiding voor dianummer 20"/>
          <p:cNvSpPr>
            <a:spLocks noGrp="1"/>
          </p:cNvSpPr>
          <p:nvPr>
            <p:ph type="sldNum" sz="quarter" idx="12"/>
          </p:nvPr>
        </p:nvSpPr>
        <p:spPr>
          <a:xfrm>
            <a:off x="5637928" y="6417846"/>
            <a:ext cx="935867" cy="320706"/>
          </a:xfrm>
        </p:spPr>
        <p:txBody>
          <a:bodyPr/>
          <a:lstStyle/>
          <a:p>
            <a:fld id="{43E96D74-1B26-624C-92DD-3EE510BEFA0F}" type="slidenum">
              <a:rPr lang="nl-NL" sz="1200" smtClean="0">
                <a:latin typeface="+mn-lt"/>
              </a:rPr>
              <a:pPr/>
              <a:t>26</a:t>
            </a:fld>
            <a:endParaRPr lang="nl-NL" sz="1200" dirty="0">
              <a:latin typeface="+mn-lt"/>
            </a:endParaRPr>
          </a:p>
        </p:txBody>
      </p:sp>
    </p:spTree>
    <p:extLst>
      <p:ext uri="{BB962C8B-B14F-4D97-AF65-F5344CB8AC3E}">
        <p14:creationId xmlns:p14="http://schemas.microsoft.com/office/powerpoint/2010/main" val="219270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8200" y="477794"/>
            <a:ext cx="10515600" cy="1008563"/>
          </a:xfrm>
        </p:spPr>
        <p:txBody>
          <a:bodyPr>
            <a:normAutofit fontScale="90000"/>
          </a:bodyPr>
          <a:lstStyle/>
          <a:p>
            <a:r>
              <a:rPr lang="nl-NL" dirty="0"/>
              <a:t>Nodig: een breed maatschappelijke sociaal culturele gedragsverandering</a:t>
            </a:r>
          </a:p>
        </p:txBody>
      </p:sp>
      <p:sp>
        <p:nvSpPr>
          <p:cNvPr id="3" name="Tijdelijke aanduiding voor inhoud 2"/>
          <p:cNvSpPr>
            <a:spLocks noGrp="1"/>
          </p:cNvSpPr>
          <p:nvPr>
            <p:ph idx="1"/>
          </p:nvPr>
        </p:nvSpPr>
        <p:spPr/>
        <p:txBody>
          <a:bodyPr>
            <a:normAutofit fontScale="92500" lnSpcReduction="20000"/>
          </a:bodyPr>
          <a:lstStyle/>
          <a:p>
            <a:pPr marL="0" indent="0">
              <a:buNone/>
            </a:pPr>
            <a:r>
              <a:rPr lang="nl-NL" sz="2400" dirty="0"/>
              <a:t>Direct om kind/jeugd:</a:t>
            </a:r>
          </a:p>
          <a:p>
            <a:pPr>
              <a:buFont typeface="Wingdings" panose="05000000000000000000" pitchFamily="2" charset="2"/>
              <a:buChar char="Ø"/>
            </a:pPr>
            <a:r>
              <a:rPr lang="nl-NL" sz="2400" dirty="0"/>
              <a:t> Ouders-broers-zussen</a:t>
            </a:r>
          </a:p>
          <a:p>
            <a:pPr>
              <a:buFont typeface="Wingdings" panose="05000000000000000000" pitchFamily="2" charset="2"/>
              <a:buChar char="Ø"/>
            </a:pPr>
            <a:r>
              <a:rPr lang="nl-NL" sz="2400" dirty="0"/>
              <a:t> Leerkrachten-school</a:t>
            </a:r>
          </a:p>
          <a:p>
            <a:pPr>
              <a:buFont typeface="Wingdings" panose="05000000000000000000" pitchFamily="2" charset="2"/>
              <a:buChar char="Ø"/>
            </a:pPr>
            <a:r>
              <a:rPr lang="nl-NL" sz="2400" dirty="0"/>
              <a:t> </a:t>
            </a:r>
            <a:r>
              <a:rPr lang="en-GB" sz="2400" dirty="0"/>
              <a:t>Peer group</a:t>
            </a:r>
          </a:p>
          <a:p>
            <a:pPr marL="0" indent="0">
              <a:buNone/>
            </a:pPr>
            <a:endParaRPr lang="nl-NL" sz="2400" dirty="0"/>
          </a:p>
          <a:p>
            <a:pPr marL="0" indent="0">
              <a:buNone/>
            </a:pPr>
            <a:r>
              <a:rPr lang="nl-NL" sz="2400" dirty="0"/>
              <a:t>2</a:t>
            </a:r>
            <a:r>
              <a:rPr lang="nl-NL" sz="2400" baseline="30000" dirty="0"/>
              <a:t>e</a:t>
            </a:r>
            <a:r>
              <a:rPr lang="nl-NL" sz="2400" dirty="0"/>
              <a:t>  schil:</a:t>
            </a:r>
          </a:p>
          <a:p>
            <a:pPr>
              <a:buFont typeface="Wingdings" panose="05000000000000000000" pitchFamily="2" charset="2"/>
              <a:buChar char="Ø"/>
            </a:pPr>
            <a:r>
              <a:rPr lang="nl-NL" sz="2400" dirty="0"/>
              <a:t> School als instituut</a:t>
            </a:r>
          </a:p>
          <a:p>
            <a:pPr>
              <a:buFont typeface="Wingdings" panose="05000000000000000000" pitchFamily="2" charset="2"/>
              <a:buChar char="Ø"/>
            </a:pPr>
            <a:r>
              <a:rPr lang="nl-NL" sz="2400" dirty="0"/>
              <a:t> Sociaal domein/gemeente</a:t>
            </a:r>
          </a:p>
          <a:p>
            <a:pPr>
              <a:buFont typeface="Wingdings" panose="05000000000000000000" pitchFamily="2" charset="2"/>
              <a:buChar char="Ø"/>
            </a:pPr>
            <a:r>
              <a:rPr lang="nl-NL" sz="2400" dirty="0"/>
              <a:t> Familie</a:t>
            </a:r>
          </a:p>
          <a:p>
            <a:pPr>
              <a:buFont typeface="Wingdings" panose="05000000000000000000" pitchFamily="2" charset="2"/>
              <a:buChar char="Ø"/>
            </a:pPr>
            <a:r>
              <a:rPr lang="nl-NL" sz="2400" dirty="0"/>
              <a:t> Buurt</a:t>
            </a:r>
          </a:p>
          <a:p>
            <a:pPr>
              <a:buFont typeface="Wingdings" panose="05000000000000000000" pitchFamily="2" charset="2"/>
              <a:buChar char="Ø"/>
            </a:pPr>
            <a:r>
              <a:rPr lang="nl-NL" sz="2400" dirty="0"/>
              <a:t> Verenigingen</a:t>
            </a:r>
          </a:p>
          <a:p>
            <a:pPr>
              <a:buFont typeface="Wingdings" panose="05000000000000000000" pitchFamily="2" charset="2"/>
              <a:buChar char="Ø"/>
            </a:pPr>
            <a:r>
              <a:rPr lang="nl-NL" sz="2200" dirty="0"/>
              <a:t> Huisarts</a:t>
            </a:r>
          </a:p>
          <a:p>
            <a:pPr>
              <a:buFontTx/>
              <a:buChar char="-"/>
            </a:pPr>
            <a:endParaRPr lang="nl-NL" dirty="0"/>
          </a:p>
          <a:p>
            <a:endParaRPr lang="nl-NL" dirty="0"/>
          </a:p>
        </p:txBody>
      </p:sp>
      <p:pic>
        <p:nvPicPr>
          <p:cNvPr id="3074" name="Picture 2" descr="Afbeeldingsresultaat voor invloedsferen rondom het kind"/>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371874" y="1651000"/>
            <a:ext cx="5040312"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5"/>
          <p:cNvSpPr>
            <a:spLocks noGrp="1"/>
          </p:cNvSpPr>
          <p:nvPr>
            <p:ph type="dt" sz="half" idx="10"/>
          </p:nvPr>
        </p:nvSpPr>
        <p:spPr/>
        <p:txBody>
          <a:bodyPr/>
          <a:lstStyle/>
          <a:p>
            <a:fld id="{675D7A8F-A6E1-485D-8DF9-95CA2CEE26AC}" type="datetime1">
              <a:rPr lang="nl-NL" smtClean="0"/>
              <a:t>10-11-2023</a:t>
            </a:fld>
            <a:endParaRPr lang="nl-NL" dirty="0"/>
          </a:p>
        </p:txBody>
      </p:sp>
      <p:sp>
        <p:nvSpPr>
          <p:cNvPr id="7" name="Tijdelijke aanduiding voor voettekst 6"/>
          <p:cNvSpPr>
            <a:spLocks noGrp="1"/>
          </p:cNvSpPr>
          <p:nvPr>
            <p:ph type="ftr" sz="quarter" idx="11"/>
          </p:nvPr>
        </p:nvSpPr>
        <p:spPr/>
        <p:txBody>
          <a:bodyPr/>
          <a:lstStyle/>
          <a:p>
            <a:r>
              <a:rPr lang="nl-NL" dirty="0"/>
              <a:t>www.karakter.com</a:t>
            </a:r>
          </a:p>
        </p:txBody>
      </p:sp>
      <p:sp>
        <p:nvSpPr>
          <p:cNvPr id="8" name="Tijdelijke aanduiding voor dianummer 7"/>
          <p:cNvSpPr>
            <a:spLocks noGrp="1"/>
          </p:cNvSpPr>
          <p:nvPr>
            <p:ph type="sldNum" sz="quarter" idx="12"/>
          </p:nvPr>
        </p:nvSpPr>
        <p:spPr/>
        <p:txBody>
          <a:bodyPr/>
          <a:lstStyle/>
          <a:p>
            <a:fld id="{8D68D8DD-FE17-4701-8429-32EB350F9756}" type="slidenum">
              <a:rPr lang="nl-NL" smtClean="0"/>
              <a:t>27</a:t>
            </a:fld>
            <a:endParaRPr lang="nl-NL" dirty="0"/>
          </a:p>
        </p:txBody>
      </p:sp>
    </p:spTree>
    <p:extLst>
      <p:ext uri="{BB962C8B-B14F-4D97-AF65-F5344CB8AC3E}">
        <p14:creationId xmlns:p14="http://schemas.microsoft.com/office/powerpoint/2010/main" val="881665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gn="ctr"/>
            <a:r>
              <a:rPr lang="nl-NL" sz="2800" dirty="0"/>
              <a:t>Aangrijpingspunten preventiebeleid</a:t>
            </a:r>
            <a:br>
              <a:rPr lang="nl-NL" sz="2800" dirty="0"/>
            </a:br>
            <a:r>
              <a:rPr lang="nl-NL" sz="2800" i="1" u="sng" dirty="0"/>
              <a:t>Universele Preventie (ongericht) – cultuur verandering!</a:t>
            </a:r>
            <a:endParaRPr lang="nl-NL" sz="2800" dirty="0"/>
          </a:p>
        </p:txBody>
      </p:sp>
      <p:grpSp>
        <p:nvGrpSpPr>
          <p:cNvPr id="24" name="Groep 23"/>
          <p:cNvGrpSpPr/>
          <p:nvPr/>
        </p:nvGrpSpPr>
        <p:grpSpPr>
          <a:xfrm>
            <a:off x="2734646" y="2530935"/>
            <a:ext cx="6241242" cy="3017645"/>
            <a:chOff x="1850835" y="1968346"/>
            <a:chExt cx="8321656" cy="4023525"/>
          </a:xfrm>
        </p:grpSpPr>
        <p:sp>
          <p:nvSpPr>
            <p:cNvPr id="25" name="Freeform 3"/>
            <p:cNvSpPr>
              <a:spLocks/>
            </p:cNvSpPr>
            <p:nvPr/>
          </p:nvSpPr>
          <p:spPr bwMode="auto">
            <a:xfrm>
              <a:off x="2615344" y="1968346"/>
              <a:ext cx="6934305" cy="3529294"/>
            </a:xfrm>
            <a:custGeom>
              <a:avLst/>
              <a:gdLst>
                <a:gd name="T0" fmla="*/ 2147483646 w 1440"/>
                <a:gd name="T1" fmla="*/ 2147483646 h 864"/>
                <a:gd name="T2" fmla="*/ 2147483646 w 1440"/>
                <a:gd name="T3" fmla="*/ 2147483646 h 864"/>
                <a:gd name="T4" fmla="*/ 2147483646 w 1440"/>
                <a:gd name="T5" fmla="*/ 0 h 864"/>
                <a:gd name="T6" fmla="*/ 2147483646 w 1440"/>
                <a:gd name="T7" fmla="*/ 0 h 864"/>
                <a:gd name="T8" fmla="*/ 2147483646 w 1440"/>
                <a:gd name="T9" fmla="*/ 2147483646 h 864"/>
                <a:gd name="T10" fmla="*/ 0 w 1440"/>
                <a:gd name="T11" fmla="*/ 2147483646 h 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0" h="864">
                  <a:moveTo>
                    <a:pt x="1440" y="859"/>
                  </a:moveTo>
                  <a:cubicBezTo>
                    <a:pt x="1440" y="859"/>
                    <a:pt x="1191" y="864"/>
                    <a:pt x="1079" y="649"/>
                  </a:cubicBezTo>
                  <a:cubicBezTo>
                    <a:pt x="955" y="412"/>
                    <a:pt x="906" y="0"/>
                    <a:pt x="723" y="0"/>
                  </a:cubicBezTo>
                  <a:cubicBezTo>
                    <a:pt x="717" y="0"/>
                    <a:pt x="717" y="0"/>
                    <a:pt x="717" y="0"/>
                  </a:cubicBezTo>
                  <a:cubicBezTo>
                    <a:pt x="534" y="0"/>
                    <a:pt x="485" y="412"/>
                    <a:pt x="361" y="649"/>
                  </a:cubicBezTo>
                  <a:cubicBezTo>
                    <a:pt x="248" y="864"/>
                    <a:pt x="0" y="859"/>
                    <a:pt x="0" y="859"/>
                  </a:cubicBezTo>
                </a:path>
              </a:pathLst>
            </a:custGeom>
            <a:ln>
              <a:headEnd/>
              <a:tailEnd/>
            </a:ln>
          </p:spPr>
          <p:style>
            <a:lnRef idx="3">
              <a:schemeClr val="dk1"/>
            </a:lnRef>
            <a:fillRef idx="0">
              <a:schemeClr val="dk1"/>
            </a:fillRef>
            <a:effectRef idx="2">
              <a:schemeClr val="dk1"/>
            </a:effectRef>
            <a:fontRef idx="minor">
              <a:schemeClr val="tx1"/>
            </a:fontRef>
          </p:style>
          <p:txBody>
            <a:bodyPr/>
            <a:lstStyle/>
            <a:p>
              <a:endParaRPr lang="nl-NL" sz="1350" dirty="0"/>
            </a:p>
          </p:txBody>
        </p:sp>
        <p:sp>
          <p:nvSpPr>
            <p:cNvPr id="26" name="Line 4"/>
            <p:cNvSpPr>
              <a:spLocks noChangeShapeType="1"/>
            </p:cNvSpPr>
            <p:nvPr/>
          </p:nvSpPr>
          <p:spPr bwMode="auto">
            <a:xfrm>
              <a:off x="6088603" y="1972491"/>
              <a:ext cx="2442" cy="360000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7" name="Line 5"/>
            <p:cNvSpPr>
              <a:spLocks noChangeShapeType="1"/>
            </p:cNvSpPr>
            <p:nvPr/>
          </p:nvSpPr>
          <p:spPr bwMode="auto">
            <a:xfrm>
              <a:off x="4965045" y="3326738"/>
              <a:ext cx="0" cy="2239507"/>
            </a:xfrm>
            <a:prstGeom prst="line">
              <a:avLst/>
            </a:prstGeom>
            <a:ln w="25400">
              <a:solidFill>
                <a:srgbClr val="029DD1"/>
              </a:solidFill>
              <a:prstDash val="solid"/>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8" name="Line 6"/>
            <p:cNvSpPr>
              <a:spLocks noChangeShapeType="1"/>
            </p:cNvSpPr>
            <p:nvPr/>
          </p:nvSpPr>
          <p:spPr bwMode="auto">
            <a:xfrm flipH="1">
              <a:off x="3912319" y="5089377"/>
              <a:ext cx="2" cy="476868"/>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29" name="Line 8"/>
            <p:cNvSpPr>
              <a:spLocks noChangeShapeType="1"/>
            </p:cNvSpPr>
            <p:nvPr/>
          </p:nvSpPr>
          <p:spPr bwMode="auto">
            <a:xfrm>
              <a:off x="7207275" y="3304829"/>
              <a:ext cx="0" cy="2261416"/>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0" name="Line 9"/>
            <p:cNvSpPr>
              <a:spLocks noChangeShapeType="1"/>
            </p:cNvSpPr>
            <p:nvPr/>
          </p:nvSpPr>
          <p:spPr bwMode="auto">
            <a:xfrm>
              <a:off x="8259999" y="5098245"/>
              <a:ext cx="0" cy="46800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1" name="Line 11"/>
            <p:cNvSpPr>
              <a:spLocks noChangeShapeType="1"/>
            </p:cNvSpPr>
            <p:nvPr/>
          </p:nvSpPr>
          <p:spPr bwMode="auto">
            <a:xfrm>
              <a:off x="1850835" y="5570388"/>
              <a:ext cx="8321656" cy="2073"/>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32" name="Tekstvak 31"/>
            <p:cNvSpPr txBox="1"/>
            <p:nvPr/>
          </p:nvSpPr>
          <p:spPr>
            <a:xfrm>
              <a:off x="5934171" y="5591761"/>
              <a:ext cx="370187" cy="400109"/>
            </a:xfrm>
            <a:prstGeom prst="rect">
              <a:avLst/>
            </a:prstGeom>
            <a:noFill/>
          </p:spPr>
          <p:txBody>
            <a:bodyPr wrap="none" rtlCol="0">
              <a:spAutoFit/>
            </a:bodyPr>
            <a:lstStyle/>
            <a:p>
              <a:r>
                <a:rPr lang="nl-NL" sz="1350" i="1" dirty="0"/>
                <a:t>µ</a:t>
              </a:r>
            </a:p>
          </p:txBody>
        </p:sp>
        <p:sp>
          <p:nvSpPr>
            <p:cNvPr id="33" name="Tekstvak 32"/>
            <p:cNvSpPr txBox="1"/>
            <p:nvPr/>
          </p:nvSpPr>
          <p:spPr>
            <a:xfrm>
              <a:off x="6933802" y="5591762"/>
              <a:ext cx="607432" cy="400109"/>
            </a:xfrm>
            <a:prstGeom prst="rect">
              <a:avLst/>
            </a:prstGeom>
            <a:noFill/>
          </p:spPr>
          <p:txBody>
            <a:bodyPr wrap="none" rtlCol="0">
              <a:spAutoFit/>
            </a:bodyPr>
            <a:lstStyle/>
            <a:p>
              <a:r>
                <a:rPr lang="nl-NL" sz="1350" i="1" dirty="0"/>
                <a:t>µ+</a:t>
              </a:r>
              <a:r>
                <a:rPr lang="el-GR" sz="1350" i="1" dirty="0"/>
                <a:t>σ</a:t>
              </a:r>
              <a:endParaRPr lang="nl-NL" sz="1350" i="1" dirty="0"/>
            </a:p>
          </p:txBody>
        </p:sp>
        <p:sp>
          <p:nvSpPr>
            <p:cNvPr id="34" name="Tekstvak 33"/>
            <p:cNvSpPr txBox="1"/>
            <p:nvPr/>
          </p:nvSpPr>
          <p:spPr>
            <a:xfrm>
              <a:off x="7954216" y="5591762"/>
              <a:ext cx="724985" cy="400109"/>
            </a:xfrm>
            <a:prstGeom prst="rect">
              <a:avLst/>
            </a:prstGeom>
            <a:noFill/>
          </p:spPr>
          <p:txBody>
            <a:bodyPr wrap="none" rtlCol="0">
              <a:spAutoFit/>
            </a:bodyPr>
            <a:lstStyle/>
            <a:p>
              <a:r>
                <a:rPr lang="nl-NL" sz="1350" i="1" dirty="0"/>
                <a:t>µ+2</a:t>
              </a:r>
              <a:r>
                <a:rPr lang="el-GR" sz="1350" i="1" dirty="0"/>
                <a:t>σ</a:t>
              </a:r>
              <a:endParaRPr lang="nl-NL" sz="1350" i="1" dirty="0"/>
            </a:p>
          </p:txBody>
        </p:sp>
        <p:sp>
          <p:nvSpPr>
            <p:cNvPr id="35" name="Tekstvak 34"/>
            <p:cNvSpPr txBox="1"/>
            <p:nvPr/>
          </p:nvSpPr>
          <p:spPr>
            <a:xfrm>
              <a:off x="4714014" y="5591762"/>
              <a:ext cx="562547" cy="400109"/>
            </a:xfrm>
            <a:prstGeom prst="rect">
              <a:avLst/>
            </a:prstGeom>
            <a:noFill/>
          </p:spPr>
          <p:txBody>
            <a:bodyPr wrap="none" rtlCol="0">
              <a:spAutoFit/>
            </a:bodyPr>
            <a:lstStyle/>
            <a:p>
              <a:r>
                <a:rPr lang="nl-NL" sz="1350" i="1" dirty="0"/>
                <a:t>µ-</a:t>
              </a:r>
              <a:r>
                <a:rPr lang="el-GR" sz="1350" i="1" dirty="0"/>
                <a:t>σ</a:t>
              </a:r>
              <a:endParaRPr lang="nl-NL" sz="1350" i="1" dirty="0"/>
            </a:p>
          </p:txBody>
        </p:sp>
        <p:sp>
          <p:nvSpPr>
            <p:cNvPr id="36" name="Tekstvak 35"/>
            <p:cNvSpPr txBox="1"/>
            <p:nvPr/>
          </p:nvSpPr>
          <p:spPr>
            <a:xfrm>
              <a:off x="3602779" y="5591762"/>
              <a:ext cx="680101" cy="400109"/>
            </a:xfrm>
            <a:prstGeom prst="rect">
              <a:avLst/>
            </a:prstGeom>
            <a:noFill/>
          </p:spPr>
          <p:txBody>
            <a:bodyPr wrap="none" rtlCol="0">
              <a:spAutoFit/>
            </a:bodyPr>
            <a:lstStyle/>
            <a:p>
              <a:r>
                <a:rPr lang="nl-NL" sz="1350" i="1" dirty="0"/>
                <a:t>µ-2</a:t>
              </a:r>
              <a:r>
                <a:rPr lang="el-GR" sz="1350" i="1" dirty="0"/>
                <a:t>σ</a:t>
              </a:r>
              <a:endParaRPr lang="nl-NL" sz="1350" i="1" dirty="0"/>
            </a:p>
          </p:txBody>
        </p:sp>
      </p:grpSp>
      <p:cxnSp>
        <p:nvCxnSpPr>
          <p:cNvPr id="44" name="Rechte verbindingslijn met pijl 43"/>
          <p:cNvCxnSpPr/>
          <p:nvPr/>
        </p:nvCxnSpPr>
        <p:spPr>
          <a:xfrm>
            <a:off x="3813344" y="4629263"/>
            <a:ext cx="0" cy="41177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5" name="Rechte verbindingslijn met pijl 44"/>
          <p:cNvCxnSpPr/>
          <p:nvPr/>
        </p:nvCxnSpPr>
        <p:spPr>
          <a:xfrm>
            <a:off x="4573929" y="3759107"/>
            <a:ext cx="0" cy="75771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6" name="Rechte verbindingslijn met pijl 45"/>
          <p:cNvCxnSpPr/>
          <p:nvPr/>
        </p:nvCxnSpPr>
        <p:spPr>
          <a:xfrm>
            <a:off x="8042444" y="4638185"/>
            <a:ext cx="0" cy="386323"/>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7" name="Rechte verbindingslijn met pijl 46"/>
          <p:cNvCxnSpPr/>
          <p:nvPr/>
        </p:nvCxnSpPr>
        <p:spPr>
          <a:xfrm>
            <a:off x="7315753" y="3742582"/>
            <a:ext cx="0" cy="75771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8" name="Line 8"/>
          <p:cNvSpPr>
            <a:spLocks noChangeShapeType="1"/>
          </p:cNvSpPr>
          <p:nvPr/>
        </p:nvSpPr>
        <p:spPr bwMode="auto">
          <a:xfrm>
            <a:off x="4942635" y="3949229"/>
            <a:ext cx="0" cy="1277177"/>
          </a:xfrm>
          <a:prstGeom prst="line">
            <a:avLst/>
          </a:prstGeom>
          <a:ln w="25400">
            <a:solidFill>
              <a:srgbClr val="029DD1"/>
            </a:solidFill>
            <a:prstDash val="sysDash"/>
            <a:headEnd/>
            <a:tailEnd/>
          </a:ln>
        </p:spPr>
        <p:style>
          <a:lnRef idx="1">
            <a:schemeClr val="accent3"/>
          </a:lnRef>
          <a:fillRef idx="0">
            <a:schemeClr val="accent3"/>
          </a:fillRef>
          <a:effectRef idx="0">
            <a:schemeClr val="accent3"/>
          </a:effectRef>
          <a:fontRef idx="minor">
            <a:schemeClr val="tx1"/>
          </a:fontRef>
        </p:style>
        <p:txBody>
          <a:bodyPr/>
          <a:lstStyle/>
          <a:p>
            <a:endParaRPr lang="nl-NL" sz="1350" dirty="0"/>
          </a:p>
        </p:txBody>
      </p:sp>
      <p:sp>
        <p:nvSpPr>
          <p:cNvPr id="49" name="Tekstvak 48"/>
          <p:cNvSpPr txBox="1"/>
          <p:nvPr/>
        </p:nvSpPr>
        <p:spPr>
          <a:xfrm>
            <a:off x="2493936" y="5656280"/>
            <a:ext cx="6931639" cy="507831"/>
          </a:xfrm>
          <a:prstGeom prst="rect">
            <a:avLst/>
          </a:prstGeom>
          <a:solidFill>
            <a:srgbClr val="92D050"/>
          </a:solidFill>
          <a:ln w="12700">
            <a:solidFill>
              <a:schemeClr val="tx1"/>
            </a:solidFill>
          </a:ln>
        </p:spPr>
        <p:txBody>
          <a:bodyPr wrap="square" rtlCol="0">
            <a:spAutoFit/>
          </a:bodyPr>
          <a:lstStyle/>
          <a:p>
            <a:r>
              <a:rPr lang="nl-NL" sz="900" dirty="0"/>
              <a:t>Universele preventie gericht op; destigmatisering, normalisering, inclusie, gezond gedrag en versterken mentale gezondheid.</a:t>
            </a:r>
          </a:p>
          <a:p>
            <a:r>
              <a:rPr lang="nl-NL" sz="900" dirty="0"/>
              <a:t>Kortom:  mentale veerkracht van de gehele maatschappij vergroten met doel om </a:t>
            </a:r>
            <a:r>
              <a:rPr lang="nl-NL" sz="900" b="1" dirty="0">
                <a:solidFill>
                  <a:srgbClr val="FF0000"/>
                </a:solidFill>
              </a:rPr>
              <a:t>de maatschappelijke norm (normaal/abnormaal) te ‘verbreden</a:t>
            </a:r>
            <a:r>
              <a:rPr lang="nl-NL" sz="900" dirty="0">
                <a:solidFill>
                  <a:srgbClr val="FF0000"/>
                </a:solidFill>
              </a:rPr>
              <a:t>’</a:t>
            </a:r>
          </a:p>
        </p:txBody>
      </p:sp>
      <p:sp>
        <p:nvSpPr>
          <p:cNvPr id="50" name="PIJL-OMLAAG 49"/>
          <p:cNvSpPr/>
          <p:nvPr/>
        </p:nvSpPr>
        <p:spPr>
          <a:xfrm rot="10800000">
            <a:off x="3834428" y="5159946"/>
            <a:ext cx="200450" cy="4725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1" name="PIJL-OMLAAG 50"/>
          <p:cNvSpPr/>
          <p:nvPr/>
        </p:nvSpPr>
        <p:spPr>
          <a:xfrm rot="10800000">
            <a:off x="7102502" y="5157795"/>
            <a:ext cx="200450" cy="4725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2" name="PIJL-OMLAAG 51"/>
          <p:cNvSpPr/>
          <p:nvPr/>
        </p:nvSpPr>
        <p:spPr>
          <a:xfrm rot="10800000">
            <a:off x="7939675" y="5157795"/>
            <a:ext cx="200450" cy="4725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3" name="PIJL-OMLAAG 52"/>
          <p:cNvSpPr/>
          <p:nvPr/>
        </p:nvSpPr>
        <p:spPr>
          <a:xfrm rot="10800000">
            <a:off x="6288989" y="5157794"/>
            <a:ext cx="200450" cy="4725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4" name="PIJL-OMLAAG 53"/>
          <p:cNvSpPr/>
          <p:nvPr/>
        </p:nvSpPr>
        <p:spPr>
          <a:xfrm rot="10800000">
            <a:off x="5372485" y="5163173"/>
            <a:ext cx="405000" cy="472500"/>
          </a:xfrm>
          <a:prstGeom prst="down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5" name="PIJL-OMLAAG 54"/>
          <p:cNvSpPr/>
          <p:nvPr/>
        </p:nvSpPr>
        <p:spPr>
          <a:xfrm rot="10800000">
            <a:off x="4490853" y="5157795"/>
            <a:ext cx="405000" cy="472500"/>
          </a:xfrm>
          <a:prstGeom prst="down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63" name="Rechte verbindingslijn met pijl 62"/>
          <p:cNvCxnSpPr/>
          <p:nvPr/>
        </p:nvCxnSpPr>
        <p:spPr>
          <a:xfrm flipH="1">
            <a:off x="4942636" y="4244408"/>
            <a:ext cx="173536" cy="0"/>
          </a:xfrm>
          <a:prstGeom prst="straightConnector1">
            <a:avLst/>
          </a:prstGeom>
          <a:ln w="9525">
            <a:solidFill>
              <a:srgbClr val="029DD1"/>
            </a:solidFill>
            <a:tailEnd type="stealth"/>
          </a:ln>
        </p:spPr>
        <p:style>
          <a:lnRef idx="1">
            <a:schemeClr val="accent1"/>
          </a:lnRef>
          <a:fillRef idx="0">
            <a:schemeClr val="accent1"/>
          </a:fillRef>
          <a:effectRef idx="0">
            <a:schemeClr val="accent1"/>
          </a:effectRef>
          <a:fontRef idx="minor">
            <a:schemeClr val="tx1"/>
          </a:fontRef>
        </p:style>
      </p:cxnSp>
      <p:cxnSp>
        <p:nvCxnSpPr>
          <p:cNvPr id="65" name="Rechte verbindingslijn met pijl 64"/>
          <p:cNvCxnSpPr/>
          <p:nvPr/>
        </p:nvCxnSpPr>
        <p:spPr>
          <a:xfrm flipH="1">
            <a:off x="4942636" y="4624500"/>
            <a:ext cx="173536" cy="0"/>
          </a:xfrm>
          <a:prstGeom prst="straightConnector1">
            <a:avLst/>
          </a:prstGeom>
          <a:ln w="9525">
            <a:solidFill>
              <a:srgbClr val="029DD1"/>
            </a:solidFill>
            <a:tailEnd type="stealth"/>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p:cNvCxnSpPr/>
          <p:nvPr/>
        </p:nvCxnSpPr>
        <p:spPr>
          <a:xfrm flipH="1">
            <a:off x="4942636" y="5004027"/>
            <a:ext cx="173536" cy="0"/>
          </a:xfrm>
          <a:prstGeom prst="straightConnector1">
            <a:avLst/>
          </a:prstGeom>
          <a:ln w="9525">
            <a:solidFill>
              <a:srgbClr val="029DD1"/>
            </a:solidFill>
            <a:tailEnd type="stealth"/>
          </a:ln>
        </p:spPr>
        <p:style>
          <a:lnRef idx="1">
            <a:schemeClr val="accent1"/>
          </a:lnRef>
          <a:fillRef idx="0">
            <a:schemeClr val="accent1"/>
          </a:fillRef>
          <a:effectRef idx="0">
            <a:schemeClr val="accent1"/>
          </a:effectRef>
          <a:fontRef idx="minor">
            <a:schemeClr val="tx1"/>
          </a:fontRef>
        </p:style>
      </p:cxnSp>
      <p:sp>
        <p:nvSpPr>
          <p:cNvPr id="42" name="Tekstvak 41"/>
          <p:cNvSpPr txBox="1"/>
          <p:nvPr/>
        </p:nvSpPr>
        <p:spPr>
          <a:xfrm>
            <a:off x="3732883" y="3191938"/>
            <a:ext cx="1273020" cy="507831"/>
          </a:xfrm>
          <a:prstGeom prst="rect">
            <a:avLst/>
          </a:prstGeom>
          <a:noFill/>
          <a:ln w="12700">
            <a:solidFill>
              <a:schemeClr val="tx1"/>
            </a:solidFill>
          </a:ln>
        </p:spPr>
        <p:txBody>
          <a:bodyPr wrap="square" rtlCol="0">
            <a:spAutoFit/>
          </a:bodyPr>
          <a:lstStyle/>
          <a:p>
            <a:pPr algn="ctr"/>
            <a:r>
              <a:rPr lang="nl-NL" sz="825" b="1" dirty="0">
                <a:ln w="6350">
                  <a:noFill/>
                </a:ln>
              </a:rPr>
              <a:t>Uiting van psychische klachten</a:t>
            </a:r>
            <a:r>
              <a:rPr lang="nl-NL" sz="1050" b="1" dirty="0">
                <a:ln w="6350">
                  <a:noFill/>
                </a:ln>
              </a:rPr>
              <a:t> </a:t>
            </a:r>
            <a:r>
              <a:rPr lang="nl-NL" sz="1050" b="1" i="1" u="sng" dirty="0">
                <a:ln w="6350">
                  <a:noFill/>
                </a:ln>
                <a:solidFill>
                  <a:srgbClr val="FF0000"/>
                </a:solidFill>
              </a:rPr>
              <a:t>sterk </a:t>
            </a:r>
            <a:r>
              <a:rPr lang="nl-NL" sz="825" b="1" dirty="0">
                <a:ln w="6350">
                  <a:noFill/>
                </a:ln>
              </a:rPr>
              <a:t>beïnvloedt door context</a:t>
            </a:r>
          </a:p>
        </p:txBody>
      </p:sp>
      <p:sp>
        <p:nvSpPr>
          <p:cNvPr id="43" name="Tekstvak 42"/>
          <p:cNvSpPr txBox="1"/>
          <p:nvPr/>
        </p:nvSpPr>
        <p:spPr>
          <a:xfrm>
            <a:off x="2969210" y="3849153"/>
            <a:ext cx="1355567" cy="738664"/>
          </a:xfrm>
          <a:prstGeom prst="rect">
            <a:avLst/>
          </a:prstGeom>
          <a:noFill/>
          <a:ln w="12700">
            <a:solidFill>
              <a:schemeClr val="tx1"/>
            </a:solidFill>
          </a:ln>
        </p:spPr>
        <p:txBody>
          <a:bodyPr wrap="square" rtlCol="0">
            <a:spAutoFit/>
          </a:bodyPr>
          <a:lstStyle/>
          <a:p>
            <a:pPr algn="ctr"/>
            <a:r>
              <a:rPr lang="nl-NL" sz="825" b="1" dirty="0">
                <a:ln w="6350">
                  <a:noFill/>
                </a:ln>
              </a:rPr>
              <a:t>Uiting psychische klachten </a:t>
            </a:r>
            <a:r>
              <a:rPr lang="nl-NL" sz="900" b="1" i="1" u="sng" dirty="0">
                <a:ln w="6350">
                  <a:noFill/>
                </a:ln>
                <a:solidFill>
                  <a:srgbClr val="FF0000"/>
                </a:solidFill>
              </a:rPr>
              <a:t>onafhankelijk</a:t>
            </a:r>
            <a:r>
              <a:rPr lang="nl-NL" sz="825" b="1" dirty="0">
                <a:ln w="6350">
                  <a:noFill/>
                </a:ln>
              </a:rPr>
              <a:t> van context. Psychische klachten treden sowieso op</a:t>
            </a:r>
          </a:p>
        </p:txBody>
      </p:sp>
      <p:sp>
        <p:nvSpPr>
          <p:cNvPr id="56" name="Tekstvak 55"/>
          <p:cNvSpPr txBox="1"/>
          <p:nvPr/>
        </p:nvSpPr>
        <p:spPr>
          <a:xfrm>
            <a:off x="5434079" y="1862668"/>
            <a:ext cx="1225871" cy="600164"/>
          </a:xfrm>
          <a:prstGeom prst="rect">
            <a:avLst/>
          </a:prstGeom>
          <a:noFill/>
          <a:ln w="12700">
            <a:solidFill>
              <a:schemeClr val="tx1"/>
            </a:solidFill>
          </a:ln>
        </p:spPr>
        <p:txBody>
          <a:bodyPr wrap="square" rtlCol="0">
            <a:spAutoFit/>
          </a:bodyPr>
          <a:lstStyle/>
          <a:p>
            <a:pPr algn="ctr"/>
            <a:r>
              <a:rPr lang="nl-NL" sz="825" b="1" dirty="0">
                <a:ln w="6350">
                  <a:noFill/>
                </a:ln>
              </a:rPr>
              <a:t>Relatief ongevoelig voor psychische klachten, niet ongevoelig voor context</a:t>
            </a:r>
          </a:p>
        </p:txBody>
      </p:sp>
      <p:sp>
        <p:nvSpPr>
          <p:cNvPr id="57" name="Tekstvak 56"/>
          <p:cNvSpPr txBox="1"/>
          <p:nvPr/>
        </p:nvSpPr>
        <p:spPr>
          <a:xfrm>
            <a:off x="6894456" y="3191937"/>
            <a:ext cx="1425160" cy="473206"/>
          </a:xfrm>
          <a:prstGeom prst="rect">
            <a:avLst/>
          </a:prstGeom>
          <a:noFill/>
          <a:ln w="12700">
            <a:solidFill>
              <a:schemeClr val="tx1"/>
            </a:solidFill>
          </a:ln>
        </p:spPr>
        <p:txBody>
          <a:bodyPr wrap="square" rtlCol="0">
            <a:spAutoFit/>
          </a:bodyPr>
          <a:lstStyle/>
          <a:p>
            <a:pPr algn="ctr"/>
            <a:r>
              <a:rPr lang="nl-NL" sz="825" b="1" dirty="0">
                <a:ln w="6350">
                  <a:noFill/>
                </a:ln>
              </a:rPr>
              <a:t>Nauwelijks gevoelig voor psychische klachten, context geen rol van betekenis</a:t>
            </a:r>
          </a:p>
        </p:txBody>
      </p:sp>
      <p:sp>
        <p:nvSpPr>
          <p:cNvPr id="58" name="Tekstvak 57"/>
          <p:cNvSpPr txBox="1"/>
          <p:nvPr/>
        </p:nvSpPr>
        <p:spPr>
          <a:xfrm>
            <a:off x="7635018" y="4116691"/>
            <a:ext cx="1431085" cy="473206"/>
          </a:xfrm>
          <a:prstGeom prst="rect">
            <a:avLst/>
          </a:prstGeom>
          <a:noFill/>
          <a:ln w="12700">
            <a:solidFill>
              <a:schemeClr val="tx1"/>
            </a:solidFill>
          </a:ln>
        </p:spPr>
        <p:txBody>
          <a:bodyPr wrap="square" rtlCol="0">
            <a:spAutoFit/>
          </a:bodyPr>
          <a:lstStyle/>
          <a:p>
            <a:pPr algn="ctr"/>
            <a:r>
              <a:rPr lang="nl-NL" sz="825" b="1" dirty="0">
                <a:ln w="6350">
                  <a:noFill/>
                </a:ln>
              </a:rPr>
              <a:t>Ongevoelig voor psychische klachten. Context geen rol van betekenis</a:t>
            </a:r>
          </a:p>
        </p:txBody>
      </p:sp>
      <p:sp>
        <p:nvSpPr>
          <p:cNvPr id="6" name="Tijdelijke aanduiding voor datum 5"/>
          <p:cNvSpPr>
            <a:spLocks noGrp="1"/>
          </p:cNvSpPr>
          <p:nvPr>
            <p:ph type="dt" sz="half" idx="10"/>
          </p:nvPr>
        </p:nvSpPr>
        <p:spPr/>
        <p:txBody>
          <a:bodyPr/>
          <a:lstStyle/>
          <a:p>
            <a:fld id="{5F6FAB9B-6F7A-4A02-8DB6-D608C0E44245}" type="datetime1">
              <a:rPr lang="nl-NL" smtClean="0"/>
              <a:t>10-11-2023</a:t>
            </a:fld>
            <a:endParaRPr lang="nl-NL" dirty="0"/>
          </a:p>
        </p:txBody>
      </p:sp>
      <p:sp>
        <p:nvSpPr>
          <p:cNvPr id="7" name="Tijdelijke aanduiding voor voettekst 6"/>
          <p:cNvSpPr>
            <a:spLocks noGrp="1"/>
          </p:cNvSpPr>
          <p:nvPr>
            <p:ph type="ftr" sz="quarter" idx="11"/>
          </p:nvPr>
        </p:nvSpPr>
        <p:spPr>
          <a:xfrm>
            <a:off x="2493935" y="6127751"/>
            <a:ext cx="6950077" cy="263374"/>
          </a:xfrm>
          <a:solidFill>
            <a:schemeClr val="accent1">
              <a:lumMod val="75000"/>
            </a:schemeClr>
          </a:solidFill>
        </p:spPr>
        <p:txBody>
          <a:bodyPr/>
          <a:lstStyle/>
          <a:p>
            <a:r>
              <a:rPr lang="nl-NL" sz="2000" b="1" dirty="0" err="1">
                <a:solidFill>
                  <a:schemeClr val="bg1"/>
                </a:solidFill>
              </a:rPr>
              <a:t>Amplitie</a:t>
            </a:r>
            <a:endParaRPr lang="nl-NL" sz="2000" b="1" dirty="0">
              <a:solidFill>
                <a:schemeClr val="bg1"/>
              </a:solidFill>
            </a:endParaRPr>
          </a:p>
        </p:txBody>
      </p:sp>
      <p:sp>
        <p:nvSpPr>
          <p:cNvPr id="8" name="Tijdelijke aanduiding voor dianummer 7"/>
          <p:cNvSpPr>
            <a:spLocks noGrp="1"/>
          </p:cNvSpPr>
          <p:nvPr>
            <p:ph type="sldNum" sz="quarter" idx="12"/>
          </p:nvPr>
        </p:nvSpPr>
        <p:spPr/>
        <p:txBody>
          <a:bodyPr/>
          <a:lstStyle/>
          <a:p>
            <a:fld id="{8D68D8DD-FE17-4701-8429-32EB350F9756}" type="slidenum">
              <a:rPr lang="nl-NL" smtClean="0"/>
              <a:t>28</a:t>
            </a:fld>
            <a:endParaRPr lang="nl-NL" dirty="0"/>
          </a:p>
        </p:txBody>
      </p:sp>
    </p:spTree>
    <p:extLst>
      <p:ext uri="{BB962C8B-B14F-4D97-AF65-F5344CB8AC3E}">
        <p14:creationId xmlns:p14="http://schemas.microsoft.com/office/powerpoint/2010/main" val="150565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gn="ctr"/>
            <a:r>
              <a:rPr lang="nl-NL" sz="2400" dirty="0"/>
              <a:t>Aangrijpingspunten preventiebeleid i.r.t. psychische kwetsbaarheid</a:t>
            </a:r>
            <a:br>
              <a:rPr lang="nl-NL" sz="2400" dirty="0"/>
            </a:br>
            <a:r>
              <a:rPr lang="nl-NL" sz="2400" i="1" u="sng" dirty="0"/>
              <a:t>gerichte preventie</a:t>
            </a:r>
            <a:endParaRPr lang="nl-NL" sz="2400" dirty="0"/>
          </a:p>
        </p:txBody>
      </p:sp>
      <p:pic>
        <p:nvPicPr>
          <p:cNvPr id="10" name="Afbeelding 9"/>
          <p:cNvPicPr>
            <a:picLocks noChangeAspect="1"/>
          </p:cNvPicPr>
          <p:nvPr/>
        </p:nvPicPr>
        <p:blipFill>
          <a:blip r:embed="rId2"/>
          <a:stretch>
            <a:fillRect/>
          </a:stretch>
        </p:blipFill>
        <p:spPr>
          <a:xfrm>
            <a:off x="2688974" y="2222956"/>
            <a:ext cx="6529388" cy="3221831"/>
          </a:xfrm>
          <a:prstGeom prst="rect">
            <a:avLst/>
          </a:prstGeom>
        </p:spPr>
      </p:pic>
      <p:grpSp>
        <p:nvGrpSpPr>
          <p:cNvPr id="18" name="Groep 17"/>
          <p:cNvGrpSpPr/>
          <p:nvPr/>
        </p:nvGrpSpPr>
        <p:grpSpPr>
          <a:xfrm>
            <a:off x="3862330" y="3677267"/>
            <a:ext cx="4229100" cy="1298452"/>
            <a:chOff x="3117773" y="3760022"/>
            <a:chExt cx="5638800" cy="1731269"/>
          </a:xfrm>
        </p:grpSpPr>
        <p:cxnSp>
          <p:nvCxnSpPr>
            <p:cNvPr id="24" name="Rechte verbindingslijn met pijl 23"/>
            <p:cNvCxnSpPr/>
            <p:nvPr/>
          </p:nvCxnSpPr>
          <p:spPr>
            <a:xfrm>
              <a:off x="3117773" y="4942264"/>
              <a:ext cx="0" cy="54902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5" name="Rechte verbindingslijn met pijl 24"/>
            <p:cNvCxnSpPr/>
            <p:nvPr/>
          </p:nvCxnSpPr>
          <p:spPr>
            <a:xfrm>
              <a:off x="4131887" y="3782056"/>
              <a:ext cx="0" cy="101028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6" name="Rechte verbindingslijn met pijl 25"/>
            <p:cNvCxnSpPr/>
            <p:nvPr/>
          </p:nvCxnSpPr>
          <p:spPr>
            <a:xfrm>
              <a:off x="8756573" y="4954160"/>
              <a:ext cx="0" cy="515097"/>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7" name="Rechte verbindingslijn met pijl 26"/>
            <p:cNvCxnSpPr/>
            <p:nvPr/>
          </p:nvCxnSpPr>
          <p:spPr>
            <a:xfrm>
              <a:off x="7787652" y="3760022"/>
              <a:ext cx="0" cy="1010281"/>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grpSp>
      <p:sp>
        <p:nvSpPr>
          <p:cNvPr id="28" name="Tekstvak 27"/>
          <p:cNvSpPr txBox="1"/>
          <p:nvPr/>
        </p:nvSpPr>
        <p:spPr>
          <a:xfrm>
            <a:off x="4249648" y="5635847"/>
            <a:ext cx="2233214" cy="346249"/>
          </a:xfrm>
          <a:prstGeom prst="rect">
            <a:avLst/>
          </a:prstGeom>
          <a:solidFill>
            <a:srgbClr val="92D050"/>
          </a:solidFill>
          <a:ln>
            <a:solidFill>
              <a:schemeClr val="tx1"/>
            </a:solidFill>
          </a:ln>
        </p:spPr>
        <p:txBody>
          <a:bodyPr wrap="square" rtlCol="0">
            <a:spAutoFit/>
          </a:bodyPr>
          <a:lstStyle/>
          <a:p>
            <a:r>
              <a:rPr lang="nl-NL" sz="825" b="1" dirty="0">
                <a:solidFill>
                  <a:srgbClr val="FF0000"/>
                </a:solidFill>
              </a:rPr>
              <a:t>Gerichte </a:t>
            </a:r>
            <a:r>
              <a:rPr lang="nl-NL" sz="825" b="1" dirty="0"/>
              <a:t>primaire preventie op doelgroepen i.r.t. bekende psychopathogene context</a:t>
            </a:r>
          </a:p>
        </p:txBody>
      </p:sp>
      <p:sp>
        <p:nvSpPr>
          <p:cNvPr id="29" name="PIJL-OMLAAG 28"/>
          <p:cNvSpPr/>
          <p:nvPr/>
        </p:nvSpPr>
        <p:spPr>
          <a:xfrm rot="10800000">
            <a:off x="4556683" y="5068000"/>
            <a:ext cx="394638" cy="533737"/>
          </a:xfrm>
          <a:prstGeom prst="downArrow">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0" name="PIJL-OMLAAG 29"/>
          <p:cNvSpPr/>
          <p:nvPr/>
        </p:nvSpPr>
        <p:spPr>
          <a:xfrm rot="10800000">
            <a:off x="5502358" y="5067137"/>
            <a:ext cx="200450" cy="534600"/>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1" name="Tekstvak 30"/>
          <p:cNvSpPr txBox="1"/>
          <p:nvPr/>
        </p:nvSpPr>
        <p:spPr>
          <a:xfrm>
            <a:off x="3781869" y="3126624"/>
            <a:ext cx="1273020" cy="507831"/>
          </a:xfrm>
          <a:prstGeom prst="rect">
            <a:avLst/>
          </a:prstGeom>
          <a:noFill/>
          <a:ln w="12700">
            <a:solidFill>
              <a:schemeClr val="tx1"/>
            </a:solidFill>
          </a:ln>
        </p:spPr>
        <p:txBody>
          <a:bodyPr wrap="square" rtlCol="0">
            <a:spAutoFit/>
          </a:bodyPr>
          <a:lstStyle/>
          <a:p>
            <a:pPr algn="ctr"/>
            <a:r>
              <a:rPr lang="nl-NL" sz="825" b="1" dirty="0">
                <a:ln w="6350">
                  <a:noFill/>
                </a:ln>
              </a:rPr>
              <a:t>Uiting van psychische klachten</a:t>
            </a:r>
            <a:r>
              <a:rPr lang="nl-NL" sz="1050" b="1" dirty="0">
                <a:ln w="6350">
                  <a:noFill/>
                </a:ln>
              </a:rPr>
              <a:t> </a:t>
            </a:r>
            <a:r>
              <a:rPr lang="nl-NL" sz="1050" b="1" i="1" u="sng" dirty="0">
                <a:ln w="6350">
                  <a:noFill/>
                </a:ln>
                <a:solidFill>
                  <a:srgbClr val="FF0000"/>
                </a:solidFill>
              </a:rPr>
              <a:t>sterk </a:t>
            </a:r>
            <a:r>
              <a:rPr lang="nl-NL" sz="825" b="1" dirty="0">
                <a:ln w="6350">
                  <a:noFill/>
                </a:ln>
              </a:rPr>
              <a:t>beïnvloedt door context</a:t>
            </a:r>
          </a:p>
        </p:txBody>
      </p:sp>
      <p:sp>
        <p:nvSpPr>
          <p:cNvPr id="32" name="Tekstvak 31"/>
          <p:cNvSpPr txBox="1"/>
          <p:nvPr/>
        </p:nvSpPr>
        <p:spPr>
          <a:xfrm>
            <a:off x="3019746" y="3785919"/>
            <a:ext cx="1355567" cy="738664"/>
          </a:xfrm>
          <a:prstGeom prst="rect">
            <a:avLst/>
          </a:prstGeom>
          <a:noFill/>
          <a:ln w="12700">
            <a:solidFill>
              <a:schemeClr val="tx1"/>
            </a:solidFill>
          </a:ln>
        </p:spPr>
        <p:txBody>
          <a:bodyPr wrap="square" rtlCol="0">
            <a:spAutoFit/>
          </a:bodyPr>
          <a:lstStyle/>
          <a:p>
            <a:pPr algn="ctr"/>
            <a:r>
              <a:rPr lang="nl-NL" sz="825" b="1" dirty="0">
                <a:ln w="6350">
                  <a:noFill/>
                </a:ln>
              </a:rPr>
              <a:t>Uiting psychische klachten </a:t>
            </a:r>
            <a:r>
              <a:rPr lang="nl-NL" sz="900" b="1" i="1" u="sng" dirty="0">
                <a:ln w="6350">
                  <a:noFill/>
                </a:ln>
                <a:solidFill>
                  <a:srgbClr val="FF0000"/>
                </a:solidFill>
              </a:rPr>
              <a:t>onafhankelijk</a:t>
            </a:r>
            <a:r>
              <a:rPr lang="nl-NL" sz="825" b="1" dirty="0">
                <a:ln w="6350">
                  <a:noFill/>
                </a:ln>
              </a:rPr>
              <a:t> van context. Psychische klachten treden sowieso op</a:t>
            </a:r>
          </a:p>
        </p:txBody>
      </p:sp>
      <p:sp>
        <p:nvSpPr>
          <p:cNvPr id="34" name="Tekstvak 33"/>
          <p:cNvSpPr txBox="1"/>
          <p:nvPr/>
        </p:nvSpPr>
        <p:spPr>
          <a:xfrm>
            <a:off x="5366256" y="1790863"/>
            <a:ext cx="1225871" cy="600164"/>
          </a:xfrm>
          <a:prstGeom prst="rect">
            <a:avLst/>
          </a:prstGeom>
          <a:noFill/>
          <a:ln w="12700">
            <a:solidFill>
              <a:schemeClr val="tx1"/>
            </a:solidFill>
          </a:ln>
        </p:spPr>
        <p:txBody>
          <a:bodyPr wrap="square" rtlCol="0">
            <a:spAutoFit/>
          </a:bodyPr>
          <a:lstStyle/>
          <a:p>
            <a:pPr algn="ctr"/>
            <a:r>
              <a:rPr lang="nl-NL" sz="825" b="1" dirty="0">
                <a:ln w="6350">
                  <a:noFill/>
                </a:ln>
              </a:rPr>
              <a:t>Relatief ongevoelig voor psychische klachten, niet ongevoelig voor context</a:t>
            </a:r>
          </a:p>
        </p:txBody>
      </p:sp>
      <p:sp>
        <p:nvSpPr>
          <p:cNvPr id="35" name="Tekstvak 34"/>
          <p:cNvSpPr txBox="1"/>
          <p:nvPr/>
        </p:nvSpPr>
        <p:spPr>
          <a:xfrm>
            <a:off x="6943442" y="3126623"/>
            <a:ext cx="1425160" cy="473206"/>
          </a:xfrm>
          <a:prstGeom prst="rect">
            <a:avLst/>
          </a:prstGeom>
          <a:noFill/>
          <a:ln w="12700">
            <a:solidFill>
              <a:schemeClr val="tx1"/>
            </a:solidFill>
          </a:ln>
        </p:spPr>
        <p:txBody>
          <a:bodyPr wrap="square" rtlCol="0">
            <a:spAutoFit/>
          </a:bodyPr>
          <a:lstStyle/>
          <a:p>
            <a:pPr algn="ctr"/>
            <a:r>
              <a:rPr lang="nl-NL" sz="825" b="1" dirty="0">
                <a:ln w="6350">
                  <a:noFill/>
                </a:ln>
              </a:rPr>
              <a:t>Nauwelijks gevoelig voor psychische klachten, context geen rol van betekenis</a:t>
            </a:r>
          </a:p>
        </p:txBody>
      </p:sp>
      <p:sp>
        <p:nvSpPr>
          <p:cNvPr id="36" name="Tekstvak 35"/>
          <p:cNvSpPr txBox="1"/>
          <p:nvPr/>
        </p:nvSpPr>
        <p:spPr>
          <a:xfrm>
            <a:off x="7684004" y="4051377"/>
            <a:ext cx="1431085" cy="473206"/>
          </a:xfrm>
          <a:prstGeom prst="rect">
            <a:avLst/>
          </a:prstGeom>
          <a:noFill/>
          <a:ln w="12700">
            <a:solidFill>
              <a:schemeClr val="tx1"/>
            </a:solidFill>
          </a:ln>
        </p:spPr>
        <p:txBody>
          <a:bodyPr wrap="square" rtlCol="0">
            <a:spAutoFit/>
          </a:bodyPr>
          <a:lstStyle/>
          <a:p>
            <a:pPr algn="ctr"/>
            <a:r>
              <a:rPr lang="nl-NL" sz="825" b="1" dirty="0">
                <a:ln w="6350">
                  <a:noFill/>
                </a:ln>
              </a:rPr>
              <a:t>Ongevoelig voor psychische klachten. Context geen rol van betekenis</a:t>
            </a:r>
          </a:p>
        </p:txBody>
      </p:sp>
      <p:sp>
        <p:nvSpPr>
          <p:cNvPr id="6" name="Tijdelijke aanduiding voor datum 5"/>
          <p:cNvSpPr>
            <a:spLocks noGrp="1"/>
          </p:cNvSpPr>
          <p:nvPr>
            <p:ph type="dt" sz="half" idx="10"/>
          </p:nvPr>
        </p:nvSpPr>
        <p:spPr/>
        <p:txBody>
          <a:bodyPr/>
          <a:lstStyle/>
          <a:p>
            <a:fld id="{0A31E417-9680-4FCA-9CF1-886EB1CF5C76}" type="datetime1">
              <a:rPr lang="nl-NL" smtClean="0"/>
              <a:t>10-11-2023</a:t>
            </a:fld>
            <a:endParaRPr lang="nl-NL" dirty="0"/>
          </a:p>
        </p:txBody>
      </p:sp>
      <p:sp>
        <p:nvSpPr>
          <p:cNvPr id="7" name="Tijdelijke aanduiding voor voettekst 6"/>
          <p:cNvSpPr>
            <a:spLocks noGrp="1"/>
          </p:cNvSpPr>
          <p:nvPr>
            <p:ph type="ftr" sz="quarter" idx="11"/>
          </p:nvPr>
        </p:nvSpPr>
        <p:spPr/>
        <p:txBody>
          <a:bodyPr/>
          <a:lstStyle/>
          <a:p>
            <a:r>
              <a:rPr lang="nl-NL" dirty="0"/>
              <a:t>www.karakter.com</a:t>
            </a:r>
          </a:p>
        </p:txBody>
      </p:sp>
      <p:sp>
        <p:nvSpPr>
          <p:cNvPr id="8" name="Tijdelijke aanduiding voor dianummer 7"/>
          <p:cNvSpPr>
            <a:spLocks noGrp="1"/>
          </p:cNvSpPr>
          <p:nvPr>
            <p:ph type="sldNum" sz="quarter" idx="12"/>
          </p:nvPr>
        </p:nvSpPr>
        <p:spPr/>
        <p:txBody>
          <a:bodyPr/>
          <a:lstStyle/>
          <a:p>
            <a:fld id="{8D68D8DD-FE17-4701-8429-32EB350F9756}" type="slidenum">
              <a:rPr lang="nl-NL" smtClean="0"/>
              <a:t>29</a:t>
            </a:fld>
            <a:endParaRPr lang="nl-NL" dirty="0"/>
          </a:p>
        </p:txBody>
      </p:sp>
    </p:spTree>
    <p:extLst>
      <p:ext uri="{BB962C8B-B14F-4D97-AF65-F5344CB8AC3E}">
        <p14:creationId xmlns:p14="http://schemas.microsoft.com/office/powerpoint/2010/main" val="2641187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xmlns="" id="{2AAC4CD3-D278-DA13-FCC7-D712261D25E2}"/>
              </a:ext>
            </a:extLst>
          </p:cNvPr>
          <p:cNvSpPr>
            <a:spLocks noGrp="1"/>
          </p:cNvSpPr>
          <p:nvPr>
            <p:ph type="dt" sz="half" idx="10"/>
          </p:nvPr>
        </p:nvSpPr>
        <p:spPr/>
        <p:txBody>
          <a:bodyPr/>
          <a:lstStyle/>
          <a:p>
            <a:fld id="{B0D4D43B-E352-4887-957E-77762C51AEB7}"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2D4B6462-BE30-DF3B-0C58-380363967D72}"/>
              </a:ext>
            </a:extLst>
          </p:cNvPr>
          <p:cNvSpPr>
            <a:spLocks noGrp="1"/>
          </p:cNvSpPr>
          <p:nvPr>
            <p:ph type="ftr" sz="quarter" idx="11"/>
          </p:nvPr>
        </p:nvSpPr>
        <p:spPr/>
        <p:txBody>
          <a:bodyPr/>
          <a:lstStyle/>
          <a:p>
            <a:r>
              <a:rPr lang="nl-NL"/>
              <a:t>www.karakter.com</a:t>
            </a:r>
            <a:endParaRPr lang="nl-NL" dirty="0"/>
          </a:p>
        </p:txBody>
      </p:sp>
      <p:sp>
        <p:nvSpPr>
          <p:cNvPr id="6" name="Tijdelijke aanduiding voor dianummer 5">
            <a:extLst>
              <a:ext uri="{FF2B5EF4-FFF2-40B4-BE49-F238E27FC236}">
                <a16:creationId xmlns:a16="http://schemas.microsoft.com/office/drawing/2014/main" xmlns="" id="{E6D9A79E-8A25-A8DC-D819-4D326697987A}"/>
              </a:ext>
            </a:extLst>
          </p:cNvPr>
          <p:cNvSpPr>
            <a:spLocks noGrp="1"/>
          </p:cNvSpPr>
          <p:nvPr>
            <p:ph type="sldNum" sz="quarter" idx="12"/>
          </p:nvPr>
        </p:nvSpPr>
        <p:spPr/>
        <p:txBody>
          <a:bodyPr/>
          <a:lstStyle/>
          <a:p>
            <a:fld id="{8D68D8DD-FE17-4701-8429-32EB350F9756}" type="slidenum">
              <a:rPr lang="nl-NL" smtClean="0"/>
              <a:t>3</a:t>
            </a:fld>
            <a:endParaRPr lang="nl-NL" dirty="0"/>
          </a:p>
        </p:txBody>
      </p:sp>
      <p:pic>
        <p:nvPicPr>
          <p:cNvPr id="8" name="Picture 8" descr="Radboudumc opent eerste AI-labs in de zorg - ICAI">
            <a:extLst>
              <a:ext uri="{FF2B5EF4-FFF2-40B4-BE49-F238E27FC236}">
                <a16:creationId xmlns:a16="http://schemas.microsoft.com/office/drawing/2014/main" xmlns="" id="{3667D183-2D85-E9FF-23BF-5606665192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879" y="5967854"/>
            <a:ext cx="2619512" cy="5093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c1.staticflickr.com/3/2660/3731835792_aaefc02cd6_m.jpg">
            <a:extLst>
              <a:ext uri="{FF2B5EF4-FFF2-40B4-BE49-F238E27FC236}">
                <a16:creationId xmlns:a16="http://schemas.microsoft.com/office/drawing/2014/main" xmlns="" id="{3E38E813-BDDF-4E40-0C79-CC20601D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5" y="319635"/>
            <a:ext cx="1600112" cy="1200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blue-max.nl/wp-content/uploads/2014/03/poltie-Amsterdam.png">
            <a:extLst>
              <a:ext uri="{FF2B5EF4-FFF2-40B4-BE49-F238E27FC236}">
                <a16:creationId xmlns:a16="http://schemas.microsoft.com/office/drawing/2014/main" xmlns="" id="{C5CC3656-ED6A-DD13-E078-C0FBAD30E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165" y="1526390"/>
            <a:ext cx="7451257" cy="25089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ttps://pbs.twimg.com/profile_images/687638236789735424/E61Ywjzq.jpg">
            <a:extLst>
              <a:ext uri="{FF2B5EF4-FFF2-40B4-BE49-F238E27FC236}">
                <a16:creationId xmlns:a16="http://schemas.microsoft.com/office/drawing/2014/main" xmlns="" id="{C15F1779-7BBD-561A-F290-2152486EC3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773" y="3613939"/>
            <a:ext cx="2619512" cy="2353606"/>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xmlns="" id="{C58E9FC0-0FF4-559A-EC9C-E2ACFBCB5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9843" y="2780874"/>
            <a:ext cx="1991418" cy="1666131"/>
          </a:xfrm>
          <a:prstGeom prst="rect">
            <a:avLst/>
          </a:prstGeom>
        </p:spPr>
      </p:pic>
      <p:pic>
        <p:nvPicPr>
          <p:cNvPr id="15" name="Afbeelding 14" descr="https://www.bronovo.nl/NR/rdonlyres/F2913329-2BB1-4796-BDC3-D19D1A727539/0/bloedafname.gif">
            <a:extLst>
              <a:ext uri="{FF2B5EF4-FFF2-40B4-BE49-F238E27FC236}">
                <a16:creationId xmlns:a16="http://schemas.microsoft.com/office/drawing/2014/main" xmlns="" id="{F23798B9-FC8E-B731-E601-6721848BC7DC}"/>
              </a:ext>
            </a:extLst>
          </p:cNvPr>
          <p:cNvPicPr/>
          <p:nvPr/>
        </p:nvPicPr>
        <p:blipFill rotWithShape="1">
          <a:blip r:embed="rId7">
            <a:extLst>
              <a:ext uri="{28A0092B-C50C-407E-A947-70E740481C1C}">
                <a14:useLocalDpi xmlns:a14="http://schemas.microsoft.com/office/drawing/2010/main" val="0"/>
              </a:ext>
            </a:extLst>
          </a:blip>
          <a:srcRect l="87332"/>
          <a:stretch/>
        </p:blipFill>
        <p:spPr bwMode="auto">
          <a:xfrm>
            <a:off x="9847313" y="4238425"/>
            <a:ext cx="1676057" cy="1791100"/>
          </a:xfrm>
          <a:prstGeom prst="rect">
            <a:avLst/>
          </a:prstGeom>
          <a:noFill/>
          <a:ln>
            <a:noFill/>
          </a:ln>
          <a:extLst>
            <a:ext uri="{53640926-AAD7-44D8-BBD7-CCE9431645EC}">
              <a14:shadowObscured xmlns:a14="http://schemas.microsoft.com/office/drawing/2010/main"/>
            </a:ext>
          </a:extLst>
        </p:spPr>
      </p:pic>
      <p:pic>
        <p:nvPicPr>
          <p:cNvPr id="16" name="Picture 2" descr="https://tse2.mm.bing.net/th?id=OIP.xprIxyCibwA7ROHAFyitsQHaDa&amp;pid=15.1&amp;P=0&amp;w=413&amp;h=191">
            <a:extLst>
              <a:ext uri="{FF2B5EF4-FFF2-40B4-BE49-F238E27FC236}">
                <a16:creationId xmlns:a16="http://schemas.microsoft.com/office/drawing/2014/main" xmlns="" id="{EE87396E-7A08-4463-C3EE-B0D30B2A07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2737" y="1644575"/>
            <a:ext cx="1661974" cy="7645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pbs.twimg.com/profile_images/378800000760822817/edbc72549efc3400de11aa2f3fe9170c_400x400.png">
            <a:extLst>
              <a:ext uri="{FF2B5EF4-FFF2-40B4-BE49-F238E27FC236}">
                <a16:creationId xmlns:a16="http://schemas.microsoft.com/office/drawing/2014/main" xmlns="" id="{3A91A887-5DCE-35EB-305D-081988E7AC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5614" y="989991"/>
            <a:ext cx="1307165" cy="15515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GZ Ecademy kiest voor e-learning IVM">
            <a:extLst>
              <a:ext uri="{FF2B5EF4-FFF2-40B4-BE49-F238E27FC236}">
                <a16:creationId xmlns:a16="http://schemas.microsoft.com/office/drawing/2014/main" xmlns="" id="{2DA6CA3D-178F-F327-129A-4FFA80AA91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1727" y="4957947"/>
            <a:ext cx="3224517" cy="138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77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 descr="cid:image001.png@01D38EC7.71044E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24" y="1508483"/>
            <a:ext cx="7488832" cy="424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7"/>
          <p:cNvSpPr>
            <a:spLocks noGrp="1"/>
          </p:cNvSpPr>
          <p:nvPr>
            <p:ph type="title"/>
          </p:nvPr>
        </p:nvSpPr>
        <p:spPr>
          <a:xfrm>
            <a:off x="838200" y="365126"/>
            <a:ext cx="10760676" cy="734736"/>
          </a:xfrm>
        </p:spPr>
        <p:txBody>
          <a:bodyPr>
            <a:normAutofit/>
          </a:bodyPr>
          <a:lstStyle/>
          <a:p>
            <a:r>
              <a:rPr lang="nl-NL" sz="4000" dirty="0"/>
              <a:t>Waarom sterk inzetten op jonge leeftijd?</a:t>
            </a:r>
            <a:endParaRPr lang="nl-NL" dirty="0"/>
          </a:p>
        </p:txBody>
      </p:sp>
      <p:sp>
        <p:nvSpPr>
          <p:cNvPr id="10" name="Tijdelijke aanduiding voor datum 9"/>
          <p:cNvSpPr>
            <a:spLocks noGrp="1"/>
          </p:cNvSpPr>
          <p:nvPr>
            <p:ph type="dt" sz="half" idx="10"/>
          </p:nvPr>
        </p:nvSpPr>
        <p:spPr/>
        <p:txBody>
          <a:bodyPr/>
          <a:lstStyle/>
          <a:p>
            <a:fld id="{8D1EE596-29C2-4520-BD22-D82E5F42E763}" type="datetime1">
              <a:rPr lang="nl-NL" smtClean="0"/>
              <a:t>10-11-2023</a:t>
            </a:fld>
            <a:endParaRPr lang="nl-NL" dirty="0"/>
          </a:p>
        </p:txBody>
      </p:sp>
      <p:sp>
        <p:nvSpPr>
          <p:cNvPr id="11" name="Tijdelijke aanduiding voor voettekst 10"/>
          <p:cNvSpPr>
            <a:spLocks noGrp="1"/>
          </p:cNvSpPr>
          <p:nvPr>
            <p:ph type="ftr" sz="quarter" idx="11"/>
          </p:nvPr>
        </p:nvSpPr>
        <p:spPr/>
        <p:txBody>
          <a:bodyPr/>
          <a:lstStyle/>
          <a:p>
            <a:r>
              <a:rPr lang="nl-NL" dirty="0"/>
              <a:t>www.karakter.com</a:t>
            </a:r>
          </a:p>
        </p:txBody>
      </p:sp>
      <p:sp>
        <p:nvSpPr>
          <p:cNvPr id="12" name="Tijdelijke aanduiding voor dianummer 11"/>
          <p:cNvSpPr>
            <a:spLocks noGrp="1"/>
          </p:cNvSpPr>
          <p:nvPr>
            <p:ph type="sldNum" sz="quarter" idx="12"/>
          </p:nvPr>
        </p:nvSpPr>
        <p:spPr/>
        <p:txBody>
          <a:bodyPr/>
          <a:lstStyle/>
          <a:p>
            <a:fld id="{8D68D8DD-FE17-4701-8429-32EB350F9756}" type="slidenum">
              <a:rPr lang="nl-NL" smtClean="0"/>
              <a:t>30</a:t>
            </a:fld>
            <a:endParaRPr lang="nl-NL" dirty="0"/>
          </a:p>
        </p:txBody>
      </p:sp>
      <p:sp>
        <p:nvSpPr>
          <p:cNvPr id="2" name="Tekstvak 1">
            <a:extLst>
              <a:ext uri="{FF2B5EF4-FFF2-40B4-BE49-F238E27FC236}">
                <a16:creationId xmlns:a16="http://schemas.microsoft.com/office/drawing/2014/main" xmlns="" id="{19C4CDAF-42C2-72B9-A5B2-95025ECCCA72}"/>
              </a:ext>
            </a:extLst>
          </p:cNvPr>
          <p:cNvSpPr txBox="1"/>
          <p:nvPr/>
        </p:nvSpPr>
        <p:spPr>
          <a:xfrm>
            <a:off x="8081956" y="1962150"/>
            <a:ext cx="3986219" cy="1354217"/>
          </a:xfrm>
          <a:prstGeom prst="rect">
            <a:avLst/>
          </a:prstGeom>
          <a:noFill/>
          <a:ln>
            <a:solidFill>
              <a:schemeClr val="tx1"/>
            </a:solidFill>
          </a:ln>
        </p:spPr>
        <p:txBody>
          <a:bodyPr wrap="square" rtlCol="0">
            <a:spAutoFit/>
          </a:bodyPr>
          <a:lstStyle/>
          <a:p>
            <a:r>
              <a:rPr lang="nl-NL" dirty="0"/>
              <a:t>- 34,6% v/d psych. </a:t>
            </a:r>
            <a:r>
              <a:rPr lang="nl-NL" dirty="0" err="1"/>
              <a:t>aand</a:t>
            </a:r>
            <a:r>
              <a:rPr lang="nl-NL" dirty="0"/>
              <a:t>. begint &lt; </a:t>
            </a:r>
            <a:r>
              <a:rPr lang="nl-NL" dirty="0" err="1"/>
              <a:t>lft</a:t>
            </a:r>
            <a:r>
              <a:rPr lang="nl-NL" dirty="0"/>
              <a:t>. 14</a:t>
            </a:r>
          </a:p>
          <a:p>
            <a:r>
              <a:rPr lang="nl-NL" dirty="0"/>
              <a:t>- 62,5% v/d psych. </a:t>
            </a:r>
            <a:r>
              <a:rPr lang="nl-NL" dirty="0" err="1"/>
              <a:t>aand</a:t>
            </a:r>
            <a:r>
              <a:rPr lang="nl-NL" dirty="0"/>
              <a:t>. begint &lt; </a:t>
            </a:r>
            <a:r>
              <a:rPr lang="nl-NL" dirty="0" err="1"/>
              <a:t>lft</a:t>
            </a:r>
            <a:r>
              <a:rPr lang="nl-NL" dirty="0"/>
              <a:t>. 25</a:t>
            </a:r>
          </a:p>
          <a:p>
            <a:endParaRPr lang="nl-NL" dirty="0"/>
          </a:p>
          <a:p>
            <a:r>
              <a:rPr lang="nl-NL" sz="1400" dirty="0"/>
              <a:t>Bron: Mentale gezondheid van de jeugd-</a:t>
            </a:r>
          </a:p>
          <a:p>
            <a:r>
              <a:rPr lang="nl-NL" sz="1400" dirty="0"/>
              <a:t>           Trimbos instituut, juli 2023</a:t>
            </a:r>
          </a:p>
        </p:txBody>
      </p:sp>
    </p:spTree>
    <p:extLst>
      <p:ext uri="{BB962C8B-B14F-4D97-AF65-F5344CB8AC3E}">
        <p14:creationId xmlns:p14="http://schemas.microsoft.com/office/powerpoint/2010/main" val="149182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495B750-22C0-CEBD-07BE-6B2D6C925F8F}"/>
              </a:ext>
            </a:extLst>
          </p:cNvPr>
          <p:cNvSpPr>
            <a:spLocks noGrp="1"/>
          </p:cNvSpPr>
          <p:nvPr>
            <p:ph type="title"/>
          </p:nvPr>
        </p:nvSpPr>
        <p:spPr>
          <a:xfrm>
            <a:off x="476250" y="457200"/>
            <a:ext cx="4791075" cy="981075"/>
          </a:xfrm>
        </p:spPr>
        <p:txBody>
          <a:bodyPr>
            <a:normAutofit fontScale="90000"/>
          </a:bodyPr>
          <a:lstStyle/>
          <a:p>
            <a:r>
              <a:rPr lang="nl-NL" sz="2400" dirty="0"/>
              <a:t>Is de individuele psychische gesteldheid / psychische kwetsbaarheid vaststaand of toch beïnvloedbaar?</a:t>
            </a:r>
          </a:p>
        </p:txBody>
      </p:sp>
      <p:sp>
        <p:nvSpPr>
          <p:cNvPr id="3" name="Tijdelijke aanduiding voor tekst 2">
            <a:extLst>
              <a:ext uri="{FF2B5EF4-FFF2-40B4-BE49-F238E27FC236}">
                <a16:creationId xmlns:a16="http://schemas.microsoft.com/office/drawing/2014/main" xmlns="" id="{F4C01C4A-7AC8-8584-5E15-C3B736BAF53E}"/>
              </a:ext>
            </a:extLst>
          </p:cNvPr>
          <p:cNvSpPr>
            <a:spLocks noGrp="1"/>
          </p:cNvSpPr>
          <p:nvPr>
            <p:ph type="body" sz="half" idx="2"/>
          </p:nvPr>
        </p:nvSpPr>
        <p:spPr>
          <a:xfrm>
            <a:off x="552450" y="1743074"/>
            <a:ext cx="4495800" cy="4125913"/>
          </a:xfrm>
        </p:spPr>
        <p:txBody>
          <a:bodyPr/>
          <a:lstStyle/>
          <a:p>
            <a:pPr marL="285750" indent="-285750">
              <a:buFontTx/>
              <a:buChar char="-"/>
            </a:pPr>
            <a:r>
              <a:rPr lang="nl-NL" dirty="0"/>
              <a:t>Genotype en effect </a:t>
            </a:r>
            <a:r>
              <a:rPr lang="nl-NL" dirty="0" err="1"/>
              <a:t>epigenetica</a:t>
            </a:r>
            <a:endParaRPr lang="nl-NL" dirty="0"/>
          </a:p>
          <a:p>
            <a:pPr marL="285750" indent="-285750">
              <a:buFontTx/>
              <a:buChar char="-"/>
            </a:pPr>
            <a:endParaRPr lang="nl-NL" dirty="0"/>
          </a:p>
          <a:p>
            <a:pPr marL="285750" indent="-285750">
              <a:buFontTx/>
              <a:buChar char="-"/>
            </a:pPr>
            <a:r>
              <a:rPr lang="nl-NL" dirty="0"/>
              <a:t>Fenotype (pos/neg) –neuroplasticiteit</a:t>
            </a:r>
          </a:p>
          <a:p>
            <a:pPr marL="285750" indent="-285750">
              <a:buFontTx/>
              <a:buChar char="-"/>
            </a:pPr>
            <a:endParaRPr lang="nl-NL" dirty="0"/>
          </a:p>
          <a:p>
            <a:r>
              <a:rPr lang="nl-NL" dirty="0"/>
              <a:t>-&gt; sturen op versterking van </a:t>
            </a:r>
          </a:p>
          <a:p>
            <a:r>
              <a:rPr lang="nl-NL" dirty="0"/>
              <a:t>     individuele </a:t>
            </a:r>
            <a:r>
              <a:rPr lang="nl-NL" b="1" i="1" dirty="0"/>
              <a:t>en</a:t>
            </a:r>
            <a:r>
              <a:rPr lang="nl-NL" dirty="0"/>
              <a:t> maatschappelijke       	veerkracht …..al zo vroeg mogelijk!</a:t>
            </a:r>
          </a:p>
        </p:txBody>
      </p:sp>
      <p:sp>
        <p:nvSpPr>
          <p:cNvPr id="4" name="Tijdelijke aanduiding voor datum 3">
            <a:extLst>
              <a:ext uri="{FF2B5EF4-FFF2-40B4-BE49-F238E27FC236}">
                <a16:creationId xmlns:a16="http://schemas.microsoft.com/office/drawing/2014/main" xmlns="" id="{37878F0F-BF8C-6125-5107-826F5DFBE70B}"/>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xmlns="" id="{EA414EA5-AAFD-77AC-D4D4-853B805F3C37}"/>
              </a:ext>
            </a:extLst>
          </p:cNvPr>
          <p:cNvSpPr>
            <a:spLocks noGrp="1"/>
          </p:cNvSpPr>
          <p:nvPr>
            <p:ph type="ftr" sz="quarter" idx="11"/>
          </p:nvPr>
        </p:nvSpPr>
        <p:spPr/>
        <p:txBody>
          <a:bodyPr/>
          <a:lstStyle/>
          <a:p>
            <a:r>
              <a:rPr lang="nl-NL" dirty="0"/>
              <a:t>www.karakter.com</a:t>
            </a:r>
          </a:p>
        </p:txBody>
      </p:sp>
      <p:sp>
        <p:nvSpPr>
          <p:cNvPr id="6" name="Tijdelijke aanduiding voor dianummer 5">
            <a:extLst>
              <a:ext uri="{FF2B5EF4-FFF2-40B4-BE49-F238E27FC236}">
                <a16:creationId xmlns:a16="http://schemas.microsoft.com/office/drawing/2014/main" xmlns="" id="{7F0F9E44-3008-29A1-3139-77B6D7234D2B}"/>
              </a:ext>
            </a:extLst>
          </p:cNvPr>
          <p:cNvSpPr>
            <a:spLocks noGrp="1"/>
          </p:cNvSpPr>
          <p:nvPr>
            <p:ph type="sldNum" sz="quarter" idx="12"/>
          </p:nvPr>
        </p:nvSpPr>
        <p:spPr/>
        <p:txBody>
          <a:bodyPr/>
          <a:lstStyle/>
          <a:p>
            <a:fld id="{8D68D8DD-FE17-4701-8429-32EB350F9756}" type="slidenum">
              <a:rPr lang="nl-NL" smtClean="0"/>
              <a:t>31</a:t>
            </a:fld>
            <a:endParaRPr lang="nl-NL" dirty="0"/>
          </a:p>
        </p:txBody>
      </p:sp>
    </p:spTree>
    <p:extLst>
      <p:ext uri="{BB962C8B-B14F-4D97-AF65-F5344CB8AC3E}">
        <p14:creationId xmlns:p14="http://schemas.microsoft.com/office/powerpoint/2010/main" val="350382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
            <a:ext cx="10515600" cy="1274574"/>
          </a:xfrm>
        </p:spPr>
        <p:txBody>
          <a:bodyPr>
            <a:normAutofit/>
          </a:bodyPr>
          <a:lstStyle/>
          <a:p>
            <a:pPr algn="ctr"/>
            <a:r>
              <a:rPr lang="nl-NL" sz="3200" dirty="0"/>
              <a:t>Is cultuur in 1 gemeente te beïnvloeden?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667" y="4212009"/>
            <a:ext cx="3888432" cy="2453718"/>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4152993"/>
            <a:ext cx="4251964" cy="257175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584" y="1277845"/>
            <a:ext cx="7488832" cy="2808312"/>
          </a:xfrm>
          <a:prstGeom prst="rect">
            <a:avLst/>
          </a:prstGeom>
        </p:spPr>
      </p:pic>
      <p:sp>
        <p:nvSpPr>
          <p:cNvPr id="7" name="Tijdelijke aanduiding voor datum 6"/>
          <p:cNvSpPr>
            <a:spLocks noGrp="1"/>
          </p:cNvSpPr>
          <p:nvPr>
            <p:ph type="dt" sz="half" idx="10"/>
          </p:nvPr>
        </p:nvSpPr>
        <p:spPr/>
        <p:txBody>
          <a:bodyPr/>
          <a:lstStyle/>
          <a:p>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D68D8DD-FE17-4701-8429-32EB350F9756}" type="slidenum">
              <a:rPr lang="nl-NL" smtClean="0"/>
              <a:t>32</a:t>
            </a:fld>
            <a:endParaRPr lang="nl-NL" dirty="0"/>
          </a:p>
        </p:txBody>
      </p:sp>
    </p:spTree>
    <p:extLst>
      <p:ext uri="{BB962C8B-B14F-4D97-AF65-F5344CB8AC3E}">
        <p14:creationId xmlns:p14="http://schemas.microsoft.com/office/powerpoint/2010/main" val="592643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E0D7F0F-968E-4BA2-8367-CCF545462CF4}" type="datetime1">
              <a:rPr lang="nl-NL" smtClean="0"/>
              <a:t>10-11-2023</a:t>
            </a:fld>
            <a:endParaRPr lang="nl-NL" dirty="0"/>
          </a:p>
        </p:txBody>
      </p:sp>
      <p:sp>
        <p:nvSpPr>
          <p:cNvPr id="4" name="Tijdelijke aanduiding voor voettekst 3"/>
          <p:cNvSpPr>
            <a:spLocks noGrp="1"/>
          </p:cNvSpPr>
          <p:nvPr>
            <p:ph type="ftr" sz="quarter" idx="11"/>
          </p:nvPr>
        </p:nvSpPr>
        <p:spPr/>
        <p:txBody>
          <a:bodyPr/>
          <a:lstStyle/>
          <a:p>
            <a:r>
              <a:rPr lang="nl-NL" dirty="0"/>
              <a:t>www.karakter.com</a:t>
            </a:r>
          </a:p>
        </p:txBody>
      </p:sp>
      <p:sp>
        <p:nvSpPr>
          <p:cNvPr id="5" name="Tijdelijke aanduiding voor dianummer 4"/>
          <p:cNvSpPr>
            <a:spLocks noGrp="1"/>
          </p:cNvSpPr>
          <p:nvPr>
            <p:ph type="sldNum" sz="quarter" idx="12"/>
          </p:nvPr>
        </p:nvSpPr>
        <p:spPr/>
        <p:txBody>
          <a:bodyPr/>
          <a:lstStyle/>
          <a:p>
            <a:fld id="{205BF5EB-C24A-4721-8C08-302561DA8E13}" type="slidenum">
              <a:rPr lang="nl-NL" smtClean="0"/>
              <a:t>33</a:t>
            </a:fld>
            <a:endParaRPr lang="nl-NL" dirty="0"/>
          </a:p>
        </p:txBody>
      </p:sp>
      <p:pic>
        <p:nvPicPr>
          <p:cNvPr id="7" name="Afbeelding 6">
            <a:extLst>
              <a:ext uri="{FF2B5EF4-FFF2-40B4-BE49-F238E27FC236}">
                <a16:creationId xmlns:a16="http://schemas.microsoft.com/office/drawing/2014/main" xmlns="" id="{F0093D7B-5D6D-34F6-0684-7C6F1F89584C}"/>
              </a:ext>
            </a:extLst>
          </p:cNvPr>
          <p:cNvPicPr>
            <a:picLocks noChangeAspect="1"/>
          </p:cNvPicPr>
          <p:nvPr/>
        </p:nvPicPr>
        <p:blipFill>
          <a:blip r:embed="rId2"/>
          <a:stretch>
            <a:fillRect/>
          </a:stretch>
        </p:blipFill>
        <p:spPr>
          <a:xfrm>
            <a:off x="387594" y="619125"/>
            <a:ext cx="5847200" cy="6238875"/>
          </a:xfrm>
          <a:prstGeom prst="rect">
            <a:avLst/>
          </a:prstGeom>
        </p:spPr>
      </p:pic>
      <p:pic>
        <p:nvPicPr>
          <p:cNvPr id="9" name="Afbeelding 8">
            <a:extLst>
              <a:ext uri="{FF2B5EF4-FFF2-40B4-BE49-F238E27FC236}">
                <a16:creationId xmlns:a16="http://schemas.microsoft.com/office/drawing/2014/main" xmlns="" id="{91C10FB7-50AD-6441-CC67-EC5A95D18992}"/>
              </a:ext>
            </a:extLst>
          </p:cNvPr>
          <p:cNvPicPr>
            <a:picLocks noChangeAspect="1"/>
          </p:cNvPicPr>
          <p:nvPr/>
        </p:nvPicPr>
        <p:blipFill>
          <a:blip r:embed="rId3"/>
          <a:stretch>
            <a:fillRect/>
          </a:stretch>
        </p:blipFill>
        <p:spPr>
          <a:xfrm>
            <a:off x="6343650" y="523875"/>
            <a:ext cx="5750798" cy="6230031"/>
          </a:xfrm>
          <a:prstGeom prst="rect">
            <a:avLst/>
          </a:prstGeom>
        </p:spPr>
      </p:pic>
      <p:sp>
        <p:nvSpPr>
          <p:cNvPr id="10" name="Tekstvak 9">
            <a:extLst>
              <a:ext uri="{FF2B5EF4-FFF2-40B4-BE49-F238E27FC236}">
                <a16:creationId xmlns:a16="http://schemas.microsoft.com/office/drawing/2014/main" xmlns="" id="{8CBFEC13-1389-0994-C647-98E66E93CCB3}"/>
              </a:ext>
            </a:extLst>
          </p:cNvPr>
          <p:cNvSpPr txBox="1"/>
          <p:nvPr/>
        </p:nvSpPr>
        <p:spPr>
          <a:xfrm>
            <a:off x="0" y="0"/>
            <a:ext cx="12192000" cy="369332"/>
          </a:xfrm>
          <a:prstGeom prst="rect">
            <a:avLst/>
          </a:prstGeom>
          <a:solidFill>
            <a:srgbClr val="92D050"/>
          </a:solidFill>
        </p:spPr>
        <p:txBody>
          <a:bodyPr wrap="square" rtlCol="0">
            <a:spAutoFit/>
          </a:bodyPr>
          <a:lstStyle/>
          <a:p>
            <a:pPr algn="ctr"/>
            <a:r>
              <a:rPr lang="nl-NL" dirty="0">
                <a:solidFill>
                  <a:schemeClr val="bg1"/>
                </a:solidFill>
              </a:rPr>
              <a:t>Jeugdhulp in % jongeren in 2022 per gemeente en per provincie (CBS)</a:t>
            </a:r>
          </a:p>
        </p:txBody>
      </p:sp>
    </p:spTree>
    <p:extLst>
      <p:ext uri="{BB962C8B-B14F-4D97-AF65-F5344CB8AC3E}">
        <p14:creationId xmlns:p14="http://schemas.microsoft.com/office/powerpoint/2010/main" val="3116975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6EA9874E-B4EB-4DED-B92F-292FF55A5364}"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a:t>www.karakter.com</a:t>
            </a:r>
            <a:endParaRPr lang="nl-NL" dirty="0"/>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34</a:t>
            </a:fld>
            <a:endParaRPr lang="nl-NL"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4548" y="469024"/>
            <a:ext cx="8518634" cy="6388976"/>
          </a:xfrm>
          <a:prstGeom prst="rect">
            <a:avLst/>
          </a:prstGeom>
        </p:spPr>
      </p:pic>
      <p:sp>
        <p:nvSpPr>
          <p:cNvPr id="9" name="Rechthoek 8"/>
          <p:cNvSpPr/>
          <p:nvPr/>
        </p:nvSpPr>
        <p:spPr>
          <a:xfrm>
            <a:off x="12682091" y="469024"/>
            <a:ext cx="1458404" cy="6388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0" y="469024"/>
            <a:ext cx="6234794" cy="6388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dirty="0"/>
          </a:p>
        </p:txBody>
      </p:sp>
      <p:sp>
        <p:nvSpPr>
          <p:cNvPr id="11" name="Titel 5"/>
          <p:cNvSpPr>
            <a:spLocks noGrp="1"/>
          </p:cNvSpPr>
          <p:nvPr>
            <p:ph type="title"/>
          </p:nvPr>
        </p:nvSpPr>
        <p:spPr>
          <a:xfrm>
            <a:off x="189186" y="469024"/>
            <a:ext cx="6285000" cy="6388976"/>
          </a:xfrm>
        </p:spPr>
        <p:txBody>
          <a:bodyPr>
            <a:normAutofit/>
          </a:bodyPr>
          <a:lstStyle/>
          <a:p>
            <a:r>
              <a:rPr lang="nl-NL" sz="3200" dirty="0"/>
              <a:t>- Sociaal culturele verandering</a:t>
            </a:r>
            <a:br>
              <a:rPr lang="nl-NL" sz="3200" dirty="0"/>
            </a:br>
            <a:r>
              <a:rPr lang="nl-NL" sz="3200" dirty="0"/>
              <a:t>- Domein overstijgend </a:t>
            </a:r>
            <a:br>
              <a:rPr lang="nl-NL" sz="3200" dirty="0"/>
            </a:br>
            <a:r>
              <a:rPr lang="nl-NL" sz="3200" dirty="0"/>
              <a:t>- Integraal </a:t>
            </a:r>
            <a:br>
              <a:rPr lang="nl-NL" sz="3200" dirty="0"/>
            </a:br>
            <a:r>
              <a:rPr lang="nl-NL" sz="3200" dirty="0"/>
              <a:t>- Meerjarig</a:t>
            </a:r>
            <a:br>
              <a:rPr lang="nl-NL" sz="3200" dirty="0"/>
            </a:br>
            <a:r>
              <a:rPr lang="nl-NL" sz="3200" dirty="0"/>
              <a:t>- Lerend systeem</a:t>
            </a:r>
          </a:p>
        </p:txBody>
      </p:sp>
    </p:spTree>
    <p:extLst>
      <p:ext uri="{BB962C8B-B14F-4D97-AF65-F5344CB8AC3E}">
        <p14:creationId xmlns:p14="http://schemas.microsoft.com/office/powerpoint/2010/main" val="3084325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9CEB054-5ECD-267C-4F82-4A89254663FC}"/>
              </a:ext>
            </a:extLst>
          </p:cNvPr>
          <p:cNvSpPr>
            <a:spLocks noGrp="1"/>
          </p:cNvSpPr>
          <p:nvPr>
            <p:ph type="title"/>
          </p:nvPr>
        </p:nvSpPr>
        <p:spPr/>
        <p:txBody>
          <a:bodyPr/>
          <a:lstStyle/>
          <a:p>
            <a:r>
              <a:rPr lang="nl-NL" dirty="0"/>
              <a:t>Zelfde visie</a:t>
            </a:r>
          </a:p>
        </p:txBody>
      </p:sp>
      <p:sp>
        <p:nvSpPr>
          <p:cNvPr id="3" name="Tijdelijke aanduiding voor inhoud 2">
            <a:extLst>
              <a:ext uri="{FF2B5EF4-FFF2-40B4-BE49-F238E27FC236}">
                <a16:creationId xmlns:a16="http://schemas.microsoft.com/office/drawing/2014/main" xmlns="" id="{FF21DBD2-A389-29B5-5A3E-C72560BE4715}"/>
              </a:ext>
            </a:extLst>
          </p:cNvPr>
          <p:cNvSpPr>
            <a:spLocks noGrp="1"/>
          </p:cNvSpPr>
          <p:nvPr>
            <p:ph idx="1"/>
          </p:nvPr>
        </p:nvSpPr>
        <p:spPr/>
        <p:txBody>
          <a:bodyPr/>
          <a:lstStyle/>
          <a:p>
            <a:r>
              <a:rPr lang="nl-NL" dirty="0" err="1"/>
              <a:t>Inclusiviteit</a:t>
            </a:r>
            <a:r>
              <a:rPr lang="nl-NL" dirty="0"/>
              <a:t> is het streven – ieder kind doet mee</a:t>
            </a:r>
          </a:p>
          <a:p>
            <a:r>
              <a:rPr lang="nl-NL" dirty="0"/>
              <a:t>Variatie is de norm – je mag er zijn met jouw competenties</a:t>
            </a:r>
          </a:p>
          <a:p>
            <a:r>
              <a:rPr lang="nl-NL" dirty="0"/>
              <a:t>Veerkracht vergroten individueel en op populatie niveau</a:t>
            </a:r>
          </a:p>
          <a:p>
            <a:endParaRPr lang="nl-NL" dirty="0"/>
          </a:p>
        </p:txBody>
      </p:sp>
      <p:sp>
        <p:nvSpPr>
          <p:cNvPr id="4" name="Tijdelijke aanduiding voor datum 3">
            <a:extLst>
              <a:ext uri="{FF2B5EF4-FFF2-40B4-BE49-F238E27FC236}">
                <a16:creationId xmlns:a16="http://schemas.microsoft.com/office/drawing/2014/main" xmlns="" id="{2D08C114-D56B-2C0A-C2CA-9E0FE7F53A54}"/>
              </a:ext>
            </a:extLst>
          </p:cNvPr>
          <p:cNvSpPr>
            <a:spLocks noGrp="1"/>
          </p:cNvSpPr>
          <p:nvPr>
            <p:ph type="dt" sz="half" idx="10"/>
          </p:nvPr>
        </p:nvSpPr>
        <p:spPr/>
        <p:txBody>
          <a:bodyPr/>
          <a:lstStyle/>
          <a:p>
            <a:fld id="{B0D4D43B-E352-4887-957E-77762C51AEB7}"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E92E1D96-7ED1-1115-B95B-1613B229A0AF}"/>
              </a:ext>
            </a:extLst>
          </p:cNvPr>
          <p:cNvSpPr>
            <a:spLocks noGrp="1"/>
          </p:cNvSpPr>
          <p:nvPr>
            <p:ph type="ftr" sz="quarter" idx="11"/>
          </p:nvPr>
        </p:nvSpPr>
        <p:spPr/>
        <p:txBody>
          <a:bodyPr/>
          <a:lstStyle/>
          <a:p>
            <a:r>
              <a:rPr lang="nl-NL"/>
              <a:t>www.karakter.com</a:t>
            </a:r>
            <a:endParaRPr lang="nl-NL" dirty="0"/>
          </a:p>
        </p:txBody>
      </p:sp>
      <p:sp>
        <p:nvSpPr>
          <p:cNvPr id="6" name="Tijdelijke aanduiding voor dianummer 5">
            <a:extLst>
              <a:ext uri="{FF2B5EF4-FFF2-40B4-BE49-F238E27FC236}">
                <a16:creationId xmlns:a16="http://schemas.microsoft.com/office/drawing/2014/main" xmlns="" id="{817A06C0-6753-77AA-F7B0-96413E5DDB2F}"/>
              </a:ext>
            </a:extLst>
          </p:cNvPr>
          <p:cNvSpPr>
            <a:spLocks noGrp="1"/>
          </p:cNvSpPr>
          <p:nvPr>
            <p:ph type="sldNum" sz="quarter" idx="12"/>
          </p:nvPr>
        </p:nvSpPr>
        <p:spPr/>
        <p:txBody>
          <a:bodyPr/>
          <a:lstStyle/>
          <a:p>
            <a:fld id="{8D68D8DD-FE17-4701-8429-32EB350F9756}" type="slidenum">
              <a:rPr lang="nl-NL" smtClean="0"/>
              <a:t>35</a:t>
            </a:fld>
            <a:endParaRPr lang="nl-NL" dirty="0"/>
          </a:p>
        </p:txBody>
      </p:sp>
    </p:spTree>
    <p:extLst>
      <p:ext uri="{BB962C8B-B14F-4D97-AF65-F5344CB8AC3E}">
        <p14:creationId xmlns:p14="http://schemas.microsoft.com/office/powerpoint/2010/main" val="841664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a:spLocks noGrp="1"/>
          </p:cNvSpPr>
          <p:nvPr>
            <p:ph type="dt" sz="half" idx="4294967295"/>
          </p:nvPr>
        </p:nvSpPr>
        <p:spPr>
          <a:xfrm>
            <a:off x="9390065" y="5670550"/>
            <a:ext cx="1277937" cy="330200"/>
          </a:xfrm>
        </p:spPr>
        <p:txBody>
          <a:bodyPr/>
          <a:lstStyle/>
          <a:p>
            <a:fld id="{BC8BE614-8DE3-408D-BEEF-757CB8926614}" type="datetime1">
              <a:rPr lang="nl-NL" smtClean="0"/>
              <a:t>10-11-2023</a:t>
            </a:fld>
            <a:endParaRPr lang="nl-NL" dirty="0"/>
          </a:p>
        </p:txBody>
      </p:sp>
      <p:sp>
        <p:nvSpPr>
          <p:cNvPr id="3" name="Tijdelijke aanduiding voor voettekst 2"/>
          <p:cNvSpPr>
            <a:spLocks noGrp="1"/>
          </p:cNvSpPr>
          <p:nvPr>
            <p:ph type="ftr" sz="quarter" idx="4294967295"/>
          </p:nvPr>
        </p:nvSpPr>
        <p:spPr>
          <a:xfrm>
            <a:off x="1524000" y="5670550"/>
            <a:ext cx="1493838" cy="330200"/>
          </a:xfrm>
        </p:spPr>
        <p:txBody>
          <a:bodyPr/>
          <a:lstStyle/>
          <a:p>
            <a:r>
              <a:rPr lang="nl-NL" dirty="0"/>
              <a:t>www.karakter.com</a:t>
            </a:r>
          </a:p>
        </p:txBody>
      </p:sp>
      <p:sp>
        <p:nvSpPr>
          <p:cNvPr id="9" name="Rechthoek 8"/>
          <p:cNvSpPr/>
          <p:nvPr/>
        </p:nvSpPr>
        <p:spPr>
          <a:xfrm>
            <a:off x="4028016" y="2330451"/>
            <a:ext cx="4133322" cy="2340000"/>
          </a:xfrm>
          <a:prstGeom prst="rect">
            <a:avLst/>
          </a:prstGeom>
          <a:noFill/>
          <a:ln w="12700" cap="rnd">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600" dirty="0"/>
              <a:t>In de spreekkamer</a:t>
            </a:r>
          </a:p>
          <a:p>
            <a:pPr algn="ctr"/>
            <a:r>
              <a:rPr lang="nl-NL" sz="3600" dirty="0"/>
              <a:t>Achter je bureau</a:t>
            </a:r>
          </a:p>
          <a:p>
            <a:pPr algn="ctr"/>
            <a:r>
              <a:rPr lang="nl-NL" sz="3600" dirty="0"/>
              <a:t>In het klaslokaal</a:t>
            </a:r>
          </a:p>
        </p:txBody>
      </p:sp>
      <p:sp>
        <p:nvSpPr>
          <p:cNvPr id="10" name="Boog 9"/>
          <p:cNvSpPr/>
          <p:nvPr/>
        </p:nvSpPr>
        <p:spPr>
          <a:xfrm rot="8111107">
            <a:off x="7861352" y="1813852"/>
            <a:ext cx="1659040" cy="1560955"/>
          </a:xfrm>
          <a:prstGeom prst="arc">
            <a:avLst>
              <a:gd name="adj1" fmla="val 12846560"/>
              <a:gd name="adj2" fmla="val 21227429"/>
            </a:avLst>
          </a:prstGeom>
          <a:ln w="12700" cap="rnd">
            <a:solidFill>
              <a:schemeClr val="bg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dirty="0"/>
          </a:p>
        </p:txBody>
      </p:sp>
      <p:pic>
        <p:nvPicPr>
          <p:cNvPr id="11" name="Afbeelding 10" descr="Naamloos-1.png"/>
          <p:cNvPicPr>
            <a:picLocks noChangeAspect="1"/>
          </p:cNvPicPr>
          <p:nvPr/>
        </p:nvPicPr>
        <p:blipFill>
          <a:blip r:embed="rId2"/>
          <a:stretch>
            <a:fillRect/>
          </a:stretch>
        </p:blipFill>
        <p:spPr>
          <a:xfrm>
            <a:off x="9237657" y="1949973"/>
            <a:ext cx="508000" cy="508000"/>
          </a:xfrm>
          <a:prstGeom prst="rect">
            <a:avLst/>
          </a:prstGeom>
        </p:spPr>
      </p:pic>
      <p:sp>
        <p:nvSpPr>
          <p:cNvPr id="12" name="Tijdelijke aanduiding voor tekst 6"/>
          <p:cNvSpPr txBox="1">
            <a:spLocks/>
          </p:cNvSpPr>
          <p:nvPr/>
        </p:nvSpPr>
        <p:spPr>
          <a:xfrm>
            <a:off x="3841750" y="1669409"/>
            <a:ext cx="4148138" cy="872455"/>
          </a:xfrm>
          <a:prstGeom prst="rect">
            <a:avLst/>
          </a:prstGeom>
        </p:spPr>
        <p:txBody>
          <a:bodyPr vert="horz"/>
          <a:lstStyle>
            <a:lvl1pPr marL="342900" indent="-342900" algn="ctr" defTabSz="457200" rtl="0" eaLnBrk="1" latinLnBrk="0" hangingPunct="1">
              <a:spcBef>
                <a:spcPct val="20000"/>
              </a:spcBef>
              <a:buFont typeface="Arial"/>
              <a:buNone/>
              <a:defRPr sz="3400" b="1" kern="1200">
                <a:solidFill>
                  <a:srgbClr val="FFFFFF"/>
                </a:solidFill>
                <a:latin typeface="Arial"/>
                <a:ea typeface="+mn-ea"/>
                <a:cs typeface="Arial"/>
              </a:defRPr>
            </a:lvl1pPr>
            <a:lvl2pPr marL="742950" indent="-285750" algn="ctr"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ctr"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ctr" defTabSz="457200" rtl="0" eaLnBrk="1" latinLnBrk="0" hangingPunct="1">
              <a:spcBef>
                <a:spcPct val="20000"/>
              </a:spcBef>
              <a:buFont typeface="Arial"/>
              <a:buNone/>
              <a:defRPr sz="2000" kern="1200">
                <a:solidFill>
                  <a:schemeClr val="tx1"/>
                </a:solidFill>
                <a:latin typeface="+mn-lt"/>
                <a:ea typeface="+mn-ea"/>
                <a:cs typeface="+mn-cs"/>
              </a:defRPr>
            </a:lvl4pPr>
            <a:lvl5pPr marL="2057400" indent="-228600" algn="ctr"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4500" dirty="0"/>
              <a:t>#hoedan?</a:t>
            </a:r>
          </a:p>
          <a:p>
            <a:endParaRPr lang="nl-NL" sz="4500" dirty="0"/>
          </a:p>
        </p:txBody>
      </p:sp>
    </p:spTree>
    <p:extLst>
      <p:ext uri="{BB962C8B-B14F-4D97-AF65-F5344CB8AC3E}">
        <p14:creationId xmlns:p14="http://schemas.microsoft.com/office/powerpoint/2010/main" val="3311377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45CCB6-5409-B1C5-3CB5-11062B67AEEC}"/>
              </a:ext>
            </a:extLst>
          </p:cNvPr>
          <p:cNvSpPr>
            <a:spLocks noGrp="1"/>
          </p:cNvSpPr>
          <p:nvPr>
            <p:ph type="title"/>
          </p:nvPr>
        </p:nvSpPr>
        <p:spPr/>
        <p:txBody>
          <a:bodyPr/>
          <a:lstStyle/>
          <a:p>
            <a:r>
              <a:rPr lang="nl-NL" dirty="0"/>
              <a:t>				 Paradigmashift </a:t>
            </a:r>
          </a:p>
        </p:txBody>
      </p:sp>
      <p:sp>
        <p:nvSpPr>
          <p:cNvPr id="4" name="Tijdelijke aanduiding voor datum 3">
            <a:extLst>
              <a:ext uri="{FF2B5EF4-FFF2-40B4-BE49-F238E27FC236}">
                <a16:creationId xmlns:a16="http://schemas.microsoft.com/office/drawing/2014/main" xmlns="" id="{C5B31583-30FA-9484-53A1-7F34B4100F41}"/>
              </a:ext>
            </a:extLst>
          </p:cNvPr>
          <p:cNvSpPr>
            <a:spLocks noGrp="1"/>
          </p:cNvSpPr>
          <p:nvPr>
            <p:ph type="dt" sz="half" idx="10"/>
          </p:nvPr>
        </p:nvSpPr>
        <p:spPr/>
        <p:txBody>
          <a:bodyPr/>
          <a:lstStyle/>
          <a:p>
            <a:fld id="{B0D4D43B-E352-4887-957E-77762C51AEB7}"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9EEA238C-4708-2D9E-906D-6D7243FD78A9}"/>
              </a:ext>
            </a:extLst>
          </p:cNvPr>
          <p:cNvSpPr>
            <a:spLocks noGrp="1"/>
          </p:cNvSpPr>
          <p:nvPr>
            <p:ph type="ftr" sz="quarter" idx="11"/>
          </p:nvPr>
        </p:nvSpPr>
        <p:spPr/>
        <p:txBody>
          <a:bodyPr/>
          <a:lstStyle/>
          <a:p>
            <a:r>
              <a:rPr lang="nl-NL"/>
              <a:t>www.karakter.com</a:t>
            </a:r>
            <a:endParaRPr lang="nl-NL" dirty="0"/>
          </a:p>
        </p:txBody>
      </p:sp>
      <p:sp>
        <p:nvSpPr>
          <p:cNvPr id="6" name="Tijdelijke aanduiding voor dianummer 5">
            <a:extLst>
              <a:ext uri="{FF2B5EF4-FFF2-40B4-BE49-F238E27FC236}">
                <a16:creationId xmlns:a16="http://schemas.microsoft.com/office/drawing/2014/main" xmlns="" id="{DF26E108-A775-36CC-AB29-9769F680C83F}"/>
              </a:ext>
            </a:extLst>
          </p:cNvPr>
          <p:cNvSpPr>
            <a:spLocks noGrp="1"/>
          </p:cNvSpPr>
          <p:nvPr>
            <p:ph type="sldNum" sz="quarter" idx="12"/>
          </p:nvPr>
        </p:nvSpPr>
        <p:spPr/>
        <p:txBody>
          <a:bodyPr/>
          <a:lstStyle/>
          <a:p>
            <a:fld id="{8D68D8DD-FE17-4701-8429-32EB350F9756}" type="slidenum">
              <a:rPr lang="nl-NL" smtClean="0"/>
              <a:t>37</a:t>
            </a:fld>
            <a:endParaRPr lang="nl-NL" dirty="0"/>
          </a:p>
        </p:txBody>
      </p:sp>
      <p:pic>
        <p:nvPicPr>
          <p:cNvPr id="2050" name="Picture 2" descr="Een andere bril | 4bklasbloghdc">
            <a:extLst>
              <a:ext uri="{FF2B5EF4-FFF2-40B4-BE49-F238E27FC236}">
                <a16:creationId xmlns:a16="http://schemas.microsoft.com/office/drawing/2014/main" xmlns="" id="{B24EE62D-987B-DC26-DADF-A8A68F8960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457" y="521482"/>
            <a:ext cx="4618892" cy="60005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xmlns="" id="{8419A686-C9C0-EAC8-E525-1F4180AA86B7}"/>
              </a:ext>
            </a:extLst>
          </p:cNvPr>
          <p:cNvSpPr txBox="1"/>
          <p:nvPr/>
        </p:nvSpPr>
        <p:spPr>
          <a:xfrm>
            <a:off x="4076700" y="1809750"/>
            <a:ext cx="7943850" cy="3139321"/>
          </a:xfrm>
          <a:prstGeom prst="rect">
            <a:avLst/>
          </a:prstGeom>
          <a:noFill/>
        </p:spPr>
        <p:txBody>
          <a:bodyPr wrap="square" rtlCol="0">
            <a:spAutoFit/>
          </a:bodyPr>
          <a:lstStyle/>
          <a:p>
            <a:pPr marL="342900" indent="-342900">
              <a:buAutoNum type="arabicPeriod"/>
            </a:pPr>
            <a:r>
              <a:rPr lang="nl-NL" dirty="0"/>
              <a:t>Van classificeren naar niet classificeren (nut en noodzaak) (</a:t>
            </a:r>
            <a:r>
              <a:rPr lang="nl-NL" dirty="0" err="1"/>
              <a:t>Primum</a:t>
            </a:r>
            <a:r>
              <a:rPr lang="nl-NL" dirty="0"/>
              <a:t> non </a:t>
            </a:r>
            <a:r>
              <a:rPr lang="nl-NL" dirty="0" err="1"/>
              <a:t>nocere</a:t>
            </a:r>
            <a:r>
              <a:rPr lang="nl-NL" dirty="0"/>
              <a:t>)</a:t>
            </a:r>
          </a:p>
          <a:p>
            <a:pPr marL="342900" indent="-342900">
              <a:buAutoNum type="arabicPeriod"/>
            </a:pPr>
            <a:endParaRPr lang="nl-NL" dirty="0"/>
          </a:p>
          <a:p>
            <a:pPr marL="342900" indent="-342900">
              <a:buAutoNum type="arabicPeriod"/>
            </a:pPr>
            <a:r>
              <a:rPr lang="nl-NL" dirty="0"/>
              <a:t>Van individu naar context  (client niet centraal maar context centraal) </a:t>
            </a:r>
          </a:p>
          <a:p>
            <a:pPr marL="342900" indent="-342900">
              <a:buAutoNum type="arabicPeriod"/>
            </a:pPr>
            <a:endParaRPr lang="nl-NL" dirty="0"/>
          </a:p>
          <a:p>
            <a:pPr marL="342900" indent="-342900">
              <a:buAutoNum type="arabicPeriod"/>
            </a:pPr>
            <a:r>
              <a:rPr lang="nl-NL" dirty="0"/>
              <a:t>Van maximaal behandelen naar optimaal</a:t>
            </a:r>
          </a:p>
          <a:p>
            <a:pPr marL="342900" indent="-342900">
              <a:buAutoNum type="arabicPeriod"/>
            </a:pPr>
            <a:endParaRPr lang="nl-NL" dirty="0"/>
          </a:p>
          <a:p>
            <a:pPr marL="342900" indent="-342900">
              <a:buAutoNum type="arabicPeriod"/>
            </a:pPr>
            <a:r>
              <a:rPr lang="nl-NL" dirty="0"/>
              <a:t>Van solitair behandelen naar netwerk aanpak</a:t>
            </a:r>
          </a:p>
          <a:p>
            <a:pPr marL="342900" indent="-342900">
              <a:buAutoNum type="arabicPeriod"/>
            </a:pPr>
            <a:endParaRPr lang="nl-NL" dirty="0"/>
          </a:p>
          <a:p>
            <a:pPr marL="342900" indent="-342900">
              <a:buAutoNum type="arabicPeriod"/>
            </a:pPr>
            <a:r>
              <a:rPr lang="nl-NL" dirty="0"/>
              <a:t>Van ‘genezen’ naar vergroten van veerkracht</a:t>
            </a:r>
          </a:p>
          <a:p>
            <a:pPr marL="342900" indent="-342900">
              <a:buAutoNum type="arabicPeriod"/>
            </a:pPr>
            <a:endParaRPr lang="nl-NL" dirty="0"/>
          </a:p>
          <a:p>
            <a:pPr marL="342900" indent="-342900">
              <a:buAutoNum type="arabicPeriod"/>
            </a:pPr>
            <a:r>
              <a:rPr lang="nl-NL" dirty="0"/>
              <a:t>Van ‘meegaan in de vraag’ naar adviseren over alternatieven</a:t>
            </a:r>
          </a:p>
        </p:txBody>
      </p:sp>
    </p:spTree>
    <p:extLst>
      <p:ext uri="{BB962C8B-B14F-4D97-AF65-F5344CB8AC3E}">
        <p14:creationId xmlns:p14="http://schemas.microsoft.com/office/powerpoint/2010/main" val="1536682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a:extLst>
              <a:ext uri="{FF2B5EF4-FFF2-40B4-BE49-F238E27FC236}">
                <a16:creationId xmlns:a16="http://schemas.microsoft.com/office/drawing/2014/main" xmlns="" id="{C9B3C172-E329-4249-A041-91EE440AD4F4}"/>
              </a:ext>
            </a:extLst>
          </p:cNvPr>
          <p:cNvSpPr/>
          <p:nvPr/>
        </p:nvSpPr>
        <p:spPr>
          <a:xfrm>
            <a:off x="4228471" y="2821578"/>
            <a:ext cx="3650456" cy="2543175"/>
          </a:xfrm>
          <a:prstGeom prst="ellipse">
            <a:avLst/>
          </a:prstGeom>
          <a:solidFill>
            <a:srgbClr val="92D05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2" name="Titel 1">
            <a:extLst>
              <a:ext uri="{FF2B5EF4-FFF2-40B4-BE49-F238E27FC236}">
                <a16:creationId xmlns:a16="http://schemas.microsoft.com/office/drawing/2014/main" xmlns="" id="{AF5E1790-04D8-456E-98A4-051615C54036}"/>
              </a:ext>
            </a:extLst>
          </p:cNvPr>
          <p:cNvSpPr>
            <a:spLocks noGrp="1"/>
          </p:cNvSpPr>
          <p:nvPr>
            <p:ph type="ctrTitle"/>
          </p:nvPr>
        </p:nvSpPr>
        <p:spPr>
          <a:xfrm>
            <a:off x="1524000" y="241416"/>
            <a:ext cx="9144000" cy="1562137"/>
          </a:xfrm>
          <a:solidFill>
            <a:srgbClr val="FF0000"/>
          </a:solidFill>
        </p:spPr>
        <p:txBody>
          <a:bodyPr>
            <a:normAutofit/>
          </a:bodyPr>
          <a:lstStyle/>
          <a:p>
            <a:pPr algn="ctr"/>
            <a:r>
              <a:rPr lang="nl-NL" sz="3300" dirty="0">
                <a:solidFill>
                  <a:schemeClr val="bg1"/>
                </a:solidFill>
                <a:latin typeface="Arial Black" panose="020B0A04020102020204" pitchFamily="34" charset="0"/>
              </a:rPr>
              <a:t>     Het start in het professionele veld</a:t>
            </a:r>
            <a:br>
              <a:rPr lang="nl-NL" sz="3300" dirty="0">
                <a:solidFill>
                  <a:schemeClr val="bg1"/>
                </a:solidFill>
                <a:latin typeface="Arial Black" panose="020B0A04020102020204" pitchFamily="34" charset="0"/>
              </a:rPr>
            </a:br>
            <a:r>
              <a:rPr lang="nl-NL" sz="3300" dirty="0">
                <a:solidFill>
                  <a:schemeClr val="bg1"/>
                </a:solidFill>
                <a:latin typeface="Arial Black" panose="020B0A04020102020204" pitchFamily="34" charset="0"/>
              </a:rPr>
              <a:t/>
            </a:r>
            <a:br>
              <a:rPr lang="nl-NL" sz="3300" dirty="0">
                <a:solidFill>
                  <a:schemeClr val="bg1"/>
                </a:solidFill>
                <a:latin typeface="Arial Black" panose="020B0A04020102020204" pitchFamily="34" charset="0"/>
              </a:rPr>
            </a:br>
            <a:r>
              <a:rPr lang="nl-NL" sz="2000" dirty="0">
                <a:solidFill>
                  <a:schemeClr val="bg1"/>
                </a:solidFill>
                <a:latin typeface="Arial Black" panose="020B0A04020102020204" pitchFamily="34" charset="0"/>
              </a:rPr>
              <a:t>(oftewel, waar kun je morgen mee beginnen!)</a:t>
            </a:r>
          </a:p>
        </p:txBody>
      </p:sp>
      <p:sp>
        <p:nvSpPr>
          <p:cNvPr id="3" name="Ondertitel 2">
            <a:extLst>
              <a:ext uri="{FF2B5EF4-FFF2-40B4-BE49-F238E27FC236}">
                <a16:creationId xmlns:a16="http://schemas.microsoft.com/office/drawing/2014/main" xmlns="" id="{03AB9FE1-92A0-4FB3-B08F-E1C8907DC856}"/>
              </a:ext>
            </a:extLst>
          </p:cNvPr>
          <p:cNvSpPr>
            <a:spLocks noGrp="1"/>
          </p:cNvSpPr>
          <p:nvPr>
            <p:ph type="subTitle" idx="1"/>
          </p:nvPr>
        </p:nvSpPr>
        <p:spPr>
          <a:xfrm>
            <a:off x="2798750" y="3832006"/>
            <a:ext cx="6400800" cy="463423"/>
          </a:xfrm>
        </p:spPr>
        <p:txBody>
          <a:bodyPr>
            <a:normAutofit lnSpcReduction="10000"/>
          </a:bodyPr>
          <a:lstStyle/>
          <a:p>
            <a:r>
              <a:rPr lang="en-GB" dirty="0"/>
              <a:t>Circle of influence</a:t>
            </a:r>
          </a:p>
        </p:txBody>
      </p:sp>
      <p:sp>
        <p:nvSpPr>
          <p:cNvPr id="5" name="Pijl: omhoog 4">
            <a:extLst>
              <a:ext uri="{FF2B5EF4-FFF2-40B4-BE49-F238E27FC236}">
                <a16:creationId xmlns:a16="http://schemas.microsoft.com/office/drawing/2014/main" xmlns="" id="{AAD5C5E9-ED89-47F3-BDE7-011BB9284A8F}"/>
              </a:ext>
            </a:extLst>
          </p:cNvPr>
          <p:cNvSpPr/>
          <p:nvPr/>
        </p:nvSpPr>
        <p:spPr>
          <a:xfrm>
            <a:off x="5818295" y="2257574"/>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Pijl: omhoog 9">
            <a:extLst>
              <a:ext uri="{FF2B5EF4-FFF2-40B4-BE49-F238E27FC236}">
                <a16:creationId xmlns:a16="http://schemas.microsoft.com/office/drawing/2014/main" xmlns="" id="{08365CE8-9E07-413A-B945-9B88BF12BB7F}"/>
              </a:ext>
            </a:extLst>
          </p:cNvPr>
          <p:cNvSpPr/>
          <p:nvPr/>
        </p:nvSpPr>
        <p:spPr>
          <a:xfrm rot="13622225">
            <a:off x="4438336" y="4866176"/>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1" name="Pijl: omhoog 10">
            <a:extLst>
              <a:ext uri="{FF2B5EF4-FFF2-40B4-BE49-F238E27FC236}">
                <a16:creationId xmlns:a16="http://schemas.microsoft.com/office/drawing/2014/main" xmlns="" id="{DBDB1721-18E3-4B59-886A-C73A6AD5A194}"/>
              </a:ext>
            </a:extLst>
          </p:cNvPr>
          <p:cNvSpPr/>
          <p:nvPr/>
        </p:nvSpPr>
        <p:spPr>
          <a:xfrm rot="19375621">
            <a:off x="4464509" y="2670236"/>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2" name="Pijl: omhoog 11">
            <a:extLst>
              <a:ext uri="{FF2B5EF4-FFF2-40B4-BE49-F238E27FC236}">
                <a16:creationId xmlns:a16="http://schemas.microsoft.com/office/drawing/2014/main" xmlns="" id="{486B53C6-BA28-421E-B19D-F6CB7B13B58F}"/>
              </a:ext>
            </a:extLst>
          </p:cNvPr>
          <p:cNvSpPr/>
          <p:nvPr/>
        </p:nvSpPr>
        <p:spPr>
          <a:xfrm rot="16200000">
            <a:off x="3832894" y="3647663"/>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3" name="Pijl: omhoog 12">
            <a:extLst>
              <a:ext uri="{FF2B5EF4-FFF2-40B4-BE49-F238E27FC236}">
                <a16:creationId xmlns:a16="http://schemas.microsoft.com/office/drawing/2014/main" xmlns="" id="{C58EF078-FA1E-467E-AA17-B5CE51F3975A}"/>
              </a:ext>
            </a:extLst>
          </p:cNvPr>
          <p:cNvSpPr/>
          <p:nvPr/>
        </p:nvSpPr>
        <p:spPr>
          <a:xfrm rot="7803655">
            <a:off x="7176007" y="4866177"/>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4" name="Pijl: omhoog 13">
            <a:extLst>
              <a:ext uri="{FF2B5EF4-FFF2-40B4-BE49-F238E27FC236}">
                <a16:creationId xmlns:a16="http://schemas.microsoft.com/office/drawing/2014/main" xmlns="" id="{D26061BB-BEF8-4C03-9F1C-D74B0EB8948D}"/>
              </a:ext>
            </a:extLst>
          </p:cNvPr>
          <p:cNvSpPr/>
          <p:nvPr/>
        </p:nvSpPr>
        <p:spPr>
          <a:xfrm rot="10800000">
            <a:off x="5817414" y="5201591"/>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5" name="Pijl: omhoog 14">
            <a:extLst>
              <a:ext uri="{FF2B5EF4-FFF2-40B4-BE49-F238E27FC236}">
                <a16:creationId xmlns:a16="http://schemas.microsoft.com/office/drawing/2014/main" xmlns="" id="{C7DDE401-E5ED-4EE3-AA59-47FA00D81A02}"/>
              </a:ext>
            </a:extLst>
          </p:cNvPr>
          <p:cNvSpPr/>
          <p:nvPr/>
        </p:nvSpPr>
        <p:spPr>
          <a:xfrm rot="2305822">
            <a:off x="7242373" y="2662815"/>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6" name="Pijl: omhoog 15">
            <a:extLst>
              <a:ext uri="{FF2B5EF4-FFF2-40B4-BE49-F238E27FC236}">
                <a16:creationId xmlns:a16="http://schemas.microsoft.com/office/drawing/2014/main" xmlns="" id="{6D55FF2D-7AB6-4E60-8729-5B2FFF8D141B}"/>
              </a:ext>
            </a:extLst>
          </p:cNvPr>
          <p:cNvSpPr/>
          <p:nvPr/>
        </p:nvSpPr>
        <p:spPr>
          <a:xfrm rot="5400000">
            <a:off x="7855683" y="3698952"/>
            <a:ext cx="363474" cy="73380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6" name="Tekstvak 5"/>
          <p:cNvSpPr txBox="1"/>
          <p:nvPr/>
        </p:nvSpPr>
        <p:spPr>
          <a:xfrm>
            <a:off x="2695600" y="5951995"/>
            <a:ext cx="6800800" cy="369332"/>
          </a:xfrm>
          <a:prstGeom prst="rect">
            <a:avLst/>
          </a:prstGeom>
          <a:noFill/>
          <a:ln>
            <a:solidFill>
              <a:srgbClr val="F52717"/>
            </a:solidFill>
          </a:ln>
        </p:spPr>
        <p:txBody>
          <a:bodyPr wrap="square" rtlCol="0">
            <a:spAutoFit/>
          </a:bodyPr>
          <a:lstStyle/>
          <a:p>
            <a:pPr algn="ctr"/>
            <a:r>
              <a:rPr lang="nl-NL" dirty="0"/>
              <a:t>…en het verleggen van het maatschappelijke verhaal</a:t>
            </a:r>
          </a:p>
        </p:txBody>
      </p:sp>
      <p:sp>
        <p:nvSpPr>
          <p:cNvPr id="7" name="Tijdelijke aanduiding voor datum 6"/>
          <p:cNvSpPr>
            <a:spLocks noGrp="1"/>
          </p:cNvSpPr>
          <p:nvPr>
            <p:ph type="dt" sz="half" idx="10"/>
          </p:nvPr>
        </p:nvSpPr>
        <p:spPr/>
        <p:txBody>
          <a:bodyPr/>
          <a:lstStyle/>
          <a:p>
            <a:fld id="{CD0BF793-B0EF-4340-9BBE-9832C45E62C0}" type="datetime1">
              <a:rPr lang="nl-NL" smtClean="0"/>
              <a:t>10-11-2023</a:t>
            </a:fld>
            <a:endParaRPr lang="nl-NL" dirty="0"/>
          </a:p>
        </p:txBody>
      </p:sp>
      <p:sp>
        <p:nvSpPr>
          <p:cNvPr id="8" name="Tijdelijke aanduiding voor voettekst 7"/>
          <p:cNvSpPr>
            <a:spLocks noGrp="1"/>
          </p:cNvSpPr>
          <p:nvPr>
            <p:ph type="ftr" sz="quarter" idx="11"/>
          </p:nvPr>
        </p:nvSpPr>
        <p:spPr/>
        <p:txBody>
          <a:bodyPr/>
          <a:lstStyle/>
          <a:p>
            <a:r>
              <a:rPr lang="nl-NL" dirty="0"/>
              <a:t>www.karakter.com</a:t>
            </a:r>
          </a:p>
        </p:txBody>
      </p:sp>
      <p:sp>
        <p:nvSpPr>
          <p:cNvPr id="9" name="Tijdelijke aanduiding voor dianummer 8"/>
          <p:cNvSpPr>
            <a:spLocks noGrp="1"/>
          </p:cNvSpPr>
          <p:nvPr>
            <p:ph type="sldNum" sz="quarter" idx="12"/>
          </p:nvPr>
        </p:nvSpPr>
        <p:spPr/>
        <p:txBody>
          <a:bodyPr/>
          <a:lstStyle/>
          <a:p>
            <a:fld id="{205BF5EB-C24A-4721-8C08-302561DA8E13}" type="slidenum">
              <a:rPr lang="nl-NL" smtClean="0"/>
              <a:t>38</a:t>
            </a:fld>
            <a:endParaRPr lang="nl-NL" dirty="0"/>
          </a:p>
        </p:txBody>
      </p:sp>
    </p:spTree>
    <p:extLst>
      <p:ext uri="{BB962C8B-B14F-4D97-AF65-F5344CB8AC3E}">
        <p14:creationId xmlns:p14="http://schemas.microsoft.com/office/powerpoint/2010/main" val="3170380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996F809E-6210-48C3-9943-12A4C85A1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46455"/>
            <a:ext cx="9182596" cy="9271660"/>
          </a:xfrm>
          <a:prstGeom prst="rect">
            <a:avLst/>
          </a:prstGeom>
        </p:spPr>
      </p:pic>
      <p:sp>
        <p:nvSpPr>
          <p:cNvPr id="4" name="Ovaal 3">
            <a:extLst>
              <a:ext uri="{FF2B5EF4-FFF2-40B4-BE49-F238E27FC236}">
                <a16:creationId xmlns:a16="http://schemas.microsoft.com/office/drawing/2014/main" xmlns="" id="{664185F3-D428-42D0-9D4D-2D238123361D}"/>
              </a:ext>
            </a:extLst>
          </p:cNvPr>
          <p:cNvSpPr/>
          <p:nvPr/>
        </p:nvSpPr>
        <p:spPr>
          <a:xfrm>
            <a:off x="7029871" y="3606616"/>
            <a:ext cx="1245247" cy="1225338"/>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5" name="Ovaal 4">
            <a:extLst>
              <a:ext uri="{FF2B5EF4-FFF2-40B4-BE49-F238E27FC236}">
                <a16:creationId xmlns:a16="http://schemas.microsoft.com/office/drawing/2014/main" xmlns="" id="{67017503-52D5-441E-ADB9-20F15F45DB56}"/>
              </a:ext>
            </a:extLst>
          </p:cNvPr>
          <p:cNvSpPr/>
          <p:nvPr/>
        </p:nvSpPr>
        <p:spPr>
          <a:xfrm>
            <a:off x="6411078" y="5016024"/>
            <a:ext cx="1182338" cy="881743"/>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6" name="Ovaal 5">
            <a:extLst>
              <a:ext uri="{FF2B5EF4-FFF2-40B4-BE49-F238E27FC236}">
                <a16:creationId xmlns:a16="http://schemas.microsoft.com/office/drawing/2014/main" xmlns="" id="{57CB0B13-8199-462E-A553-38D197836730}"/>
              </a:ext>
            </a:extLst>
          </p:cNvPr>
          <p:cNvSpPr/>
          <p:nvPr/>
        </p:nvSpPr>
        <p:spPr>
          <a:xfrm rot="20535150">
            <a:off x="6950272" y="4387934"/>
            <a:ext cx="935181" cy="1804307"/>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7" name="Ovaal 6">
            <a:extLst>
              <a:ext uri="{FF2B5EF4-FFF2-40B4-BE49-F238E27FC236}">
                <a16:creationId xmlns:a16="http://schemas.microsoft.com/office/drawing/2014/main" xmlns="" id="{87F19B18-3D00-4A59-A1A2-3D0DED07C48E}"/>
              </a:ext>
            </a:extLst>
          </p:cNvPr>
          <p:cNvSpPr/>
          <p:nvPr/>
        </p:nvSpPr>
        <p:spPr>
          <a:xfrm>
            <a:off x="5494811" y="3642388"/>
            <a:ext cx="679865" cy="688397"/>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8" name="Ovaal 7">
            <a:extLst>
              <a:ext uri="{FF2B5EF4-FFF2-40B4-BE49-F238E27FC236}">
                <a16:creationId xmlns:a16="http://schemas.microsoft.com/office/drawing/2014/main" xmlns="" id="{0FA8BF31-EA99-4AE5-A33C-957C2F1C06FD}"/>
              </a:ext>
            </a:extLst>
          </p:cNvPr>
          <p:cNvSpPr/>
          <p:nvPr/>
        </p:nvSpPr>
        <p:spPr>
          <a:xfrm>
            <a:off x="7892149" y="3691788"/>
            <a:ext cx="1673866" cy="1183127"/>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9" name="Ovaal 8">
            <a:extLst>
              <a:ext uri="{FF2B5EF4-FFF2-40B4-BE49-F238E27FC236}">
                <a16:creationId xmlns:a16="http://schemas.microsoft.com/office/drawing/2014/main" xmlns="" id="{6C9D010F-3257-44EF-8F0E-ABCEB7155C6A}"/>
              </a:ext>
            </a:extLst>
          </p:cNvPr>
          <p:cNvSpPr/>
          <p:nvPr/>
        </p:nvSpPr>
        <p:spPr>
          <a:xfrm>
            <a:off x="6382473" y="2977086"/>
            <a:ext cx="1135599" cy="1424578"/>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0" name="Ovaal 9">
            <a:extLst>
              <a:ext uri="{FF2B5EF4-FFF2-40B4-BE49-F238E27FC236}">
                <a16:creationId xmlns:a16="http://schemas.microsoft.com/office/drawing/2014/main" xmlns="" id="{3851CC02-DCC8-47E1-B4F0-D7F3457B055E}"/>
              </a:ext>
            </a:extLst>
          </p:cNvPr>
          <p:cNvSpPr/>
          <p:nvPr/>
        </p:nvSpPr>
        <p:spPr>
          <a:xfrm>
            <a:off x="7106623" y="2819092"/>
            <a:ext cx="1087337" cy="1246166"/>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1" name="Ovaal 10">
            <a:extLst>
              <a:ext uri="{FF2B5EF4-FFF2-40B4-BE49-F238E27FC236}">
                <a16:creationId xmlns:a16="http://schemas.microsoft.com/office/drawing/2014/main" xmlns="" id="{611D2635-EAA4-4E45-9C5B-F97C982FE4FA}"/>
              </a:ext>
            </a:extLst>
          </p:cNvPr>
          <p:cNvSpPr/>
          <p:nvPr/>
        </p:nvSpPr>
        <p:spPr>
          <a:xfrm>
            <a:off x="6861749" y="2106385"/>
            <a:ext cx="1967801" cy="1180856"/>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2" name="Ovaal 11">
            <a:extLst>
              <a:ext uri="{FF2B5EF4-FFF2-40B4-BE49-F238E27FC236}">
                <a16:creationId xmlns:a16="http://schemas.microsoft.com/office/drawing/2014/main" xmlns="" id="{4B0B26AA-1EB6-4F9A-AA3B-12021EE33901}"/>
              </a:ext>
            </a:extLst>
          </p:cNvPr>
          <p:cNvSpPr/>
          <p:nvPr/>
        </p:nvSpPr>
        <p:spPr>
          <a:xfrm>
            <a:off x="9030691" y="3287242"/>
            <a:ext cx="935181" cy="881743"/>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3" name="Ovaal 12">
            <a:extLst>
              <a:ext uri="{FF2B5EF4-FFF2-40B4-BE49-F238E27FC236}">
                <a16:creationId xmlns:a16="http://schemas.microsoft.com/office/drawing/2014/main" xmlns="" id="{83709039-CFCC-4065-BB72-2F624744C4CC}"/>
              </a:ext>
            </a:extLst>
          </p:cNvPr>
          <p:cNvSpPr/>
          <p:nvPr/>
        </p:nvSpPr>
        <p:spPr>
          <a:xfrm rot="1889635">
            <a:off x="8362228" y="2270559"/>
            <a:ext cx="1538270" cy="1225338"/>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4" name="Ovaal 13">
            <a:extLst>
              <a:ext uri="{FF2B5EF4-FFF2-40B4-BE49-F238E27FC236}">
                <a16:creationId xmlns:a16="http://schemas.microsoft.com/office/drawing/2014/main" xmlns="" id="{A0DC0F6C-C6A7-4C22-85F3-160C3E2AFB06}"/>
              </a:ext>
            </a:extLst>
          </p:cNvPr>
          <p:cNvSpPr/>
          <p:nvPr/>
        </p:nvSpPr>
        <p:spPr>
          <a:xfrm>
            <a:off x="9144991" y="2807774"/>
            <a:ext cx="1142999" cy="1062099"/>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5" name="Ovaal 14">
            <a:extLst>
              <a:ext uri="{FF2B5EF4-FFF2-40B4-BE49-F238E27FC236}">
                <a16:creationId xmlns:a16="http://schemas.microsoft.com/office/drawing/2014/main" xmlns="" id="{D1D5CDCB-F746-4C4E-87F7-A383C41F51B6}"/>
              </a:ext>
            </a:extLst>
          </p:cNvPr>
          <p:cNvSpPr/>
          <p:nvPr/>
        </p:nvSpPr>
        <p:spPr>
          <a:xfrm rot="1531174">
            <a:off x="5877917" y="4192523"/>
            <a:ext cx="1182917" cy="850155"/>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6" name="Ovaal 15">
            <a:extLst>
              <a:ext uri="{FF2B5EF4-FFF2-40B4-BE49-F238E27FC236}">
                <a16:creationId xmlns:a16="http://schemas.microsoft.com/office/drawing/2014/main" xmlns="" id="{3F576C0D-EE80-4225-A95F-C3979FFA1B04}"/>
              </a:ext>
            </a:extLst>
          </p:cNvPr>
          <p:cNvSpPr/>
          <p:nvPr/>
        </p:nvSpPr>
        <p:spPr>
          <a:xfrm>
            <a:off x="7285366" y="5582055"/>
            <a:ext cx="1167887" cy="1324142"/>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7" name="Ster: 7 punten 16">
            <a:extLst>
              <a:ext uri="{FF2B5EF4-FFF2-40B4-BE49-F238E27FC236}">
                <a16:creationId xmlns:a16="http://schemas.microsoft.com/office/drawing/2014/main" xmlns="" id="{397E23B7-02B1-420B-82CC-642366C5EAE8}"/>
              </a:ext>
            </a:extLst>
          </p:cNvPr>
          <p:cNvSpPr/>
          <p:nvPr/>
        </p:nvSpPr>
        <p:spPr>
          <a:xfrm>
            <a:off x="6423126" y="4668298"/>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9" name="Ster: 7 punten 18">
            <a:extLst>
              <a:ext uri="{FF2B5EF4-FFF2-40B4-BE49-F238E27FC236}">
                <a16:creationId xmlns:a16="http://schemas.microsoft.com/office/drawing/2014/main" xmlns="" id="{4C5484B3-E492-4F38-AFDA-DAA0492C58F8}"/>
              </a:ext>
            </a:extLst>
          </p:cNvPr>
          <p:cNvSpPr/>
          <p:nvPr/>
        </p:nvSpPr>
        <p:spPr>
          <a:xfrm>
            <a:off x="7285365" y="4818222"/>
            <a:ext cx="416024" cy="290583"/>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0" name="Ster: 7 punten 19">
            <a:extLst>
              <a:ext uri="{FF2B5EF4-FFF2-40B4-BE49-F238E27FC236}">
                <a16:creationId xmlns:a16="http://schemas.microsoft.com/office/drawing/2014/main" xmlns="" id="{89BDD280-46A2-4CF2-ADCC-FE3321D16181}"/>
              </a:ext>
            </a:extLst>
          </p:cNvPr>
          <p:cNvSpPr/>
          <p:nvPr/>
        </p:nvSpPr>
        <p:spPr>
          <a:xfrm>
            <a:off x="6861748" y="5422290"/>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1" name="Ster: 7 punten 20">
            <a:extLst>
              <a:ext uri="{FF2B5EF4-FFF2-40B4-BE49-F238E27FC236}">
                <a16:creationId xmlns:a16="http://schemas.microsoft.com/office/drawing/2014/main" xmlns="" id="{E54DDB1D-CADA-43FD-9B14-A21991492221}"/>
              </a:ext>
            </a:extLst>
          </p:cNvPr>
          <p:cNvSpPr/>
          <p:nvPr/>
        </p:nvSpPr>
        <p:spPr>
          <a:xfrm>
            <a:off x="8063588" y="7182899"/>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2" name="Ster: 7 punten 21">
            <a:extLst>
              <a:ext uri="{FF2B5EF4-FFF2-40B4-BE49-F238E27FC236}">
                <a16:creationId xmlns:a16="http://schemas.microsoft.com/office/drawing/2014/main" xmlns="" id="{DEAC3680-E78E-410D-9B37-77C2BE0BCA47}"/>
              </a:ext>
            </a:extLst>
          </p:cNvPr>
          <p:cNvSpPr/>
          <p:nvPr/>
        </p:nvSpPr>
        <p:spPr>
          <a:xfrm>
            <a:off x="5607411" y="3978233"/>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3" name="Ster: 7 punten 22">
            <a:extLst>
              <a:ext uri="{FF2B5EF4-FFF2-40B4-BE49-F238E27FC236}">
                <a16:creationId xmlns:a16="http://schemas.microsoft.com/office/drawing/2014/main" xmlns="" id="{A51A49B4-7395-4409-BC5E-63E6F27CDEE1}"/>
              </a:ext>
            </a:extLst>
          </p:cNvPr>
          <p:cNvSpPr/>
          <p:nvPr/>
        </p:nvSpPr>
        <p:spPr>
          <a:xfrm>
            <a:off x="6896208" y="3993627"/>
            <a:ext cx="313322" cy="251748"/>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4" name="Ster: 7 punten 23">
            <a:extLst>
              <a:ext uri="{FF2B5EF4-FFF2-40B4-BE49-F238E27FC236}">
                <a16:creationId xmlns:a16="http://schemas.microsoft.com/office/drawing/2014/main" xmlns="" id="{CC802147-1723-491A-8211-6CA5EDB4262C}"/>
              </a:ext>
            </a:extLst>
          </p:cNvPr>
          <p:cNvSpPr/>
          <p:nvPr/>
        </p:nvSpPr>
        <p:spPr>
          <a:xfrm>
            <a:off x="7537170" y="3402463"/>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5" name="Ster: 7 punten 24">
            <a:extLst>
              <a:ext uri="{FF2B5EF4-FFF2-40B4-BE49-F238E27FC236}">
                <a16:creationId xmlns:a16="http://schemas.microsoft.com/office/drawing/2014/main" xmlns="" id="{3D74FDD9-A914-4A01-B14D-0718FDD2B42F}"/>
              </a:ext>
            </a:extLst>
          </p:cNvPr>
          <p:cNvSpPr/>
          <p:nvPr/>
        </p:nvSpPr>
        <p:spPr>
          <a:xfrm>
            <a:off x="7929498" y="2584502"/>
            <a:ext cx="370870" cy="223271"/>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6" name="Ster: 7 punten 25">
            <a:extLst>
              <a:ext uri="{FF2B5EF4-FFF2-40B4-BE49-F238E27FC236}">
                <a16:creationId xmlns:a16="http://schemas.microsoft.com/office/drawing/2014/main" xmlns="" id="{8CBA5742-6634-42B3-9D4C-AF18117A96AD}"/>
              </a:ext>
            </a:extLst>
          </p:cNvPr>
          <p:cNvSpPr/>
          <p:nvPr/>
        </p:nvSpPr>
        <p:spPr>
          <a:xfrm>
            <a:off x="9282098" y="2947677"/>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7" name="Ster: 7 punten 26">
            <a:extLst>
              <a:ext uri="{FF2B5EF4-FFF2-40B4-BE49-F238E27FC236}">
                <a16:creationId xmlns:a16="http://schemas.microsoft.com/office/drawing/2014/main" xmlns="" id="{EEB7BD8D-EA1A-49B3-A699-80B85748C04D}"/>
              </a:ext>
            </a:extLst>
          </p:cNvPr>
          <p:cNvSpPr/>
          <p:nvPr/>
        </p:nvSpPr>
        <p:spPr>
          <a:xfrm>
            <a:off x="9628708" y="3540376"/>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8" name="Ster: 7 punten 27">
            <a:extLst>
              <a:ext uri="{FF2B5EF4-FFF2-40B4-BE49-F238E27FC236}">
                <a16:creationId xmlns:a16="http://schemas.microsoft.com/office/drawing/2014/main" xmlns="" id="{9B5DD615-100E-4BA6-BFEB-0C504CBC6DE1}"/>
              </a:ext>
            </a:extLst>
          </p:cNvPr>
          <p:cNvSpPr/>
          <p:nvPr/>
        </p:nvSpPr>
        <p:spPr>
          <a:xfrm>
            <a:off x="9396387" y="3263116"/>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9" name="Ster: 7 punten 28">
            <a:extLst>
              <a:ext uri="{FF2B5EF4-FFF2-40B4-BE49-F238E27FC236}">
                <a16:creationId xmlns:a16="http://schemas.microsoft.com/office/drawing/2014/main" xmlns="" id="{95F905F9-8F24-492D-9D36-AEF99ED1EBA8}"/>
              </a:ext>
            </a:extLst>
          </p:cNvPr>
          <p:cNvSpPr/>
          <p:nvPr/>
        </p:nvSpPr>
        <p:spPr>
          <a:xfrm>
            <a:off x="8374024" y="4401664"/>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30" name="Ster: 7 punten 29">
            <a:extLst>
              <a:ext uri="{FF2B5EF4-FFF2-40B4-BE49-F238E27FC236}">
                <a16:creationId xmlns:a16="http://schemas.microsoft.com/office/drawing/2014/main" xmlns="" id="{16DB4D34-BE67-43C9-9264-AC480800ED7D}"/>
              </a:ext>
            </a:extLst>
          </p:cNvPr>
          <p:cNvSpPr/>
          <p:nvPr/>
        </p:nvSpPr>
        <p:spPr>
          <a:xfrm>
            <a:off x="7500258" y="4149916"/>
            <a:ext cx="340639" cy="251748"/>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2" name="Ster: 7 punten 1">
            <a:extLst>
              <a:ext uri="{FF2B5EF4-FFF2-40B4-BE49-F238E27FC236}">
                <a16:creationId xmlns:a16="http://schemas.microsoft.com/office/drawing/2014/main" xmlns="" id="{B8F673C5-DC0E-4D33-BB53-FF3A5C92F247}"/>
              </a:ext>
            </a:extLst>
          </p:cNvPr>
          <p:cNvSpPr/>
          <p:nvPr/>
        </p:nvSpPr>
        <p:spPr>
          <a:xfrm>
            <a:off x="7929498" y="6254626"/>
            <a:ext cx="283918" cy="151412"/>
          </a:xfrm>
          <a:prstGeom prst="star7">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18" name="Pijl: omhoog 17">
            <a:extLst>
              <a:ext uri="{FF2B5EF4-FFF2-40B4-BE49-F238E27FC236}">
                <a16:creationId xmlns:a16="http://schemas.microsoft.com/office/drawing/2014/main" xmlns="" id="{29FECF97-9B67-4B39-9311-806CB4A21E7F}"/>
              </a:ext>
            </a:extLst>
          </p:cNvPr>
          <p:cNvSpPr/>
          <p:nvPr/>
        </p:nvSpPr>
        <p:spPr>
          <a:xfrm rot="14743479">
            <a:off x="5558452" y="4552690"/>
            <a:ext cx="269414" cy="52667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33" name="Pijl: omhoog 32">
            <a:extLst>
              <a:ext uri="{FF2B5EF4-FFF2-40B4-BE49-F238E27FC236}">
                <a16:creationId xmlns:a16="http://schemas.microsoft.com/office/drawing/2014/main" xmlns="" id="{12E86E44-26CA-4B30-9D55-78C5B35AD267}"/>
              </a:ext>
            </a:extLst>
          </p:cNvPr>
          <p:cNvSpPr/>
          <p:nvPr/>
        </p:nvSpPr>
        <p:spPr>
          <a:xfrm rot="12541260">
            <a:off x="6037975" y="4938518"/>
            <a:ext cx="269414" cy="45713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35" name="Pijl: omhoog 34">
            <a:extLst>
              <a:ext uri="{FF2B5EF4-FFF2-40B4-BE49-F238E27FC236}">
                <a16:creationId xmlns:a16="http://schemas.microsoft.com/office/drawing/2014/main" xmlns="" id="{3C615D92-7BED-4329-9C84-77FA82B2EBF0}"/>
              </a:ext>
            </a:extLst>
          </p:cNvPr>
          <p:cNvSpPr/>
          <p:nvPr/>
        </p:nvSpPr>
        <p:spPr>
          <a:xfrm rot="21043615">
            <a:off x="7262139" y="1574155"/>
            <a:ext cx="269414" cy="59164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37" name="Pijl: omhoog 36">
            <a:extLst>
              <a:ext uri="{FF2B5EF4-FFF2-40B4-BE49-F238E27FC236}">
                <a16:creationId xmlns:a16="http://schemas.microsoft.com/office/drawing/2014/main" xmlns="" id="{1F40F924-BB3E-4A18-BF70-E7D6F8BE05D5}"/>
              </a:ext>
            </a:extLst>
          </p:cNvPr>
          <p:cNvSpPr/>
          <p:nvPr/>
        </p:nvSpPr>
        <p:spPr>
          <a:xfrm rot="816744">
            <a:off x="8246745" y="1685733"/>
            <a:ext cx="269414" cy="48073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39" name="Pijl: omhoog 38">
            <a:extLst>
              <a:ext uri="{FF2B5EF4-FFF2-40B4-BE49-F238E27FC236}">
                <a16:creationId xmlns:a16="http://schemas.microsoft.com/office/drawing/2014/main" xmlns="" id="{F6555837-0C18-4250-8BE0-B9DD3F4C3CC1}"/>
              </a:ext>
            </a:extLst>
          </p:cNvPr>
          <p:cNvSpPr/>
          <p:nvPr/>
        </p:nvSpPr>
        <p:spPr>
          <a:xfrm rot="16200000">
            <a:off x="6852318" y="5917548"/>
            <a:ext cx="286585" cy="63503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41" name="Pijl: omhoog 40">
            <a:extLst>
              <a:ext uri="{FF2B5EF4-FFF2-40B4-BE49-F238E27FC236}">
                <a16:creationId xmlns:a16="http://schemas.microsoft.com/office/drawing/2014/main" xmlns="" id="{4700DDEC-4A71-418E-B6F3-9DE1ACFF0586}"/>
              </a:ext>
            </a:extLst>
          </p:cNvPr>
          <p:cNvSpPr/>
          <p:nvPr/>
        </p:nvSpPr>
        <p:spPr>
          <a:xfrm rot="816744">
            <a:off x="9108077" y="1777272"/>
            <a:ext cx="269414" cy="47884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43" name="Pijl: omhoog 42">
            <a:extLst>
              <a:ext uri="{FF2B5EF4-FFF2-40B4-BE49-F238E27FC236}">
                <a16:creationId xmlns:a16="http://schemas.microsoft.com/office/drawing/2014/main" xmlns="" id="{56CDFD7F-E7EE-4C0A-BCD5-FFC374D065B9}"/>
              </a:ext>
            </a:extLst>
          </p:cNvPr>
          <p:cNvSpPr/>
          <p:nvPr/>
        </p:nvSpPr>
        <p:spPr>
          <a:xfrm rot="5951717">
            <a:off x="7915256" y="4905187"/>
            <a:ext cx="269414" cy="42695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45" name="Pijl: omhoog 44">
            <a:extLst>
              <a:ext uri="{FF2B5EF4-FFF2-40B4-BE49-F238E27FC236}">
                <a16:creationId xmlns:a16="http://schemas.microsoft.com/office/drawing/2014/main" xmlns="" id="{E888678C-61C5-4C2D-BD9B-6C2D172D363D}"/>
              </a:ext>
            </a:extLst>
          </p:cNvPr>
          <p:cNvSpPr/>
          <p:nvPr/>
        </p:nvSpPr>
        <p:spPr>
          <a:xfrm rot="12062324">
            <a:off x="7627807" y="6650032"/>
            <a:ext cx="244812" cy="47202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47" name="Pijl: omhoog 46">
            <a:extLst>
              <a:ext uri="{FF2B5EF4-FFF2-40B4-BE49-F238E27FC236}">
                <a16:creationId xmlns:a16="http://schemas.microsoft.com/office/drawing/2014/main" xmlns="" id="{BFCB2651-69AC-4525-A66C-D78CFC3C7F11}"/>
              </a:ext>
            </a:extLst>
          </p:cNvPr>
          <p:cNvSpPr/>
          <p:nvPr/>
        </p:nvSpPr>
        <p:spPr>
          <a:xfrm rot="16363054">
            <a:off x="5117432" y="3610815"/>
            <a:ext cx="179472" cy="64652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49" name="Pijl: omhoog 48">
            <a:extLst>
              <a:ext uri="{FF2B5EF4-FFF2-40B4-BE49-F238E27FC236}">
                <a16:creationId xmlns:a16="http://schemas.microsoft.com/office/drawing/2014/main" xmlns="" id="{75E407D1-1AAE-41B5-9C30-CE922228E31D}"/>
              </a:ext>
            </a:extLst>
          </p:cNvPr>
          <p:cNvSpPr/>
          <p:nvPr/>
        </p:nvSpPr>
        <p:spPr>
          <a:xfrm rot="18307655">
            <a:off x="6338981" y="2798811"/>
            <a:ext cx="228866" cy="39911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51" name="Ovaal 50">
            <a:extLst>
              <a:ext uri="{FF2B5EF4-FFF2-40B4-BE49-F238E27FC236}">
                <a16:creationId xmlns:a16="http://schemas.microsoft.com/office/drawing/2014/main" xmlns="" id="{36030E20-1531-424A-9697-8011A9B487EA}"/>
              </a:ext>
            </a:extLst>
          </p:cNvPr>
          <p:cNvSpPr/>
          <p:nvPr/>
        </p:nvSpPr>
        <p:spPr>
          <a:xfrm>
            <a:off x="8072000" y="3104843"/>
            <a:ext cx="935181" cy="881743"/>
          </a:xfrm>
          <a:prstGeom prst="ellipse">
            <a:avLst/>
          </a:prstGeom>
          <a:solidFill>
            <a:srgbClr val="92D05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prstClr val="white"/>
              </a:solidFill>
              <a:latin typeface="Calibri"/>
            </a:endParaRPr>
          </a:p>
        </p:txBody>
      </p:sp>
      <p:sp>
        <p:nvSpPr>
          <p:cNvPr id="53" name="Pijl: omhoog 52">
            <a:extLst>
              <a:ext uri="{FF2B5EF4-FFF2-40B4-BE49-F238E27FC236}">
                <a16:creationId xmlns:a16="http://schemas.microsoft.com/office/drawing/2014/main" xmlns="" id="{3F773001-82DB-45CF-AE91-85572C2DEB5C}"/>
              </a:ext>
            </a:extLst>
          </p:cNvPr>
          <p:cNvSpPr/>
          <p:nvPr/>
        </p:nvSpPr>
        <p:spPr>
          <a:xfrm rot="16680255">
            <a:off x="6081000" y="3366229"/>
            <a:ext cx="228866" cy="39911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55" name="Tekstvak 54">
            <a:extLst>
              <a:ext uri="{FF2B5EF4-FFF2-40B4-BE49-F238E27FC236}">
                <a16:creationId xmlns:a16="http://schemas.microsoft.com/office/drawing/2014/main" xmlns="" id="{0AC4AA9D-5C02-48EC-B907-2C89A07AF352}"/>
              </a:ext>
            </a:extLst>
          </p:cNvPr>
          <p:cNvSpPr txBox="1"/>
          <p:nvPr/>
        </p:nvSpPr>
        <p:spPr>
          <a:xfrm>
            <a:off x="1703512" y="25911"/>
            <a:ext cx="8856985" cy="1200329"/>
          </a:xfrm>
          <a:prstGeom prst="rect">
            <a:avLst/>
          </a:prstGeom>
          <a:solidFill>
            <a:srgbClr val="FF0000">
              <a:alpha val="48000"/>
            </a:srgbClr>
          </a:solidFill>
          <a:ln w="38100">
            <a:solidFill>
              <a:schemeClr val="bg1"/>
            </a:solidFill>
          </a:ln>
        </p:spPr>
        <p:txBody>
          <a:bodyPr wrap="square">
            <a:spAutoFit/>
          </a:bodyPr>
          <a:lstStyle/>
          <a:p>
            <a:r>
              <a:rPr lang="nl-NL" b="1" dirty="0">
                <a:solidFill>
                  <a:prstClr val="white"/>
                </a:solidFill>
                <a:latin typeface="Calibri"/>
              </a:rPr>
              <a:t>Alle behandelaren van Karakter hebben door hun patiënt contacten tezamen een invloed op meer dan een half miljoen Nederlanders per jaar!!</a:t>
            </a:r>
            <a:r>
              <a:rPr lang="nl-NL" dirty="0">
                <a:solidFill>
                  <a:prstClr val="white"/>
                </a:solidFill>
                <a:latin typeface="Calibri"/>
              </a:rPr>
              <a:t/>
            </a:r>
            <a:br>
              <a:rPr lang="nl-NL" dirty="0">
                <a:solidFill>
                  <a:prstClr val="white"/>
                </a:solidFill>
                <a:latin typeface="Calibri"/>
              </a:rPr>
            </a:br>
            <a:r>
              <a:rPr lang="nl-NL" dirty="0">
                <a:solidFill>
                  <a:prstClr val="white"/>
                </a:solidFill>
                <a:latin typeface="Calibri"/>
              </a:rPr>
              <a:t/>
            </a:r>
            <a:br>
              <a:rPr lang="nl-NL" dirty="0">
                <a:solidFill>
                  <a:prstClr val="white"/>
                </a:solidFill>
                <a:latin typeface="Calibri"/>
              </a:rPr>
            </a:br>
            <a:r>
              <a:rPr lang="nl-NL" dirty="0">
                <a:solidFill>
                  <a:prstClr val="white"/>
                </a:solidFill>
                <a:latin typeface="Calibri"/>
              </a:rPr>
              <a:t>..en een onmeetbaar verder bereik via opleidingen, trainingen en publicaties</a:t>
            </a:r>
          </a:p>
        </p:txBody>
      </p:sp>
      <p:sp>
        <p:nvSpPr>
          <p:cNvPr id="57" name="Pijl: omhoog 56">
            <a:extLst>
              <a:ext uri="{FF2B5EF4-FFF2-40B4-BE49-F238E27FC236}">
                <a16:creationId xmlns:a16="http://schemas.microsoft.com/office/drawing/2014/main" xmlns="" id="{1E51B1A7-48E5-425A-A975-10611E126CA7}"/>
              </a:ext>
            </a:extLst>
          </p:cNvPr>
          <p:cNvSpPr/>
          <p:nvPr/>
        </p:nvSpPr>
        <p:spPr>
          <a:xfrm rot="13834572">
            <a:off x="6182260" y="5594513"/>
            <a:ext cx="269414" cy="426959"/>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59" name="Pijl: omhoog 58">
            <a:extLst>
              <a:ext uri="{FF2B5EF4-FFF2-40B4-BE49-F238E27FC236}">
                <a16:creationId xmlns:a16="http://schemas.microsoft.com/office/drawing/2014/main" xmlns="" id="{90BA3899-C08D-4148-8B55-8FE4147E154F}"/>
              </a:ext>
            </a:extLst>
          </p:cNvPr>
          <p:cNvSpPr/>
          <p:nvPr/>
        </p:nvSpPr>
        <p:spPr>
          <a:xfrm rot="17031419">
            <a:off x="6661658" y="2466007"/>
            <a:ext cx="203952" cy="25242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latin typeface="Calibri"/>
            </a:endParaRPr>
          </a:p>
        </p:txBody>
      </p:sp>
      <p:sp>
        <p:nvSpPr>
          <p:cNvPr id="31" name="Tijdelijke aanduiding voor datum 30"/>
          <p:cNvSpPr>
            <a:spLocks noGrp="1"/>
          </p:cNvSpPr>
          <p:nvPr>
            <p:ph type="dt" sz="half" idx="10"/>
          </p:nvPr>
        </p:nvSpPr>
        <p:spPr/>
        <p:txBody>
          <a:bodyPr/>
          <a:lstStyle/>
          <a:p>
            <a:fld id="{DFEB55BC-D558-4CC1-9D18-96E1F7F3E652}" type="datetime1">
              <a:rPr lang="nl-NL" smtClean="0"/>
              <a:t>10-11-2023</a:t>
            </a:fld>
            <a:endParaRPr lang="nl-NL" dirty="0"/>
          </a:p>
        </p:txBody>
      </p:sp>
      <p:sp>
        <p:nvSpPr>
          <p:cNvPr id="32" name="Tijdelijke aanduiding voor voettekst 31"/>
          <p:cNvSpPr>
            <a:spLocks noGrp="1"/>
          </p:cNvSpPr>
          <p:nvPr>
            <p:ph type="ftr" sz="quarter" idx="11"/>
          </p:nvPr>
        </p:nvSpPr>
        <p:spPr/>
        <p:txBody>
          <a:bodyPr/>
          <a:lstStyle/>
          <a:p>
            <a:r>
              <a:rPr lang="nl-NL" dirty="0"/>
              <a:t>www.karakter.com</a:t>
            </a:r>
          </a:p>
        </p:txBody>
      </p:sp>
      <p:sp>
        <p:nvSpPr>
          <p:cNvPr id="34" name="Tijdelijke aanduiding voor dianummer 33"/>
          <p:cNvSpPr>
            <a:spLocks noGrp="1"/>
          </p:cNvSpPr>
          <p:nvPr>
            <p:ph type="sldNum" sz="quarter" idx="12"/>
          </p:nvPr>
        </p:nvSpPr>
        <p:spPr/>
        <p:txBody>
          <a:bodyPr/>
          <a:lstStyle/>
          <a:p>
            <a:fld id="{205BF5EB-C24A-4721-8C08-302561DA8E13}" type="slidenum">
              <a:rPr lang="nl-NL" smtClean="0"/>
              <a:t>39</a:t>
            </a:fld>
            <a:endParaRPr lang="nl-NL" dirty="0"/>
          </a:p>
        </p:txBody>
      </p:sp>
    </p:spTree>
    <p:extLst>
      <p:ext uri="{BB962C8B-B14F-4D97-AF65-F5344CB8AC3E}">
        <p14:creationId xmlns:p14="http://schemas.microsoft.com/office/powerpoint/2010/main" val="278534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a:xfrm>
            <a:off x="5637928" y="6447731"/>
            <a:ext cx="964083" cy="266107"/>
          </a:xfrm>
        </p:spPr>
        <p:txBody>
          <a:bodyPr/>
          <a:lstStyle/>
          <a:p>
            <a:fld id="{43E96D74-1B26-624C-92DD-3EE510BEFA0F}" type="slidenum">
              <a:rPr lang="nl-NL" sz="1200">
                <a:latin typeface="+mn-lt"/>
                <a:cs typeface="+mn-cs"/>
              </a:rPr>
              <a:pPr/>
              <a:t>4</a:t>
            </a:fld>
            <a:endParaRPr lang="nl-NL" sz="1200" dirty="0">
              <a:latin typeface="+mn-lt"/>
              <a:cs typeface="+mn-cs"/>
            </a:endParaRPr>
          </a:p>
        </p:txBody>
      </p:sp>
      <p:sp>
        <p:nvSpPr>
          <p:cNvPr id="3" name="Tijdelijke aanduiding voor tekst 2"/>
          <p:cNvSpPr>
            <a:spLocks noGrp="1"/>
          </p:cNvSpPr>
          <p:nvPr>
            <p:ph type="body" sz="quarter" idx="13"/>
          </p:nvPr>
        </p:nvSpPr>
        <p:spPr/>
        <p:txBody>
          <a:bodyPr/>
          <a:lstStyle/>
          <a:p>
            <a:r>
              <a:rPr lang="nl-NL" dirty="0">
                <a:solidFill>
                  <a:srgbClr val="C00000"/>
                </a:solidFill>
              </a:rPr>
              <a:t>Programmaraad Mentale Veerkracht</a:t>
            </a:r>
          </a:p>
        </p:txBody>
      </p:sp>
      <p:pic>
        <p:nvPicPr>
          <p:cNvPr id="6" name="Afbeelding 5"/>
          <p:cNvPicPr>
            <a:picLocks noChangeAspect="1"/>
          </p:cNvPicPr>
          <p:nvPr/>
        </p:nvPicPr>
        <p:blipFill rotWithShape="1">
          <a:blip r:embed="rId2"/>
          <a:srcRect l="950" t="-1903" r="-950" b="29817"/>
          <a:stretch/>
        </p:blipFill>
        <p:spPr>
          <a:xfrm>
            <a:off x="424721" y="1967708"/>
            <a:ext cx="2041549" cy="1102328"/>
          </a:xfrm>
          <a:prstGeom prst="rect">
            <a:avLst/>
          </a:prstGeom>
        </p:spPr>
      </p:pic>
      <p:pic>
        <p:nvPicPr>
          <p:cNvPr id="7" name="Afbeelding 6"/>
          <p:cNvPicPr>
            <a:picLocks noChangeAspect="1"/>
          </p:cNvPicPr>
          <p:nvPr/>
        </p:nvPicPr>
        <p:blipFill>
          <a:blip r:embed="rId3"/>
          <a:stretch>
            <a:fillRect/>
          </a:stretch>
        </p:blipFill>
        <p:spPr>
          <a:xfrm>
            <a:off x="2223350" y="3787965"/>
            <a:ext cx="3583633" cy="1470208"/>
          </a:xfrm>
          <a:prstGeom prst="rect">
            <a:avLst/>
          </a:prstGeom>
        </p:spPr>
      </p:pic>
      <p:pic>
        <p:nvPicPr>
          <p:cNvPr id="8" name="Afbeelding 7"/>
          <p:cNvPicPr>
            <a:picLocks noChangeAspect="1"/>
          </p:cNvPicPr>
          <p:nvPr/>
        </p:nvPicPr>
        <p:blipFill>
          <a:blip r:embed="rId4"/>
          <a:stretch>
            <a:fillRect/>
          </a:stretch>
        </p:blipFill>
        <p:spPr>
          <a:xfrm>
            <a:off x="3586369" y="2012946"/>
            <a:ext cx="2344533" cy="916735"/>
          </a:xfrm>
          <a:prstGeom prst="rect">
            <a:avLst/>
          </a:prstGeom>
        </p:spPr>
      </p:pic>
      <p:pic>
        <p:nvPicPr>
          <p:cNvPr id="9" name="Afbeelding 8"/>
          <p:cNvPicPr>
            <a:picLocks noChangeAspect="1"/>
          </p:cNvPicPr>
          <p:nvPr/>
        </p:nvPicPr>
        <p:blipFill>
          <a:blip r:embed="rId5"/>
          <a:stretch>
            <a:fillRect/>
          </a:stretch>
        </p:blipFill>
        <p:spPr>
          <a:xfrm>
            <a:off x="500613" y="4172208"/>
            <a:ext cx="1355090" cy="856992"/>
          </a:xfrm>
          <a:prstGeom prst="rect">
            <a:avLst/>
          </a:prstGeom>
        </p:spPr>
      </p:pic>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3384" y="4217667"/>
            <a:ext cx="1889662" cy="888556"/>
          </a:xfrm>
          <a:prstGeom prst="rect">
            <a:avLst/>
          </a:prstGeom>
        </p:spPr>
      </p:pic>
      <p:pic>
        <p:nvPicPr>
          <p:cNvPr id="2054" name="Picture 6" descr="Samenwerkingsverband VO-VSO Nijmegen">
            <a:extLst>
              <a:ext uri="{FF2B5EF4-FFF2-40B4-BE49-F238E27FC236}">
                <a16:creationId xmlns:a16="http://schemas.microsoft.com/office/drawing/2014/main" xmlns="" id="{AFA5C8D8-FC35-33E3-6CDE-026E27013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9311" y="1650057"/>
            <a:ext cx="2195403" cy="17947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arom heten we - Radboudumc">
            <a:extLst>
              <a:ext uri="{FF2B5EF4-FFF2-40B4-BE49-F238E27FC236}">
                <a16:creationId xmlns:a16="http://schemas.microsoft.com/office/drawing/2014/main" xmlns="" id="{6D82B0F8-C3D0-1645-B9F1-88A9ECDAE2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534" y="402320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741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8D68D8DD-FE17-4701-8429-32EB350F9756}" type="slidenum">
              <a:rPr lang="nl-NL" smtClean="0"/>
              <a:t>40</a:t>
            </a:fld>
            <a:endParaRPr lang="nl-NL" dirty="0"/>
          </a:p>
        </p:txBody>
      </p:sp>
      <p:pic>
        <p:nvPicPr>
          <p:cNvPr id="5" name="Afbeelding 4"/>
          <p:cNvPicPr>
            <a:picLocks noChangeAspect="1"/>
          </p:cNvPicPr>
          <p:nvPr/>
        </p:nvPicPr>
        <p:blipFill>
          <a:blip r:embed="rId2"/>
          <a:stretch>
            <a:fillRect/>
          </a:stretch>
        </p:blipFill>
        <p:spPr>
          <a:xfrm>
            <a:off x="723900" y="0"/>
            <a:ext cx="10869386" cy="6858000"/>
          </a:xfrm>
          <a:prstGeom prst="rect">
            <a:avLst/>
          </a:prstGeom>
          <a:solidFill>
            <a:schemeClr val="bg1"/>
          </a:solidFill>
        </p:spPr>
      </p:pic>
    </p:spTree>
    <p:extLst>
      <p:ext uri="{BB962C8B-B14F-4D97-AF65-F5344CB8AC3E}">
        <p14:creationId xmlns:p14="http://schemas.microsoft.com/office/powerpoint/2010/main" val="2482505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xmlns="" id="{88BE2647-D954-6FF5-DD58-5D50B5DA0CCB}"/>
              </a:ext>
            </a:extLst>
          </p:cNvPr>
          <p:cNvSpPr>
            <a:spLocks noGrp="1"/>
          </p:cNvSpPr>
          <p:nvPr>
            <p:ph type="sldNum" sz="quarter" idx="12"/>
          </p:nvPr>
        </p:nvSpPr>
        <p:spPr>
          <a:xfrm>
            <a:off x="5637928" y="6447731"/>
            <a:ext cx="964083" cy="249631"/>
          </a:xfrm>
        </p:spPr>
        <p:txBody>
          <a:bodyPr/>
          <a:lstStyle/>
          <a:p>
            <a:fld id="{43E96D74-1B26-624C-92DD-3EE510BEFA0F}" type="slidenum">
              <a:rPr lang="nl-NL" sz="1200" smtClean="0">
                <a:latin typeface="+mn-lt"/>
              </a:rPr>
              <a:pPr/>
              <a:t>41</a:t>
            </a:fld>
            <a:endParaRPr lang="nl-NL" sz="1200" dirty="0">
              <a:latin typeface="+mn-lt"/>
            </a:endParaRPr>
          </a:p>
        </p:txBody>
      </p:sp>
      <p:sp>
        <p:nvSpPr>
          <p:cNvPr id="3" name="Tijdelijke aanduiding voor tekst 2">
            <a:extLst>
              <a:ext uri="{FF2B5EF4-FFF2-40B4-BE49-F238E27FC236}">
                <a16:creationId xmlns:a16="http://schemas.microsoft.com/office/drawing/2014/main" xmlns="" id="{8D3945F2-4FA1-B9F9-ED0F-4CC093CC3438}"/>
              </a:ext>
            </a:extLst>
          </p:cNvPr>
          <p:cNvSpPr>
            <a:spLocks noGrp="1"/>
          </p:cNvSpPr>
          <p:nvPr>
            <p:ph type="body" sz="quarter" idx="13"/>
          </p:nvPr>
        </p:nvSpPr>
        <p:spPr>
          <a:xfrm>
            <a:off x="439572" y="702141"/>
            <a:ext cx="10119411" cy="1001926"/>
          </a:xfrm>
          <a:ln w="38100">
            <a:solidFill>
              <a:srgbClr val="0070C0"/>
            </a:solidFill>
          </a:ln>
        </p:spPr>
        <p:txBody>
          <a:bodyPr/>
          <a:lstStyle/>
          <a:p>
            <a:pPr algn="ctr"/>
            <a:r>
              <a:rPr lang="nl-NL" dirty="0"/>
              <a:t>Elementen van Veerkracht (</a:t>
            </a:r>
            <a:r>
              <a:rPr lang="en-GB" dirty="0"/>
              <a:t>resilience</a:t>
            </a:r>
            <a:r>
              <a:rPr lang="nl-NL" dirty="0"/>
              <a:t>)</a:t>
            </a:r>
          </a:p>
          <a:p>
            <a:pPr algn="ctr"/>
            <a:r>
              <a:rPr lang="nl-NL" sz="2000" dirty="0"/>
              <a:t>5 principes voor het vergroten van Veerkracht  </a:t>
            </a:r>
            <a:r>
              <a:rPr lang="nl-NL" sz="1400" dirty="0">
                <a:solidFill>
                  <a:schemeClr val="tx1"/>
                </a:solidFill>
              </a:rPr>
              <a:t>(prof. dr. W. Staal)</a:t>
            </a:r>
          </a:p>
        </p:txBody>
      </p:sp>
      <p:sp>
        <p:nvSpPr>
          <p:cNvPr id="4" name="Tijdelijke aanduiding voor tekst 3">
            <a:extLst>
              <a:ext uri="{FF2B5EF4-FFF2-40B4-BE49-F238E27FC236}">
                <a16:creationId xmlns:a16="http://schemas.microsoft.com/office/drawing/2014/main" xmlns="" id="{C2784E8B-47C4-18A3-6997-900B631DD02B}"/>
              </a:ext>
            </a:extLst>
          </p:cNvPr>
          <p:cNvSpPr>
            <a:spLocks noGrp="1"/>
          </p:cNvSpPr>
          <p:nvPr>
            <p:ph type="body" sz="quarter" idx="14"/>
          </p:nvPr>
        </p:nvSpPr>
        <p:spPr>
          <a:xfrm>
            <a:off x="368300" y="2028825"/>
            <a:ext cx="10119784" cy="3887881"/>
          </a:xfrm>
        </p:spPr>
        <p:txBody>
          <a:bodyPr>
            <a:normAutofit/>
          </a:bodyPr>
          <a:lstStyle/>
          <a:p>
            <a:pPr marL="457200" indent="-457200">
              <a:buAutoNum type="arabicParenR"/>
            </a:pPr>
            <a:r>
              <a:rPr lang="nl-NL" sz="2000" dirty="0"/>
              <a:t>Vergroten van vermogen om de emotionele response te reguleren</a:t>
            </a:r>
          </a:p>
          <a:p>
            <a:pPr marL="457200" indent="-457200">
              <a:buAutoNum type="arabicParenR"/>
            </a:pPr>
            <a:r>
              <a:rPr lang="nl-NL" sz="2000" dirty="0"/>
              <a:t>Beschikken over een sterk positief beleefd sociaal netwerk</a:t>
            </a:r>
          </a:p>
          <a:p>
            <a:pPr marL="457200" indent="-457200">
              <a:buAutoNum type="arabicParenR"/>
            </a:pPr>
            <a:r>
              <a:rPr lang="nl-NL" sz="2000" dirty="0"/>
              <a:t>Vermogen om te denken over een betere toekomst</a:t>
            </a:r>
          </a:p>
          <a:p>
            <a:pPr marL="457200" indent="-457200">
              <a:buAutoNum type="arabicParenR"/>
            </a:pPr>
            <a:r>
              <a:rPr lang="nl-NL" sz="2000" dirty="0"/>
              <a:t>Bewust zijn van innerlijke bronnen </a:t>
            </a:r>
            <a:r>
              <a:rPr lang="nl-NL" sz="1600" dirty="0"/>
              <a:t>(w.o. cognitieve en sociale vaardigheden)</a:t>
            </a:r>
          </a:p>
          <a:p>
            <a:pPr marL="457200" indent="-457200">
              <a:buAutoNum type="arabicParenR"/>
            </a:pPr>
            <a:r>
              <a:rPr lang="nl-NL" sz="2000" dirty="0"/>
              <a:t>Vermogen om in stressvolle situaties meerdere oplossingen te zoeken</a:t>
            </a:r>
          </a:p>
          <a:p>
            <a:pPr marL="457200" indent="-457200">
              <a:buAutoNum type="arabicParenR"/>
            </a:pPr>
            <a:endParaRPr lang="nl-NL" sz="2000" dirty="0"/>
          </a:p>
          <a:p>
            <a:pPr marL="457200" indent="-457200">
              <a:buAutoNum type="arabicParenR"/>
            </a:pPr>
            <a:endParaRPr lang="nl-NL" sz="2000" dirty="0"/>
          </a:p>
          <a:p>
            <a:pPr marL="0" indent="0" algn="ctr"/>
            <a:r>
              <a:rPr lang="nl-NL" sz="2000" dirty="0"/>
              <a:t> hebben wij, het professionele veld, hier voldoende aandacht voor?</a:t>
            </a:r>
          </a:p>
        </p:txBody>
      </p:sp>
      <p:sp>
        <p:nvSpPr>
          <p:cNvPr id="5" name="PIJL-RECHTS 4"/>
          <p:cNvSpPr/>
          <p:nvPr/>
        </p:nvSpPr>
        <p:spPr>
          <a:xfrm>
            <a:off x="950318" y="4950941"/>
            <a:ext cx="408925" cy="1400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663983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xmlns="" id="{1D944DAD-BFBE-6B7E-8C20-6BFE0D41473F}"/>
              </a:ext>
            </a:extLst>
          </p:cNvPr>
          <p:cNvSpPr>
            <a:spLocks noGrp="1"/>
          </p:cNvSpPr>
          <p:nvPr>
            <p:ph type="sldNum" sz="quarter" idx="2"/>
          </p:nvPr>
        </p:nvSpPr>
        <p:spPr/>
        <p:txBody>
          <a:bodyPr/>
          <a:lstStyle/>
          <a:p>
            <a:fld id="{86CB4B4D-7CA3-9044-876B-883B54F8677D}" type="slidenum">
              <a:rPr lang="nl-NL" smtClean="0"/>
              <a:pPr/>
              <a:t>42</a:t>
            </a:fld>
            <a:endParaRPr lang="nl-NL" dirty="0"/>
          </a:p>
        </p:txBody>
      </p:sp>
      <p:pic>
        <p:nvPicPr>
          <p:cNvPr id="4" name="Afbeelding 3">
            <a:extLst>
              <a:ext uri="{FF2B5EF4-FFF2-40B4-BE49-F238E27FC236}">
                <a16:creationId xmlns:a16="http://schemas.microsoft.com/office/drawing/2014/main" xmlns="" id="{98A5C85F-EBE0-C002-B399-592C2A5052B0}"/>
              </a:ext>
            </a:extLst>
          </p:cNvPr>
          <p:cNvPicPr>
            <a:picLocks noChangeAspect="1"/>
          </p:cNvPicPr>
          <p:nvPr/>
        </p:nvPicPr>
        <p:blipFill>
          <a:blip r:embed="rId2"/>
          <a:stretch>
            <a:fillRect/>
          </a:stretch>
        </p:blipFill>
        <p:spPr>
          <a:xfrm>
            <a:off x="0" y="22876"/>
            <a:ext cx="8146633" cy="6812248"/>
          </a:xfrm>
          <a:prstGeom prst="rect">
            <a:avLst/>
          </a:prstGeom>
        </p:spPr>
      </p:pic>
      <p:sp>
        <p:nvSpPr>
          <p:cNvPr id="5" name="Tekstvak 4">
            <a:extLst>
              <a:ext uri="{FF2B5EF4-FFF2-40B4-BE49-F238E27FC236}">
                <a16:creationId xmlns:a16="http://schemas.microsoft.com/office/drawing/2014/main" xmlns="" id="{1DB4728C-B84C-21BE-E590-294471D9CBD6}"/>
              </a:ext>
            </a:extLst>
          </p:cNvPr>
          <p:cNvSpPr txBox="1"/>
          <p:nvPr/>
        </p:nvSpPr>
        <p:spPr>
          <a:xfrm>
            <a:off x="8286750" y="2608262"/>
            <a:ext cx="373380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nl-NL" sz="2000" dirty="0">
                <a:solidFill>
                  <a:srgbClr val="000000"/>
                </a:solidFill>
                <a:latin typeface="Helvetica Neue Medium"/>
                <a:ea typeface="Helvetica Neue Medium"/>
                <a:cs typeface="Helvetica Neue Medium"/>
                <a:sym typeface="Helvetica Neue Medium"/>
              </a:rPr>
              <a:t>“Ik ben een groot voorstander van normaliseren, maar deze cliënt/patiënt/leerling</a:t>
            </a:r>
          </a:p>
          <a:p>
            <a:pPr marL="0" marR="0" indent="0" algn="ctr" defTabSz="584200" rtl="0" fontAlgn="auto" latinLnBrk="0" hangingPunct="0">
              <a:lnSpc>
                <a:spcPct val="100000"/>
              </a:lnSpc>
              <a:spcBef>
                <a:spcPts val="0"/>
              </a:spcBef>
              <a:spcAft>
                <a:spcPts val="0"/>
              </a:spcAft>
              <a:buClrTx/>
              <a:buSzTx/>
              <a:buFontTx/>
              <a:buNone/>
              <a:tabLst/>
            </a:pPr>
            <a:r>
              <a:rPr lang="nl-NL" sz="2000" dirty="0">
                <a:solidFill>
                  <a:srgbClr val="000000"/>
                </a:solidFill>
                <a:latin typeface="Helvetica Neue Medium"/>
                <a:ea typeface="Helvetica Neue Medium"/>
                <a:cs typeface="Helvetica Neue Medium"/>
                <a:sym typeface="Helvetica Neue Medium"/>
              </a:rPr>
              <a:t>i</a:t>
            </a:r>
            <a:r>
              <a:rPr kumimoji="0" lang="nl-NL" sz="2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rPr>
              <a:t>s echt anders en heeft echt hulp nodig”</a:t>
            </a:r>
          </a:p>
        </p:txBody>
      </p:sp>
    </p:spTree>
    <p:extLst>
      <p:ext uri="{BB962C8B-B14F-4D97-AF65-F5344CB8AC3E}">
        <p14:creationId xmlns:p14="http://schemas.microsoft.com/office/powerpoint/2010/main" val="231092731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A360DA36-95D2-4BE1-81C6-DB3FF573D196}"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43</a:t>
            </a:fld>
            <a:endParaRPr lang="nl-NL" dirty="0"/>
          </a:p>
        </p:txBody>
      </p:sp>
      <p:sp>
        <p:nvSpPr>
          <p:cNvPr id="9" name="Tekstvak 8"/>
          <p:cNvSpPr txBox="1"/>
          <p:nvPr/>
        </p:nvSpPr>
        <p:spPr>
          <a:xfrm>
            <a:off x="1226508" y="1170208"/>
            <a:ext cx="10016572" cy="646331"/>
          </a:xfrm>
          <a:prstGeom prst="rect">
            <a:avLst/>
          </a:prstGeom>
          <a:noFill/>
        </p:spPr>
        <p:txBody>
          <a:bodyPr wrap="square" rtlCol="0">
            <a:spAutoFit/>
          </a:bodyPr>
          <a:lstStyle/>
          <a:p>
            <a:pPr algn="ctr"/>
            <a:r>
              <a:rPr lang="nl-NL" sz="3600" b="1" dirty="0">
                <a:solidFill>
                  <a:srgbClr val="C00000"/>
                </a:solidFill>
              </a:rPr>
              <a:t>Wat doe jij morgen anders?</a:t>
            </a:r>
          </a:p>
        </p:txBody>
      </p:sp>
      <p:pic>
        <p:nvPicPr>
          <p:cNvPr id="2" name="Afbeelding 1"/>
          <p:cNvPicPr>
            <a:picLocks noChangeAspect="1"/>
          </p:cNvPicPr>
          <p:nvPr/>
        </p:nvPicPr>
        <p:blipFill>
          <a:blip r:embed="rId2"/>
          <a:stretch>
            <a:fillRect/>
          </a:stretch>
        </p:blipFill>
        <p:spPr>
          <a:xfrm flipH="1">
            <a:off x="3460198" y="1816539"/>
            <a:ext cx="4607576" cy="4607576"/>
          </a:xfrm>
          <a:prstGeom prst="rect">
            <a:avLst/>
          </a:prstGeom>
        </p:spPr>
      </p:pic>
      <p:sp>
        <p:nvSpPr>
          <p:cNvPr id="3" name="Tekstvak 2">
            <a:extLst>
              <a:ext uri="{FF2B5EF4-FFF2-40B4-BE49-F238E27FC236}">
                <a16:creationId xmlns:a16="http://schemas.microsoft.com/office/drawing/2014/main" xmlns="" id="{C6CA228B-5B43-5019-A4C8-209C1D046901}"/>
              </a:ext>
            </a:extLst>
          </p:cNvPr>
          <p:cNvSpPr txBox="1"/>
          <p:nvPr/>
        </p:nvSpPr>
        <p:spPr>
          <a:xfrm>
            <a:off x="0" y="-15078"/>
            <a:ext cx="12044174" cy="461665"/>
          </a:xfrm>
          <a:prstGeom prst="rect">
            <a:avLst/>
          </a:prstGeom>
          <a:noFill/>
        </p:spPr>
        <p:txBody>
          <a:bodyPr wrap="square" rtlCol="0">
            <a:spAutoFit/>
          </a:bodyPr>
          <a:lstStyle/>
          <a:p>
            <a:r>
              <a:rPr lang="nl-NL" sz="2400" b="1" dirty="0" err="1">
                <a:solidFill>
                  <a:schemeClr val="bg1"/>
                </a:solidFill>
              </a:rPr>
              <a:t>Everyone</a:t>
            </a:r>
            <a:r>
              <a:rPr lang="nl-NL" sz="2400" b="1" dirty="0">
                <a:solidFill>
                  <a:schemeClr val="bg1"/>
                </a:solidFill>
              </a:rPr>
              <a:t> </a:t>
            </a:r>
            <a:r>
              <a:rPr lang="nl-NL" sz="2400" b="1" dirty="0" err="1">
                <a:solidFill>
                  <a:schemeClr val="bg1"/>
                </a:solidFill>
              </a:rPr>
              <a:t>thinks</a:t>
            </a:r>
            <a:r>
              <a:rPr lang="nl-NL" sz="2400" b="1" dirty="0">
                <a:solidFill>
                  <a:schemeClr val="bg1"/>
                </a:solidFill>
              </a:rPr>
              <a:t> of </a:t>
            </a:r>
            <a:r>
              <a:rPr lang="nl-NL" sz="2400" b="1" dirty="0" err="1">
                <a:solidFill>
                  <a:schemeClr val="bg1"/>
                </a:solidFill>
              </a:rPr>
              <a:t>changing</a:t>
            </a:r>
            <a:r>
              <a:rPr lang="nl-NL" sz="2400" b="1" dirty="0">
                <a:solidFill>
                  <a:schemeClr val="bg1"/>
                </a:solidFill>
              </a:rPr>
              <a:t> </a:t>
            </a:r>
            <a:r>
              <a:rPr lang="nl-NL" sz="2400" b="1" dirty="0" err="1">
                <a:solidFill>
                  <a:schemeClr val="bg1"/>
                </a:solidFill>
              </a:rPr>
              <a:t>the</a:t>
            </a:r>
            <a:r>
              <a:rPr lang="nl-NL" sz="2400" b="1" dirty="0">
                <a:solidFill>
                  <a:schemeClr val="bg1"/>
                </a:solidFill>
              </a:rPr>
              <a:t> </a:t>
            </a:r>
            <a:r>
              <a:rPr lang="nl-NL" sz="2400" b="1" dirty="0" err="1">
                <a:solidFill>
                  <a:schemeClr val="bg1"/>
                </a:solidFill>
              </a:rPr>
              <a:t>world</a:t>
            </a:r>
            <a:r>
              <a:rPr lang="nl-NL" sz="2400" b="1" dirty="0">
                <a:solidFill>
                  <a:schemeClr val="bg1"/>
                </a:solidFill>
              </a:rPr>
              <a:t>, no </a:t>
            </a:r>
            <a:r>
              <a:rPr lang="nl-NL" sz="2400" b="1" dirty="0" err="1">
                <a:solidFill>
                  <a:schemeClr val="bg1"/>
                </a:solidFill>
              </a:rPr>
              <a:t>one</a:t>
            </a:r>
            <a:r>
              <a:rPr lang="nl-NL" sz="2400" b="1" dirty="0">
                <a:solidFill>
                  <a:schemeClr val="bg1"/>
                </a:solidFill>
              </a:rPr>
              <a:t> </a:t>
            </a:r>
            <a:r>
              <a:rPr lang="nl-NL" sz="2400" b="1" dirty="0" err="1">
                <a:solidFill>
                  <a:schemeClr val="bg1"/>
                </a:solidFill>
              </a:rPr>
              <a:t>thinks</a:t>
            </a:r>
            <a:r>
              <a:rPr lang="nl-NL" sz="2400" b="1" dirty="0">
                <a:solidFill>
                  <a:schemeClr val="bg1"/>
                </a:solidFill>
              </a:rPr>
              <a:t> of </a:t>
            </a:r>
            <a:r>
              <a:rPr lang="nl-NL" sz="2400" b="1" dirty="0" err="1">
                <a:solidFill>
                  <a:schemeClr val="bg1"/>
                </a:solidFill>
              </a:rPr>
              <a:t>changing</a:t>
            </a:r>
            <a:r>
              <a:rPr lang="nl-NL" sz="2400" b="1" dirty="0">
                <a:solidFill>
                  <a:schemeClr val="bg1"/>
                </a:solidFill>
              </a:rPr>
              <a:t> </a:t>
            </a:r>
            <a:r>
              <a:rPr lang="nl-NL" sz="2400" b="1" dirty="0" err="1">
                <a:solidFill>
                  <a:schemeClr val="bg1"/>
                </a:solidFill>
              </a:rPr>
              <a:t>him</a:t>
            </a:r>
            <a:r>
              <a:rPr lang="nl-NL" sz="2400" b="1" dirty="0">
                <a:solidFill>
                  <a:schemeClr val="bg1"/>
                </a:solidFill>
              </a:rPr>
              <a:t>/her-</a:t>
            </a:r>
            <a:r>
              <a:rPr lang="nl-NL" sz="2400" b="1" dirty="0" err="1">
                <a:solidFill>
                  <a:schemeClr val="bg1"/>
                </a:solidFill>
              </a:rPr>
              <a:t>self</a:t>
            </a:r>
            <a:r>
              <a:rPr lang="nl-NL" sz="2400" b="1" dirty="0">
                <a:solidFill>
                  <a:schemeClr val="bg1"/>
                </a:solidFill>
              </a:rPr>
              <a:t> </a:t>
            </a:r>
            <a:r>
              <a:rPr lang="nl-NL" sz="1600" dirty="0">
                <a:solidFill>
                  <a:schemeClr val="bg1"/>
                </a:solidFill>
              </a:rPr>
              <a:t>(Leo Tolstoy-1900)</a:t>
            </a:r>
          </a:p>
        </p:txBody>
      </p:sp>
    </p:spTree>
    <p:extLst>
      <p:ext uri="{BB962C8B-B14F-4D97-AF65-F5344CB8AC3E}">
        <p14:creationId xmlns:p14="http://schemas.microsoft.com/office/powerpoint/2010/main" val="382697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dirty="0"/>
              <a:t>www.karakter.com</a:t>
            </a:r>
          </a:p>
        </p:txBody>
      </p:sp>
      <p:sp>
        <p:nvSpPr>
          <p:cNvPr id="7" name="Tekstvak 6"/>
          <p:cNvSpPr txBox="1"/>
          <p:nvPr/>
        </p:nvSpPr>
        <p:spPr>
          <a:xfrm>
            <a:off x="4218952" y="3393989"/>
            <a:ext cx="3376336" cy="1107996"/>
          </a:xfrm>
          <a:prstGeom prst="rect">
            <a:avLst/>
          </a:prstGeom>
          <a:noFill/>
        </p:spPr>
        <p:txBody>
          <a:bodyPr wrap="square" rtlCol="0">
            <a:spAutoFit/>
          </a:bodyPr>
          <a:lstStyle/>
          <a:p>
            <a:pPr algn="ctr"/>
            <a:r>
              <a:rPr lang="nl-NL" sz="2200" b="1" dirty="0">
                <a:solidFill>
                  <a:schemeClr val="bg1"/>
                </a:solidFill>
              </a:rPr>
              <a:t>Bedankt voor uw aandacht</a:t>
            </a:r>
            <a:br>
              <a:rPr lang="nl-NL" sz="2200" b="1" dirty="0">
                <a:solidFill>
                  <a:schemeClr val="bg1"/>
                </a:solidFill>
              </a:rPr>
            </a:br>
            <a:r>
              <a:rPr lang="nl-NL" sz="2200" b="1" dirty="0">
                <a:solidFill>
                  <a:schemeClr val="bg1"/>
                </a:solidFill>
              </a:rPr>
              <a:t/>
            </a:r>
            <a:br>
              <a:rPr lang="nl-NL" sz="2200" b="1" dirty="0">
                <a:solidFill>
                  <a:schemeClr val="bg1"/>
                </a:solidFill>
              </a:rPr>
            </a:br>
            <a:endParaRPr lang="nl-NL" sz="2200" b="1" dirty="0">
              <a:solidFill>
                <a:schemeClr val="bg1"/>
              </a:solidFill>
            </a:endParaRPr>
          </a:p>
        </p:txBody>
      </p:sp>
      <p:pic>
        <p:nvPicPr>
          <p:cNvPr id="4" name="Afbeelding 3">
            <a:extLst>
              <a:ext uri="{FF2B5EF4-FFF2-40B4-BE49-F238E27FC236}">
                <a16:creationId xmlns:a16="http://schemas.microsoft.com/office/drawing/2014/main" xmlns="" id="{4C46BD0C-25DF-CD08-8B64-C2373ADDAE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5454" y="3866985"/>
            <a:ext cx="1270000" cy="1270000"/>
          </a:xfrm>
          <a:prstGeom prst="rect">
            <a:avLst/>
          </a:prstGeom>
        </p:spPr>
      </p:pic>
    </p:spTree>
    <p:extLst>
      <p:ext uri="{BB962C8B-B14F-4D97-AF65-F5344CB8AC3E}">
        <p14:creationId xmlns:p14="http://schemas.microsoft.com/office/powerpoint/2010/main" val="1968543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6C2E83B-27E8-992B-897D-9ECE35D4D81E}"/>
              </a:ext>
            </a:extLst>
          </p:cNvPr>
          <p:cNvSpPr>
            <a:spLocks noGrp="1"/>
          </p:cNvSpPr>
          <p:nvPr>
            <p:ph type="title"/>
          </p:nvPr>
        </p:nvSpPr>
        <p:spPr>
          <a:xfrm>
            <a:off x="0" y="0"/>
            <a:ext cx="12192000" cy="657225"/>
          </a:xfrm>
          <a:solidFill>
            <a:srgbClr val="92D050"/>
          </a:solidFill>
        </p:spPr>
        <p:txBody>
          <a:bodyPr>
            <a:normAutofit fontScale="90000"/>
          </a:bodyPr>
          <a:lstStyle/>
          <a:p>
            <a:pPr algn="ctr"/>
            <a:r>
              <a:rPr lang="nl-NL" dirty="0">
                <a:solidFill>
                  <a:schemeClr val="bg1"/>
                </a:solidFill>
              </a:rPr>
              <a:t>Disclaimer</a:t>
            </a:r>
          </a:p>
        </p:txBody>
      </p:sp>
      <p:sp>
        <p:nvSpPr>
          <p:cNvPr id="3" name="Tijdelijke aanduiding voor datum 2">
            <a:extLst>
              <a:ext uri="{FF2B5EF4-FFF2-40B4-BE49-F238E27FC236}">
                <a16:creationId xmlns:a16="http://schemas.microsoft.com/office/drawing/2014/main" xmlns="" id="{19895A51-2858-1A3C-F7A9-4DB65BFA7AFB}"/>
              </a:ext>
            </a:extLst>
          </p:cNvPr>
          <p:cNvSpPr>
            <a:spLocks noGrp="1"/>
          </p:cNvSpPr>
          <p:nvPr>
            <p:ph type="dt" sz="half" idx="10"/>
          </p:nvPr>
        </p:nvSpPr>
        <p:spPr/>
        <p:txBody>
          <a:bodyPr/>
          <a:lstStyle/>
          <a:p>
            <a:fld id="{93B600AA-6AAB-4363-8BDE-20FB7A51F6F3}" type="datetime1">
              <a:rPr lang="nl-NL" smtClean="0"/>
              <a:t>10-11-2023</a:t>
            </a:fld>
            <a:endParaRPr lang="nl-NL" dirty="0"/>
          </a:p>
        </p:txBody>
      </p:sp>
      <p:sp>
        <p:nvSpPr>
          <p:cNvPr id="4" name="Tijdelijke aanduiding voor voettekst 3">
            <a:extLst>
              <a:ext uri="{FF2B5EF4-FFF2-40B4-BE49-F238E27FC236}">
                <a16:creationId xmlns:a16="http://schemas.microsoft.com/office/drawing/2014/main" xmlns="" id="{58E78916-D06D-6AFC-EA18-AD8529B8F29F}"/>
              </a:ext>
            </a:extLst>
          </p:cNvPr>
          <p:cNvSpPr>
            <a:spLocks noGrp="1"/>
          </p:cNvSpPr>
          <p:nvPr>
            <p:ph type="ftr" sz="quarter" idx="11"/>
          </p:nvPr>
        </p:nvSpPr>
        <p:spPr/>
        <p:txBody>
          <a:bodyPr/>
          <a:lstStyle/>
          <a:p>
            <a:r>
              <a:rPr lang="nl-NL" dirty="0"/>
              <a:t>www.karakter.com</a:t>
            </a:r>
          </a:p>
        </p:txBody>
      </p:sp>
      <p:sp>
        <p:nvSpPr>
          <p:cNvPr id="5" name="Tijdelijke aanduiding voor dianummer 4">
            <a:extLst>
              <a:ext uri="{FF2B5EF4-FFF2-40B4-BE49-F238E27FC236}">
                <a16:creationId xmlns:a16="http://schemas.microsoft.com/office/drawing/2014/main" xmlns="" id="{604D44F0-B016-3ED5-0F57-F09794B6CF64}"/>
              </a:ext>
            </a:extLst>
          </p:cNvPr>
          <p:cNvSpPr>
            <a:spLocks noGrp="1"/>
          </p:cNvSpPr>
          <p:nvPr>
            <p:ph type="sldNum" sz="quarter" idx="12"/>
          </p:nvPr>
        </p:nvSpPr>
        <p:spPr/>
        <p:txBody>
          <a:bodyPr/>
          <a:lstStyle/>
          <a:p>
            <a:fld id="{205BF5EB-C24A-4721-8C08-302561DA8E13}" type="slidenum">
              <a:rPr lang="nl-NL" smtClean="0"/>
              <a:t>5</a:t>
            </a:fld>
            <a:endParaRPr lang="nl-NL" dirty="0"/>
          </a:p>
        </p:txBody>
      </p:sp>
      <p:sp>
        <p:nvSpPr>
          <p:cNvPr id="7" name="Rechthoek 6">
            <a:extLst>
              <a:ext uri="{FF2B5EF4-FFF2-40B4-BE49-F238E27FC236}">
                <a16:creationId xmlns:a16="http://schemas.microsoft.com/office/drawing/2014/main" xmlns="" id="{F20672F6-198C-3B3F-23AC-EB71192F03C6}"/>
              </a:ext>
            </a:extLst>
          </p:cNvPr>
          <p:cNvSpPr/>
          <p:nvPr/>
        </p:nvSpPr>
        <p:spPr>
          <a:xfrm>
            <a:off x="838200" y="879472"/>
            <a:ext cx="657225" cy="49371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xmlns="" id="{C967A7E3-7584-7003-AD20-7A619AB23A4C}"/>
              </a:ext>
            </a:extLst>
          </p:cNvPr>
          <p:cNvSpPr/>
          <p:nvPr/>
        </p:nvSpPr>
        <p:spPr>
          <a:xfrm>
            <a:off x="1958068" y="879472"/>
            <a:ext cx="9224281" cy="365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descr="Zevenmijlslaarzen - Wikipedia">
            <a:extLst>
              <a:ext uri="{FF2B5EF4-FFF2-40B4-BE49-F238E27FC236}">
                <a16:creationId xmlns:a16="http://schemas.microsoft.com/office/drawing/2014/main" xmlns="" id="{A3A2B393-FB53-8B7B-42C8-A704FF040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3600" y="1966910"/>
            <a:ext cx="2708749"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a:xfrm>
            <a:off x="838200" y="365125"/>
            <a:ext cx="10515600" cy="1768475"/>
          </a:xfrm>
        </p:spPr>
        <p:txBody>
          <a:bodyPr>
            <a:normAutofit/>
          </a:bodyPr>
          <a:lstStyle/>
          <a:p>
            <a:r>
              <a:rPr lang="nl-NL" dirty="0"/>
              <a:t>Wij maken kinderen ziek!?</a:t>
            </a:r>
            <a:br>
              <a:rPr lang="nl-NL" dirty="0"/>
            </a:br>
            <a:r>
              <a:rPr lang="nl-NL" dirty="0"/>
              <a:t>Kijken door een ander brilletje</a:t>
            </a:r>
            <a:r>
              <a:rPr lang="nl-NL" sz="4800" dirty="0">
                <a:sym typeface="Wingdings" panose="05000000000000000000" pitchFamily="2" charset="2"/>
              </a:rPr>
              <a:t></a:t>
            </a:r>
            <a:endParaRPr lang="nl-NL" dirty="0"/>
          </a:p>
        </p:txBody>
      </p:sp>
      <p:sp>
        <p:nvSpPr>
          <p:cNvPr id="3" name="Tijdelijke aanduiding voor inhoud 2"/>
          <p:cNvSpPr>
            <a:spLocks noGrp="1"/>
          </p:cNvSpPr>
          <p:nvPr>
            <p:ph idx="1"/>
          </p:nvPr>
        </p:nvSpPr>
        <p:spPr/>
        <p:txBody>
          <a:bodyPr>
            <a:normAutofit lnSpcReduction="10000"/>
          </a:bodyPr>
          <a:lstStyle/>
          <a:p>
            <a:pPr marL="0" indent="0">
              <a:buNone/>
            </a:pPr>
            <a:endParaRPr lang="nl-NL" dirty="0"/>
          </a:p>
          <a:p>
            <a:r>
              <a:rPr lang="nl-NL" dirty="0"/>
              <a:t>Ziek of niet ziek is afhankelijk waar je woont – de effecten van context</a:t>
            </a:r>
          </a:p>
          <a:p>
            <a:endParaRPr lang="nl-NL" dirty="0"/>
          </a:p>
          <a:p>
            <a:r>
              <a:rPr lang="nl-NL" dirty="0"/>
              <a:t>Veel meer aandacht richten op ‘niet ziek’</a:t>
            </a:r>
          </a:p>
          <a:p>
            <a:endParaRPr lang="nl-NL" dirty="0"/>
          </a:p>
          <a:p>
            <a:r>
              <a:rPr lang="nl-NL" dirty="0"/>
              <a:t>Van individu naar context</a:t>
            </a:r>
          </a:p>
          <a:p>
            <a:endParaRPr lang="nl-NL" dirty="0"/>
          </a:p>
          <a:p>
            <a:r>
              <a:rPr lang="nl-NL" dirty="0"/>
              <a:t>Van redden naar voorkomen</a:t>
            </a:r>
          </a:p>
          <a:p>
            <a:pPr marL="0" indent="0">
              <a:buNone/>
            </a:pPr>
            <a:endParaRPr lang="nl-NL" dirty="0"/>
          </a:p>
        </p:txBody>
      </p:sp>
      <p:sp>
        <p:nvSpPr>
          <p:cNvPr id="4" name="Tijdelijke aanduiding voor datum 3"/>
          <p:cNvSpPr>
            <a:spLocks noGrp="1"/>
          </p:cNvSpPr>
          <p:nvPr>
            <p:ph type="dt" sz="half" idx="10"/>
          </p:nvPr>
        </p:nvSpPr>
        <p:spPr/>
        <p:txBody>
          <a:bodyPr/>
          <a:lstStyle/>
          <a:p>
            <a:fld id="{AFAF7214-6CF8-4DA4-937D-5C1DBFBBA6BD}" type="datetime1">
              <a:rPr lang="nl-NL" smtClean="0"/>
              <a:pPr/>
              <a:t>10-11-2023</a:t>
            </a:fld>
            <a:endParaRPr lang="nl-NL" dirty="0"/>
          </a:p>
        </p:txBody>
      </p:sp>
      <p:sp>
        <p:nvSpPr>
          <p:cNvPr id="5" name="Tijdelijke aanduiding voor voettekst 4"/>
          <p:cNvSpPr>
            <a:spLocks noGrp="1"/>
          </p:cNvSpPr>
          <p:nvPr>
            <p:ph type="ftr" sz="quarter" idx="11"/>
          </p:nvPr>
        </p:nvSpPr>
        <p:spPr/>
        <p:txBody>
          <a:bodyPr/>
          <a:lstStyle/>
          <a:p>
            <a:r>
              <a:rPr lang="nl-NL" dirty="0"/>
              <a:t>www.karakter.com</a:t>
            </a:r>
          </a:p>
        </p:txBody>
      </p:sp>
      <p:sp>
        <p:nvSpPr>
          <p:cNvPr id="6" name="Tijdelijke aanduiding voor dianummer 5"/>
          <p:cNvSpPr>
            <a:spLocks noGrp="1"/>
          </p:cNvSpPr>
          <p:nvPr>
            <p:ph type="sldNum" sz="quarter" idx="12"/>
          </p:nvPr>
        </p:nvSpPr>
        <p:spPr/>
        <p:txBody>
          <a:bodyPr/>
          <a:lstStyle/>
          <a:p>
            <a:fld id="{8D68D8DD-FE17-4701-8429-32EB350F9756}" type="slidenum">
              <a:rPr lang="nl-NL" smtClean="0"/>
              <a:pPr/>
              <a:t>6</a:t>
            </a:fld>
            <a:endParaRPr lang="nl-NL" dirty="0"/>
          </a:p>
        </p:txBody>
      </p:sp>
    </p:spTree>
    <p:extLst>
      <p:ext uri="{BB962C8B-B14F-4D97-AF65-F5344CB8AC3E}">
        <p14:creationId xmlns:p14="http://schemas.microsoft.com/office/powerpoint/2010/main" val="401250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NL" dirty="0"/>
          </a:p>
        </p:txBody>
      </p:sp>
      <p:pic>
        <p:nvPicPr>
          <p:cNvPr id="2" name="Afbeelding 1">
            <a:extLst>
              <a:ext uri="{FF2B5EF4-FFF2-40B4-BE49-F238E27FC236}">
                <a16:creationId xmlns:a16="http://schemas.microsoft.com/office/drawing/2014/main" xmlns="" id="{21D19CDA-07D1-4A65-B5A5-C2CF6115F89A}"/>
              </a:ext>
            </a:extLst>
          </p:cNvPr>
          <p:cNvPicPr>
            <a:picLocks noChangeAspect="1"/>
          </p:cNvPicPr>
          <p:nvPr/>
        </p:nvPicPr>
        <p:blipFill>
          <a:blip r:embed="rId2"/>
          <a:stretch>
            <a:fillRect/>
          </a:stretch>
        </p:blipFill>
        <p:spPr>
          <a:xfrm>
            <a:off x="768795" y="571500"/>
            <a:ext cx="10585005" cy="5722329"/>
          </a:xfrm>
          <a:prstGeom prst="rect">
            <a:avLst/>
          </a:prstGeom>
        </p:spPr>
      </p:pic>
      <p:sp>
        <p:nvSpPr>
          <p:cNvPr id="5" name="Tijdelijke aanduiding voor datum 4"/>
          <p:cNvSpPr>
            <a:spLocks noGrp="1"/>
          </p:cNvSpPr>
          <p:nvPr>
            <p:ph type="dt" sz="half" idx="10"/>
          </p:nvPr>
        </p:nvSpPr>
        <p:spPr/>
        <p:txBody>
          <a:bodyPr/>
          <a:lstStyle/>
          <a:p>
            <a:fld id="{774F413D-3D65-487F-9AA2-1CD5716DA16B}" type="datetime1">
              <a:rPr lang="nl-NL" smtClean="0"/>
              <a:t>10-11-2023</a:t>
            </a:fld>
            <a:endParaRPr lang="nl-NL" dirty="0"/>
          </a:p>
        </p:txBody>
      </p:sp>
      <p:sp>
        <p:nvSpPr>
          <p:cNvPr id="6" name="Tijdelijke aanduiding voor voettekst 5"/>
          <p:cNvSpPr>
            <a:spLocks noGrp="1"/>
          </p:cNvSpPr>
          <p:nvPr>
            <p:ph type="ftr" sz="quarter" idx="11"/>
          </p:nvPr>
        </p:nvSpPr>
        <p:spPr/>
        <p:txBody>
          <a:bodyPr/>
          <a:lstStyle/>
          <a:p>
            <a:r>
              <a:rPr lang="nl-NL" dirty="0"/>
              <a:t>www.karakter.com</a:t>
            </a:r>
          </a:p>
        </p:txBody>
      </p:sp>
      <p:sp>
        <p:nvSpPr>
          <p:cNvPr id="7" name="Tijdelijke aanduiding voor dianummer 6"/>
          <p:cNvSpPr>
            <a:spLocks noGrp="1"/>
          </p:cNvSpPr>
          <p:nvPr>
            <p:ph type="sldNum" sz="quarter" idx="12"/>
          </p:nvPr>
        </p:nvSpPr>
        <p:spPr/>
        <p:txBody>
          <a:bodyPr/>
          <a:lstStyle/>
          <a:p>
            <a:fld id="{8D68D8DD-FE17-4701-8429-32EB350F9756}" type="slidenum">
              <a:rPr lang="nl-NL" smtClean="0"/>
              <a:t>7</a:t>
            </a:fld>
            <a:endParaRPr lang="nl-NL" dirty="0"/>
          </a:p>
        </p:txBody>
      </p:sp>
    </p:spTree>
    <p:extLst>
      <p:ext uri="{BB962C8B-B14F-4D97-AF65-F5344CB8AC3E}">
        <p14:creationId xmlns:p14="http://schemas.microsoft.com/office/powerpoint/2010/main" val="516786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922B27-F6A0-735D-7B17-19DD8D293698}"/>
              </a:ext>
            </a:extLst>
          </p:cNvPr>
          <p:cNvSpPr>
            <a:spLocks noGrp="1"/>
          </p:cNvSpPr>
          <p:nvPr>
            <p:ph type="title"/>
          </p:nvPr>
        </p:nvSpPr>
        <p:spPr>
          <a:xfrm>
            <a:off x="838200" y="0"/>
            <a:ext cx="10515600" cy="485775"/>
          </a:xfrm>
        </p:spPr>
        <p:txBody>
          <a:bodyPr>
            <a:noAutofit/>
          </a:bodyPr>
          <a:lstStyle/>
          <a:p>
            <a:pPr algn="ctr"/>
            <a:r>
              <a:rPr lang="nl-NL" sz="2800" dirty="0"/>
              <a:t>toename problemen mentale gezondheid </a:t>
            </a:r>
          </a:p>
        </p:txBody>
      </p:sp>
      <p:sp>
        <p:nvSpPr>
          <p:cNvPr id="4" name="Tijdelijke aanduiding voor datum 3">
            <a:extLst>
              <a:ext uri="{FF2B5EF4-FFF2-40B4-BE49-F238E27FC236}">
                <a16:creationId xmlns:a16="http://schemas.microsoft.com/office/drawing/2014/main" xmlns="" id="{E98DD6DA-B6F4-E29C-CB9A-E74EB655A342}"/>
              </a:ext>
            </a:extLst>
          </p:cNvPr>
          <p:cNvSpPr>
            <a:spLocks noGrp="1"/>
          </p:cNvSpPr>
          <p:nvPr>
            <p:ph type="dt" sz="half" idx="10"/>
          </p:nvPr>
        </p:nvSpPr>
        <p:spPr/>
        <p:txBody>
          <a:bodyPr/>
          <a:lstStyle/>
          <a:p>
            <a:fld id="{F4F951BF-3D0A-44C3-8582-6175C27F49A1}" type="datetime1">
              <a:rPr lang="nl-NL" smtClean="0"/>
              <a:t>10-11-2023</a:t>
            </a:fld>
            <a:endParaRPr lang="nl-NL" dirty="0"/>
          </a:p>
        </p:txBody>
      </p:sp>
      <p:sp>
        <p:nvSpPr>
          <p:cNvPr id="5" name="Tijdelijke aanduiding voor voettekst 4">
            <a:extLst>
              <a:ext uri="{FF2B5EF4-FFF2-40B4-BE49-F238E27FC236}">
                <a16:creationId xmlns:a16="http://schemas.microsoft.com/office/drawing/2014/main" xmlns="" id="{638015E2-E4E3-9EB9-7157-3571F6FA0CCC}"/>
              </a:ext>
            </a:extLst>
          </p:cNvPr>
          <p:cNvSpPr>
            <a:spLocks noGrp="1"/>
          </p:cNvSpPr>
          <p:nvPr>
            <p:ph type="ftr" sz="quarter" idx="11"/>
          </p:nvPr>
        </p:nvSpPr>
        <p:spPr/>
        <p:txBody>
          <a:bodyPr/>
          <a:lstStyle/>
          <a:p>
            <a:r>
              <a:rPr lang="nl-NL"/>
              <a:t>www.karakter.com</a:t>
            </a:r>
            <a:endParaRPr lang="nl-NL" dirty="0"/>
          </a:p>
        </p:txBody>
      </p:sp>
      <p:sp>
        <p:nvSpPr>
          <p:cNvPr id="6" name="Tijdelijke aanduiding voor dianummer 5">
            <a:extLst>
              <a:ext uri="{FF2B5EF4-FFF2-40B4-BE49-F238E27FC236}">
                <a16:creationId xmlns:a16="http://schemas.microsoft.com/office/drawing/2014/main" xmlns="" id="{12BFB483-4E2D-6792-9873-700C21561E05}"/>
              </a:ext>
            </a:extLst>
          </p:cNvPr>
          <p:cNvSpPr>
            <a:spLocks noGrp="1"/>
          </p:cNvSpPr>
          <p:nvPr>
            <p:ph type="sldNum" sz="quarter" idx="12"/>
          </p:nvPr>
        </p:nvSpPr>
        <p:spPr/>
        <p:txBody>
          <a:bodyPr/>
          <a:lstStyle/>
          <a:p>
            <a:fld id="{8D68D8DD-FE17-4701-8429-32EB350F9756}" type="slidenum">
              <a:rPr lang="nl-NL" smtClean="0"/>
              <a:t>8</a:t>
            </a:fld>
            <a:endParaRPr lang="nl-NL" dirty="0"/>
          </a:p>
        </p:txBody>
      </p:sp>
      <p:pic>
        <p:nvPicPr>
          <p:cNvPr id="1026" name="Picture 2" descr="Stichting Trimbos-instituut - Vitaal Bedrijf">
            <a:extLst>
              <a:ext uri="{FF2B5EF4-FFF2-40B4-BE49-F238E27FC236}">
                <a16:creationId xmlns:a16="http://schemas.microsoft.com/office/drawing/2014/main" xmlns="" id="{385F2665-CF7F-073E-DFD2-40D7311E54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304925"/>
            <a:ext cx="1452562" cy="163262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xmlns="" id="{CF72BAE7-DC22-C126-0175-09E48E944915}"/>
              </a:ext>
            </a:extLst>
          </p:cNvPr>
          <p:cNvSpPr txBox="1"/>
          <p:nvPr/>
        </p:nvSpPr>
        <p:spPr>
          <a:xfrm>
            <a:off x="1045368" y="2642711"/>
            <a:ext cx="10308431" cy="3262432"/>
          </a:xfrm>
          <a:prstGeom prst="rect">
            <a:avLst/>
          </a:prstGeom>
          <a:noFill/>
        </p:spPr>
        <p:txBody>
          <a:bodyPr wrap="square">
            <a:spAutoFit/>
          </a:bodyPr>
          <a:lstStyle/>
          <a:p>
            <a:r>
              <a:rPr lang="nl-NL" sz="2400" b="0" i="0" dirty="0">
                <a:solidFill>
                  <a:srgbClr val="1C1A1A"/>
                </a:solidFill>
                <a:effectLst/>
                <a:latin typeface="Unit Rounded Pro"/>
              </a:rPr>
              <a:t>De mentale gezondheid van meisjes is sterk achteruitgegaan. Dit komt onder meer door de toegenomen druk van schoolwerk. Dat blijkt uit het HBSC-rapport van de Universiteit Utrecht, het Sociaal en Cultureel Planbureau en het Trimbos-instituut.</a:t>
            </a:r>
          </a:p>
          <a:p>
            <a:endParaRPr lang="nl-NL" sz="2400" dirty="0">
              <a:solidFill>
                <a:srgbClr val="1C1A1A"/>
              </a:solidFill>
              <a:latin typeface="Unit Rounded Pro"/>
            </a:endParaRPr>
          </a:p>
          <a:p>
            <a:r>
              <a:rPr lang="nl-NL" sz="2000" dirty="0">
                <a:solidFill>
                  <a:srgbClr val="1C1A1A"/>
                </a:solidFill>
                <a:latin typeface="Unit Rounded Pro"/>
              </a:rPr>
              <a:t>(Gezondheid en Welzijn van jongeren in Nederland – HBSC 2021)</a:t>
            </a:r>
          </a:p>
          <a:p>
            <a:endParaRPr lang="nl-NL" sz="2400" b="0" i="0" dirty="0">
              <a:solidFill>
                <a:srgbClr val="1C1A1A"/>
              </a:solidFill>
              <a:effectLst/>
              <a:latin typeface="Unit Rounded Pro"/>
            </a:endParaRPr>
          </a:p>
          <a:p>
            <a:endParaRPr lang="nl-NL" sz="2000" b="0" i="0" dirty="0">
              <a:solidFill>
                <a:srgbClr val="1C1A1A"/>
              </a:solidFill>
              <a:effectLst/>
              <a:latin typeface="Unit Rounded Pro"/>
            </a:endParaRPr>
          </a:p>
          <a:p>
            <a:endParaRPr lang="nl-NL" dirty="0">
              <a:solidFill>
                <a:srgbClr val="1C1A1A"/>
              </a:solidFill>
              <a:latin typeface="Unit Rounded Pro"/>
            </a:endParaRPr>
          </a:p>
        </p:txBody>
      </p:sp>
    </p:spTree>
    <p:extLst>
      <p:ext uri="{BB962C8B-B14F-4D97-AF65-F5344CB8AC3E}">
        <p14:creationId xmlns:p14="http://schemas.microsoft.com/office/powerpoint/2010/main" val="148447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4703" y="436568"/>
            <a:ext cx="4710475" cy="6076572"/>
          </a:xfrm>
        </p:spPr>
        <p:txBody>
          <a:bodyPr>
            <a:normAutofit/>
          </a:bodyPr>
          <a:lstStyle/>
          <a:p>
            <a:endParaRPr lang="nl-NL" sz="2400" dirty="0"/>
          </a:p>
          <a:p>
            <a:endParaRPr lang="nl-NL" sz="2400" dirty="0"/>
          </a:p>
          <a:p>
            <a:endParaRPr lang="nl-NL" sz="2400" dirty="0"/>
          </a:p>
          <a:p>
            <a:pPr marL="0" indent="0">
              <a:buNone/>
            </a:pPr>
            <a:r>
              <a:rPr lang="nl-NL" sz="2400" dirty="0"/>
              <a:t>Sinds WO II is de welvaart </a:t>
            </a:r>
          </a:p>
          <a:p>
            <a:pPr marL="0" indent="0">
              <a:buNone/>
            </a:pPr>
            <a:r>
              <a:rPr lang="nl-NL" sz="2400" dirty="0"/>
              <a:t>alleen maar toegenomen</a:t>
            </a:r>
          </a:p>
          <a:p>
            <a:endParaRPr lang="nl-NL" sz="2400" dirty="0"/>
          </a:p>
          <a:p>
            <a:pPr marL="0" indent="0">
              <a:buNone/>
            </a:pPr>
            <a:r>
              <a:rPr lang="nl-NL" sz="2400" dirty="0"/>
              <a:t>In het </a:t>
            </a:r>
            <a:r>
              <a:rPr lang="nl-NL" sz="2400" dirty="0">
                <a:solidFill>
                  <a:schemeClr val="tx2">
                    <a:lumMod val="60000"/>
                    <a:lumOff val="40000"/>
                  </a:schemeClr>
                </a:solidFill>
              </a:rPr>
              <a:t>World </a:t>
            </a:r>
            <a:r>
              <a:rPr lang="en-US" sz="2400" dirty="0">
                <a:solidFill>
                  <a:schemeClr val="tx2">
                    <a:lumMod val="60000"/>
                    <a:lumOff val="40000"/>
                  </a:schemeClr>
                </a:solidFill>
              </a:rPr>
              <a:t>Happiness</a:t>
            </a:r>
            <a:r>
              <a:rPr lang="nl-NL" sz="2400" dirty="0">
                <a:solidFill>
                  <a:schemeClr val="tx2">
                    <a:lumMod val="60000"/>
                    <a:lumOff val="40000"/>
                  </a:schemeClr>
                </a:solidFill>
              </a:rPr>
              <a:t> Report </a:t>
            </a:r>
            <a:r>
              <a:rPr lang="nl-NL" sz="2400" dirty="0"/>
              <a:t>2019 (UN) staat Nederland op plaats 5! (van de 156)</a:t>
            </a:r>
          </a:p>
        </p:txBody>
      </p:sp>
      <p:pic>
        <p:nvPicPr>
          <p:cNvPr id="5" name="Picture 2" descr="World Happiness Report">
            <a:extLst>
              <a:ext uri="{FF2B5EF4-FFF2-40B4-BE49-F238E27FC236}">
                <a16:creationId xmlns:a16="http://schemas.microsoft.com/office/drawing/2014/main" xmlns="" id="{CE23A1F8-DF6A-498A-83E4-3299850BC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780" y="251903"/>
            <a:ext cx="5067241" cy="608970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xmlns="" id="{6B4F88FF-4555-4519-B29E-5333A75979C4}"/>
              </a:ext>
            </a:extLst>
          </p:cNvPr>
          <p:cNvSpPr txBox="1"/>
          <p:nvPr/>
        </p:nvSpPr>
        <p:spPr>
          <a:xfrm>
            <a:off x="5798065" y="344861"/>
            <a:ext cx="1432082" cy="369332"/>
          </a:xfrm>
          <a:prstGeom prst="rect">
            <a:avLst/>
          </a:prstGeom>
          <a:noFill/>
          <a:ln w="25400">
            <a:solidFill>
              <a:schemeClr val="tx2"/>
            </a:solidFill>
          </a:ln>
        </p:spPr>
        <p:txBody>
          <a:bodyPr wrap="square" rtlCol="0">
            <a:spAutoFit/>
          </a:bodyPr>
          <a:lstStyle/>
          <a:p>
            <a:endParaRPr lang="nl-NL" dirty="0"/>
          </a:p>
        </p:txBody>
      </p:sp>
      <p:sp>
        <p:nvSpPr>
          <p:cNvPr id="7" name="Pijl: rechts 6">
            <a:extLst>
              <a:ext uri="{FF2B5EF4-FFF2-40B4-BE49-F238E27FC236}">
                <a16:creationId xmlns:a16="http://schemas.microsoft.com/office/drawing/2014/main" xmlns="" id="{D62223FC-EB2B-46AE-896B-D25E468845E1}"/>
              </a:ext>
            </a:extLst>
          </p:cNvPr>
          <p:cNvSpPr/>
          <p:nvPr/>
        </p:nvSpPr>
        <p:spPr>
          <a:xfrm>
            <a:off x="4727849" y="1224010"/>
            <a:ext cx="1511903" cy="25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054" name="Picture 6" descr="Finland Tops World Happiness Ranking for 2nd Year, Bulgaria EU’s Worst Performer">
            <a:extLst>
              <a:ext uri="{FF2B5EF4-FFF2-40B4-BE49-F238E27FC236}">
                <a16:creationId xmlns:a16="http://schemas.microsoft.com/office/drawing/2014/main" xmlns="" id="{D322E127-1047-4C77-95C4-526BAC464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980" y="251902"/>
            <a:ext cx="3960440" cy="2160241"/>
          </a:xfrm>
          <a:prstGeom prst="rect">
            <a:avLst/>
          </a:prstGeom>
          <a:noFill/>
          <a:ln w="44450">
            <a:solidFill>
              <a:schemeClr val="tx2"/>
            </a:solidFill>
          </a:ln>
          <a:extLst>
            <a:ext uri="{909E8E84-426E-40DD-AFC4-6F175D3DCCD1}">
              <a14:hiddenFill xmlns:a14="http://schemas.microsoft.com/office/drawing/2010/main">
                <a:solidFill>
                  <a:srgbClr val="FFFFFF"/>
                </a:solidFill>
              </a14:hiddenFill>
            </a:ext>
          </a:extLst>
        </p:spPr>
      </p:pic>
      <p:sp>
        <p:nvSpPr>
          <p:cNvPr id="11" name="Pijl: rechts 10">
            <a:extLst>
              <a:ext uri="{FF2B5EF4-FFF2-40B4-BE49-F238E27FC236}">
                <a16:creationId xmlns:a16="http://schemas.microsoft.com/office/drawing/2014/main" xmlns="" id="{ECDA3C9E-B69B-4EDC-80D1-E7365171B71B}"/>
              </a:ext>
            </a:extLst>
          </p:cNvPr>
          <p:cNvSpPr/>
          <p:nvPr/>
        </p:nvSpPr>
        <p:spPr>
          <a:xfrm>
            <a:off x="4767264" y="521933"/>
            <a:ext cx="978408" cy="75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a:extLst>
              <a:ext uri="{FF2B5EF4-FFF2-40B4-BE49-F238E27FC236}">
                <a16:creationId xmlns:a16="http://schemas.microsoft.com/office/drawing/2014/main" xmlns="" id="{8936FC45-85EE-44C4-A135-2E97F69B17B7}"/>
              </a:ext>
            </a:extLst>
          </p:cNvPr>
          <p:cNvSpPr txBox="1"/>
          <p:nvPr/>
        </p:nvSpPr>
        <p:spPr>
          <a:xfrm>
            <a:off x="6286964" y="1224009"/>
            <a:ext cx="1366541" cy="369332"/>
          </a:xfrm>
          <a:prstGeom prst="rect">
            <a:avLst/>
          </a:prstGeom>
          <a:noFill/>
          <a:ln w="25400">
            <a:solidFill>
              <a:schemeClr val="tx2"/>
            </a:solidFill>
          </a:ln>
        </p:spPr>
        <p:txBody>
          <a:bodyPr wrap="square" rtlCol="0">
            <a:spAutoFit/>
          </a:bodyPr>
          <a:lstStyle/>
          <a:p>
            <a:endParaRPr lang="nl-NL" dirty="0"/>
          </a:p>
        </p:txBody>
      </p:sp>
      <p:sp>
        <p:nvSpPr>
          <p:cNvPr id="2" name="Tijdelijke aanduiding voor datum 1"/>
          <p:cNvSpPr>
            <a:spLocks noGrp="1"/>
          </p:cNvSpPr>
          <p:nvPr>
            <p:ph type="dt" sz="half" idx="10"/>
          </p:nvPr>
        </p:nvSpPr>
        <p:spPr/>
        <p:txBody>
          <a:bodyPr/>
          <a:lstStyle/>
          <a:p>
            <a:fld id="{758CD1C0-E3BD-4421-B3AF-2D9833181858}" type="datetime1">
              <a:rPr lang="nl-NL" smtClean="0"/>
              <a:t>10-11-2023</a:t>
            </a:fld>
            <a:endParaRPr lang="nl-NL" dirty="0"/>
          </a:p>
        </p:txBody>
      </p:sp>
      <p:sp>
        <p:nvSpPr>
          <p:cNvPr id="4" name="Tijdelijke aanduiding voor voettekst 3"/>
          <p:cNvSpPr>
            <a:spLocks noGrp="1"/>
          </p:cNvSpPr>
          <p:nvPr>
            <p:ph type="ftr" sz="quarter" idx="11"/>
          </p:nvPr>
        </p:nvSpPr>
        <p:spPr>
          <a:xfrm>
            <a:off x="566352" y="6330577"/>
            <a:ext cx="1476632" cy="365125"/>
          </a:xfrm>
        </p:spPr>
        <p:txBody>
          <a:bodyPr/>
          <a:lstStyle/>
          <a:p>
            <a:r>
              <a:rPr lang="nl-NL" dirty="0"/>
              <a:t>www.karakter.com</a:t>
            </a:r>
          </a:p>
        </p:txBody>
      </p:sp>
      <p:sp>
        <p:nvSpPr>
          <p:cNvPr id="8" name="Tijdelijke aanduiding voor dianummer 7"/>
          <p:cNvSpPr>
            <a:spLocks noGrp="1"/>
          </p:cNvSpPr>
          <p:nvPr>
            <p:ph type="sldNum" sz="quarter" idx="12"/>
          </p:nvPr>
        </p:nvSpPr>
        <p:spPr/>
        <p:txBody>
          <a:bodyPr/>
          <a:lstStyle/>
          <a:p>
            <a:fld id="{8D68D8DD-FE17-4701-8429-32EB350F9756}" type="slidenum">
              <a:rPr lang="nl-NL" smtClean="0"/>
              <a:t>9</a:t>
            </a:fld>
            <a:endParaRPr lang="nl-NL" dirty="0"/>
          </a:p>
        </p:txBody>
      </p:sp>
    </p:spTree>
    <p:extLst>
      <p:ext uri="{BB962C8B-B14F-4D97-AF65-F5344CB8AC3E}">
        <p14:creationId xmlns:p14="http://schemas.microsoft.com/office/powerpoint/2010/main" val="119653547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B8A20290-D552-474A-AB31-BE243AF7E799}" vid="{01D093B3-62A8-4D9C-A824-756F079D88E5}"/>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smtClean="0"/>
        </a:defPPr>
      </a:lstStyle>
    </a:tx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78F003F1AC6A43B009BD2F2109477B" ma:contentTypeVersion="16" ma:contentTypeDescription="Een nieuw document maken." ma:contentTypeScope="" ma:versionID="70b7f5367531d14dcd3a42bec4e49d30">
  <xsd:schema xmlns:xsd="http://www.w3.org/2001/XMLSchema" xmlns:xs="http://www.w3.org/2001/XMLSchema" xmlns:p="http://schemas.microsoft.com/office/2006/metadata/properties" xmlns:ns2="f1474087-4e67-4afa-8b67-260e774a898f" xmlns:ns3="47d59105-afdc-4a95-8fb7-abb97e53eb91" targetNamespace="http://schemas.microsoft.com/office/2006/metadata/properties" ma:root="true" ma:fieldsID="ccbaaab1ba1b8628df4eab2e34bbbaff" ns2:_="" ns3:_="">
    <xsd:import namespace="f1474087-4e67-4afa-8b67-260e774a898f"/>
    <xsd:import namespace="47d59105-afdc-4a95-8fb7-abb97e53eb9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74087-4e67-4afa-8b67-260e774a898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967724ba-80c4-4770-8aba-4f4b120d3d34}" ma:internalName="TaxCatchAll" ma:showField="CatchAllData" ma:web="f1474087-4e67-4afa-8b67-260e774a898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7d59105-afdc-4a95-8fb7-abb97e53eb9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b0c466e-2caf-4f6a-be88-1baca597ddb8"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d59105-afdc-4a95-8fb7-abb97e53eb91">
      <Terms xmlns="http://schemas.microsoft.com/office/infopath/2007/PartnerControls"/>
    </lcf76f155ced4ddcb4097134ff3c332f>
    <TaxCatchAll xmlns="f1474087-4e67-4afa-8b67-260e774a898f" xsi:nil="true"/>
  </documentManagement>
</p:properties>
</file>

<file path=customXml/itemProps1.xml><?xml version="1.0" encoding="utf-8"?>
<ds:datastoreItem xmlns:ds="http://schemas.openxmlformats.org/officeDocument/2006/customXml" ds:itemID="{1A699AF2-D75A-47EF-95D4-3BC5CE49E0D1}"/>
</file>

<file path=customXml/itemProps2.xml><?xml version="1.0" encoding="utf-8"?>
<ds:datastoreItem xmlns:ds="http://schemas.openxmlformats.org/officeDocument/2006/customXml" ds:itemID="{D4FB5491-F35D-4DB3-BB1D-9027D698644E}"/>
</file>

<file path=customXml/itemProps3.xml><?xml version="1.0" encoding="utf-8"?>
<ds:datastoreItem xmlns:ds="http://schemas.openxmlformats.org/officeDocument/2006/customXml" ds:itemID="{02F912F5-C778-4A62-9C7D-54A1533A3D6D}"/>
</file>

<file path=docProps/app.xml><?xml version="1.0" encoding="utf-8"?>
<Properties xmlns="http://schemas.openxmlformats.org/officeDocument/2006/extended-properties" xmlns:vt="http://schemas.openxmlformats.org/officeDocument/2006/docPropsVTypes">
  <Template>2022 nieuw format pp</Template>
  <TotalTime>2874</TotalTime>
  <Words>1454</Words>
  <Application>Microsoft Office PowerPoint</Application>
  <PresentationFormat>Breedbeeld</PresentationFormat>
  <Paragraphs>336</Paragraphs>
  <Slides>44</Slides>
  <Notes>2</Notes>
  <HiddenSlides>0</HiddenSlides>
  <MMClips>0</MMClips>
  <ScaleCrop>false</ScaleCrop>
  <HeadingPairs>
    <vt:vector size="6" baseType="variant">
      <vt:variant>
        <vt:lpstr>Gebruikte lettertypen</vt:lpstr>
      </vt:variant>
      <vt:variant>
        <vt:i4>16</vt:i4>
      </vt:variant>
      <vt:variant>
        <vt:lpstr>Thema</vt:lpstr>
      </vt:variant>
      <vt:variant>
        <vt:i4>3</vt:i4>
      </vt:variant>
      <vt:variant>
        <vt:lpstr>Diatitels</vt:lpstr>
      </vt:variant>
      <vt:variant>
        <vt:i4>44</vt:i4>
      </vt:variant>
    </vt:vector>
  </HeadingPairs>
  <TitlesOfParts>
    <vt:vector size="63" baseType="lpstr">
      <vt:lpstr>ＭＳ Ｐゴシック</vt:lpstr>
      <vt:lpstr>Aharoni</vt:lpstr>
      <vt:lpstr>Arial</vt:lpstr>
      <vt:lpstr>Arial Black</vt:lpstr>
      <vt:lpstr>Calibri</vt:lpstr>
      <vt:lpstr>Calibri  </vt:lpstr>
      <vt:lpstr>Cooper Black</vt:lpstr>
      <vt:lpstr>FlamaProSemicond-Black</vt:lpstr>
      <vt:lpstr>FlamaProSemicond-Bold</vt:lpstr>
      <vt:lpstr>Helvetica Light</vt:lpstr>
      <vt:lpstr>Helvetica Neue</vt:lpstr>
      <vt:lpstr>Helvetica Neue Light</vt:lpstr>
      <vt:lpstr>Helvetica Neue Medium</vt:lpstr>
      <vt:lpstr>proxima-nova</vt:lpstr>
      <vt:lpstr>Unit Rounded Pro</vt:lpstr>
      <vt:lpstr>Wingdings</vt:lpstr>
      <vt:lpstr>Kantoorthema</vt:lpstr>
      <vt:lpstr>White</vt:lpstr>
      <vt:lpstr>1_Kantoorthema</vt:lpstr>
      <vt:lpstr>PowerPoint-presentatie</vt:lpstr>
      <vt:lpstr>PowerPoint-presentatie</vt:lpstr>
      <vt:lpstr>PowerPoint-presentatie</vt:lpstr>
      <vt:lpstr>PowerPoint-presentatie</vt:lpstr>
      <vt:lpstr>Disclaimer</vt:lpstr>
      <vt:lpstr>Wij maken kinderen ziek!? Kijken door een ander brilletje</vt:lpstr>
      <vt:lpstr>PowerPoint-presentatie</vt:lpstr>
      <vt:lpstr>toename problemen mentale gezondheid </vt:lpstr>
      <vt:lpstr>PowerPoint-presentatie</vt:lpstr>
      <vt:lpstr>PowerPoint-presentatie</vt:lpstr>
      <vt:lpstr>PowerPoint-presentatie</vt:lpstr>
      <vt:lpstr>PowerPoint-presentatie</vt:lpstr>
      <vt:lpstr>PowerPoint-presentatie</vt:lpstr>
      <vt:lpstr>PowerPoint-presentatie</vt:lpstr>
      <vt:lpstr>Een veranderend professioneel blikveld</vt:lpstr>
      <vt:lpstr>PowerPoint-presentatie</vt:lpstr>
      <vt:lpstr>Cultuureffecten op de zorgbehoefte</vt:lpstr>
      <vt:lpstr>Inclusie versus ex-in-ex-clusie</vt:lpstr>
      <vt:lpstr>PowerPoint-presentatie</vt:lpstr>
      <vt:lpstr>PowerPoint-presentatie</vt:lpstr>
      <vt:lpstr>Toenemende aandacht vanuit het onderwijs</vt:lpstr>
      <vt:lpstr>Normaal verdeling van psychische kwetsbaarheid en sterkte in relatie tot context  (met standaarddeviatie als ruwe grens voor cut off point)</vt:lpstr>
      <vt:lpstr>KARAKTER  Top expert 3e lijns zorg met invloed op totale keten - escalatie Pyramide en de toenemende druk in de top -</vt:lpstr>
      <vt:lpstr>Analogie aangrijpingspunt aanpak ziekteverzuim</vt:lpstr>
      <vt:lpstr>PowerPoint-presentatie</vt:lpstr>
      <vt:lpstr>PowerPoint-presentatie</vt:lpstr>
      <vt:lpstr>Nodig: een breed maatschappelijke sociaal culturele gedragsverandering</vt:lpstr>
      <vt:lpstr>Aangrijpingspunten preventiebeleid Universele Preventie (ongericht) – cultuur verandering!</vt:lpstr>
      <vt:lpstr>Aangrijpingspunten preventiebeleid i.r.t. psychische kwetsbaarheid gerichte preventie</vt:lpstr>
      <vt:lpstr>Waarom sterk inzetten op jonge leeftijd?</vt:lpstr>
      <vt:lpstr>Is de individuele psychische gesteldheid / psychische kwetsbaarheid vaststaand of toch beïnvloedbaar?</vt:lpstr>
      <vt:lpstr>Is cultuur in 1 gemeente te beïnvloeden?</vt:lpstr>
      <vt:lpstr>PowerPoint-presentatie</vt:lpstr>
      <vt:lpstr>- Sociaal culturele verandering - Domein overstijgend  - Integraal  - Meerjarig - Lerend systeem</vt:lpstr>
      <vt:lpstr>Zelfde visie</vt:lpstr>
      <vt:lpstr>PowerPoint-presentatie</vt:lpstr>
      <vt:lpstr>     Paradigmashift </vt:lpstr>
      <vt:lpstr>     Het start in het professionele veld  (oftewel, waar kun je morgen mee beginnen!)</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Annelies Meun</dc:creator>
  <cp:lastModifiedBy>Gabrielle van Hooijdonk</cp:lastModifiedBy>
  <cp:revision>77</cp:revision>
  <dcterms:created xsi:type="dcterms:W3CDTF">2022-05-25T11:35:17Z</dcterms:created>
  <dcterms:modified xsi:type="dcterms:W3CDTF">2023-11-10T09:12:40Z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0x010100C678F003F1AC6A43B009BD2F2109477B</vt:lpwstr>
  </property>
</Properties>
</file>