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4"/>
  </p:sldMasterIdLst>
  <p:notesMasterIdLst>
    <p:notesMasterId r:id="rId20"/>
  </p:notesMasterIdLst>
  <p:handoutMasterIdLst>
    <p:handoutMasterId r:id="rId21"/>
  </p:handoutMasterIdLst>
  <p:sldIdLst>
    <p:sldId id="316" r:id="rId5"/>
    <p:sldId id="306" r:id="rId6"/>
    <p:sldId id="343" r:id="rId7"/>
    <p:sldId id="318" r:id="rId8"/>
    <p:sldId id="307" r:id="rId9"/>
    <p:sldId id="317" r:id="rId10"/>
    <p:sldId id="348" r:id="rId11"/>
    <p:sldId id="326" r:id="rId12"/>
    <p:sldId id="325" r:id="rId13"/>
    <p:sldId id="308" r:id="rId14"/>
    <p:sldId id="320" r:id="rId15"/>
    <p:sldId id="346" r:id="rId16"/>
    <p:sldId id="347" r:id="rId17"/>
    <p:sldId id="345" r:id="rId18"/>
    <p:sldId id="34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Graaf, de" initials="EGd" lastIdx="8" clrIdx="0">
    <p:extLst>
      <p:ext uri="{19B8F6BF-5375-455C-9EA6-DF929625EA0E}">
        <p15:presenceInfo xmlns:p15="http://schemas.microsoft.com/office/powerpoint/2012/main" userId="S::erik@swv-vo2001.nl::61cf1804-a95f-47b6-b878-a4d90181a6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70BA2-4DEC-466F-AD8B-3B967E7BF560}" v="4" dt="2021-09-13T08:41:30.0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3T11:59:36.564"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7879F-9996-4325-9653-BDF6E70FBCE6}"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F6AA536A-B634-43DB-A22F-35B31D135496}">
      <dgm:prSet custT="1"/>
      <dgm:spPr/>
      <dgm:t>
        <a:bodyPr/>
        <a:lstStyle/>
        <a:p>
          <a:r>
            <a:rPr lang="nl-NL" sz="1600">
              <a:latin typeface="Arial" panose="020B0604020202020204" pitchFamily="34" charset="0"/>
              <a:cs typeface="Arial" panose="020B0604020202020204" pitchFamily="34" charset="0"/>
            </a:rPr>
            <a:t>tijdig advies PO met eenduidige criteria</a:t>
          </a:r>
          <a:endParaRPr lang="en-US" sz="1600">
            <a:latin typeface="Arial" panose="020B0604020202020204" pitchFamily="34" charset="0"/>
            <a:cs typeface="Arial" panose="020B0604020202020204" pitchFamily="34" charset="0"/>
          </a:endParaRPr>
        </a:p>
      </dgm:t>
    </dgm:pt>
    <dgm:pt modelId="{08EDB363-010E-4CAF-B03F-B718E41AB932}" type="parTrans" cxnId="{91095804-3437-4C77-AC01-27A65C2AFE4A}">
      <dgm:prSet/>
      <dgm:spPr/>
      <dgm:t>
        <a:bodyPr/>
        <a:lstStyle/>
        <a:p>
          <a:endParaRPr lang="en-US"/>
        </a:p>
      </dgm:t>
    </dgm:pt>
    <dgm:pt modelId="{F1EDA84C-1FFB-4F0E-9C69-2EE3CA4A36B0}" type="sibTrans" cxnId="{91095804-3437-4C77-AC01-27A65C2AFE4A}">
      <dgm:prSet/>
      <dgm:spPr/>
      <dgm:t>
        <a:bodyPr/>
        <a:lstStyle/>
        <a:p>
          <a:endParaRPr lang="en-US"/>
        </a:p>
      </dgm:t>
    </dgm:pt>
    <dgm:pt modelId="{72675024-01C9-4715-A017-703FB55BEE3E}">
      <dgm:prSet custT="1"/>
      <dgm:spPr/>
      <dgm:t>
        <a:bodyPr/>
        <a:lstStyle/>
        <a:p>
          <a:r>
            <a:rPr lang="nl-NL" sz="1600" dirty="0">
              <a:latin typeface="Arial" panose="020B0604020202020204" pitchFamily="34" charset="0"/>
              <a:cs typeface="Arial" panose="020B0604020202020204" pitchFamily="34" charset="0"/>
            </a:rPr>
            <a:t>tijdige aanmelding ouders (bij voorkeur bij 2 scholen waarvan 1 de 1</a:t>
          </a:r>
          <a:r>
            <a:rPr lang="nl-NL" sz="1600" baseline="30000" dirty="0">
              <a:latin typeface="Arial" panose="020B0604020202020204" pitchFamily="34" charset="0"/>
              <a:cs typeface="Arial" panose="020B0604020202020204" pitchFamily="34" charset="0"/>
            </a:rPr>
            <a:t>e</a:t>
          </a:r>
          <a:r>
            <a:rPr lang="nl-NL" sz="1600" dirty="0">
              <a:latin typeface="Arial" panose="020B0604020202020204" pitchFamily="34" charset="0"/>
              <a:cs typeface="Arial" panose="020B0604020202020204" pitchFamily="34" charset="0"/>
            </a:rPr>
            <a:t> voorkeur</a:t>
          </a:r>
          <a:endParaRPr lang="en-US" sz="1600" dirty="0">
            <a:latin typeface="Arial" panose="020B0604020202020204" pitchFamily="34" charset="0"/>
            <a:cs typeface="Arial" panose="020B0604020202020204" pitchFamily="34" charset="0"/>
          </a:endParaRPr>
        </a:p>
      </dgm:t>
    </dgm:pt>
    <dgm:pt modelId="{39C58EA8-35CB-4DF6-A2A8-CE34755371AB}" type="parTrans" cxnId="{D8DEC502-BC79-46B8-ACA7-EDCE3BAF68CF}">
      <dgm:prSet/>
      <dgm:spPr/>
      <dgm:t>
        <a:bodyPr/>
        <a:lstStyle/>
        <a:p>
          <a:endParaRPr lang="en-US"/>
        </a:p>
      </dgm:t>
    </dgm:pt>
    <dgm:pt modelId="{057AFA90-2AE7-42D5-B950-60CB29A10DBB}" type="sibTrans" cxnId="{D8DEC502-BC79-46B8-ACA7-EDCE3BAF68CF}">
      <dgm:prSet/>
      <dgm:spPr/>
      <dgm:t>
        <a:bodyPr/>
        <a:lstStyle/>
        <a:p>
          <a:endParaRPr lang="en-US"/>
        </a:p>
      </dgm:t>
    </dgm:pt>
    <dgm:pt modelId="{774BC540-F90C-4FFB-A1DC-4AB250C75BAD}">
      <dgm:prSet custT="1"/>
      <dgm:spPr/>
      <dgm:t>
        <a:bodyPr/>
        <a:lstStyle/>
        <a:p>
          <a:r>
            <a:rPr lang="nl-NL" sz="1600">
              <a:latin typeface="Arial" panose="020B0604020202020204" pitchFamily="34" charset="0"/>
              <a:cs typeface="Arial" panose="020B0604020202020204" pitchFamily="34" charset="0"/>
            </a:rPr>
            <a:t>tijdige en eenduidige overdracht gegevens van PO naar VO</a:t>
          </a:r>
          <a:endParaRPr lang="en-US" sz="1600">
            <a:latin typeface="Arial" panose="020B0604020202020204" pitchFamily="34" charset="0"/>
            <a:cs typeface="Arial" panose="020B0604020202020204" pitchFamily="34" charset="0"/>
          </a:endParaRPr>
        </a:p>
      </dgm:t>
    </dgm:pt>
    <dgm:pt modelId="{D5B641D4-BF60-4449-8B13-67A9EBF61845}" type="parTrans" cxnId="{EF5492E9-958B-4663-949D-2B6C0E119F4C}">
      <dgm:prSet/>
      <dgm:spPr/>
      <dgm:t>
        <a:bodyPr/>
        <a:lstStyle/>
        <a:p>
          <a:endParaRPr lang="en-US"/>
        </a:p>
      </dgm:t>
    </dgm:pt>
    <dgm:pt modelId="{300A8D59-271D-4075-B302-CC9821036052}" type="sibTrans" cxnId="{EF5492E9-958B-4663-949D-2B6C0E119F4C}">
      <dgm:prSet/>
      <dgm:spPr/>
      <dgm:t>
        <a:bodyPr/>
        <a:lstStyle/>
        <a:p>
          <a:endParaRPr lang="en-US"/>
        </a:p>
      </dgm:t>
    </dgm:pt>
    <dgm:pt modelId="{AAEF814F-3CEF-4EB6-9DA5-31DD83A41B68}">
      <dgm:prSet/>
      <dgm:spPr/>
      <dgm:t>
        <a:bodyPr/>
        <a:lstStyle/>
        <a:p>
          <a:r>
            <a:rPr lang="nl-NL">
              <a:latin typeface="Arial" panose="020B0604020202020204" pitchFamily="34" charset="0"/>
              <a:cs typeface="Arial" panose="020B0604020202020204" pitchFamily="34" charset="0"/>
            </a:rPr>
            <a:t>eenduidige toelatingseisen VO </a:t>
          </a:r>
          <a:endParaRPr lang="en-US">
            <a:latin typeface="Arial" panose="020B0604020202020204" pitchFamily="34" charset="0"/>
            <a:cs typeface="Arial" panose="020B0604020202020204" pitchFamily="34" charset="0"/>
          </a:endParaRPr>
        </a:p>
      </dgm:t>
    </dgm:pt>
    <dgm:pt modelId="{B86BF517-47B1-4766-8F49-87306E495268}" type="parTrans" cxnId="{95D12F74-DEAD-4A05-B83B-34F05557B841}">
      <dgm:prSet/>
      <dgm:spPr/>
      <dgm:t>
        <a:bodyPr/>
        <a:lstStyle/>
        <a:p>
          <a:endParaRPr lang="en-US"/>
        </a:p>
      </dgm:t>
    </dgm:pt>
    <dgm:pt modelId="{99E73CE4-CCAA-42ED-AD57-1669534563D2}" type="sibTrans" cxnId="{95D12F74-DEAD-4A05-B83B-34F05557B841}">
      <dgm:prSet/>
      <dgm:spPr/>
      <dgm:t>
        <a:bodyPr/>
        <a:lstStyle/>
        <a:p>
          <a:endParaRPr lang="en-US"/>
        </a:p>
      </dgm:t>
    </dgm:pt>
    <dgm:pt modelId="{532C1A11-62E6-4090-971B-FC88EB9194B8}">
      <dgm:prSet/>
      <dgm:spPr/>
      <dgm:t>
        <a:bodyPr/>
        <a:lstStyle/>
        <a:p>
          <a:r>
            <a:rPr lang="nl-NL" dirty="0">
              <a:latin typeface="Arial" panose="020B0604020202020204" pitchFamily="34" charset="0"/>
              <a:cs typeface="Arial" panose="020B0604020202020204" pitchFamily="34" charset="0"/>
            </a:rPr>
            <a:t>alle leerlingen </a:t>
          </a:r>
          <a:r>
            <a:rPr lang="nl-NL" u="sng" dirty="0">
              <a:latin typeface="Arial" panose="020B0604020202020204" pitchFamily="34" charset="0"/>
              <a:cs typeface="Arial" panose="020B0604020202020204" pitchFamily="34" charset="0"/>
            </a:rPr>
            <a:t>toegelaten</a:t>
          </a:r>
          <a:r>
            <a:rPr lang="nl-NL" dirty="0">
              <a:latin typeface="Arial" panose="020B0604020202020204" pitchFamily="34" charset="0"/>
              <a:cs typeface="Arial" panose="020B0604020202020204" pitchFamily="34" charset="0"/>
            </a:rPr>
            <a:t> (1 mei)</a:t>
          </a:r>
          <a:endParaRPr lang="en-US" dirty="0">
            <a:latin typeface="Arial" panose="020B0604020202020204" pitchFamily="34" charset="0"/>
            <a:cs typeface="Arial" panose="020B0604020202020204" pitchFamily="34" charset="0"/>
          </a:endParaRPr>
        </a:p>
      </dgm:t>
    </dgm:pt>
    <dgm:pt modelId="{56ABE148-FF3C-4F5F-B9B4-F98CAE9F9DB5}" type="parTrans" cxnId="{3879E553-1BC7-4A5B-B2B9-C908EEB3F983}">
      <dgm:prSet/>
      <dgm:spPr/>
      <dgm:t>
        <a:bodyPr/>
        <a:lstStyle/>
        <a:p>
          <a:endParaRPr lang="en-US"/>
        </a:p>
      </dgm:t>
    </dgm:pt>
    <dgm:pt modelId="{31876D80-3360-4AE1-87DA-88A4078406E9}" type="sibTrans" cxnId="{3879E553-1BC7-4A5B-B2B9-C908EEB3F983}">
      <dgm:prSet/>
      <dgm:spPr/>
      <dgm:t>
        <a:bodyPr/>
        <a:lstStyle/>
        <a:p>
          <a:endParaRPr lang="en-US"/>
        </a:p>
      </dgm:t>
    </dgm:pt>
    <dgm:pt modelId="{D1710417-E5AC-4B04-BFC9-449B0D20FD86}">
      <dgm:prSet/>
      <dgm:spPr/>
      <dgm:t>
        <a:bodyPr/>
        <a:lstStyle/>
        <a:p>
          <a:r>
            <a:rPr lang="nl-NL" dirty="0">
              <a:latin typeface="Arial" panose="020B0604020202020204" pitchFamily="34" charset="0"/>
              <a:cs typeface="Arial" panose="020B0604020202020204" pitchFamily="34" charset="0"/>
            </a:rPr>
            <a:t>alle leerlingen </a:t>
          </a:r>
          <a:r>
            <a:rPr lang="nl-NL" u="sng" dirty="0">
              <a:latin typeface="Arial" panose="020B0604020202020204" pitchFamily="34" charset="0"/>
              <a:cs typeface="Arial" panose="020B0604020202020204" pitchFamily="34" charset="0"/>
            </a:rPr>
            <a:t>geplaatst </a:t>
          </a:r>
          <a:r>
            <a:rPr lang="nl-NL" dirty="0">
              <a:latin typeface="Arial" panose="020B0604020202020204" pitchFamily="34" charset="0"/>
              <a:cs typeface="Arial" panose="020B0604020202020204" pitchFamily="34" charset="0"/>
            </a:rPr>
            <a:t>in juni (</a:t>
          </a:r>
          <a:r>
            <a:rPr lang="nl-NL" u="none" dirty="0">
              <a:latin typeface="Arial" panose="020B0604020202020204" pitchFamily="34" charset="0"/>
              <a:cs typeface="Arial" panose="020B0604020202020204" pitchFamily="34" charset="0"/>
            </a:rPr>
            <a:t>na heroverweging  /1 juni</a:t>
          </a:r>
          <a:r>
            <a:rPr lang="nl-NL" u="none" dirty="0"/>
            <a:t>)</a:t>
          </a:r>
          <a:endParaRPr lang="en-US" u="none" dirty="0"/>
        </a:p>
      </dgm:t>
    </dgm:pt>
    <dgm:pt modelId="{60706C0B-52B2-4A1E-80A5-BDB7914C31B6}" type="parTrans" cxnId="{F6D96747-7670-4168-AFFE-2A4338112D12}">
      <dgm:prSet/>
      <dgm:spPr/>
      <dgm:t>
        <a:bodyPr/>
        <a:lstStyle/>
        <a:p>
          <a:endParaRPr lang="en-US"/>
        </a:p>
      </dgm:t>
    </dgm:pt>
    <dgm:pt modelId="{1FA603E3-D451-4F66-9505-519A3E482F81}" type="sibTrans" cxnId="{F6D96747-7670-4168-AFFE-2A4338112D12}">
      <dgm:prSet/>
      <dgm:spPr/>
      <dgm:t>
        <a:bodyPr/>
        <a:lstStyle/>
        <a:p>
          <a:endParaRPr lang="en-US"/>
        </a:p>
      </dgm:t>
    </dgm:pt>
    <dgm:pt modelId="{2F0933C4-04F9-48A9-80FE-849C7F8077CF}">
      <dgm:prSet custT="1"/>
      <dgm:spPr/>
      <dgm:t>
        <a:bodyPr/>
        <a:lstStyle/>
        <a:p>
          <a:r>
            <a:rPr lang="nl-NL" sz="1800">
              <a:latin typeface="Arial" panose="020B0604020202020204" pitchFamily="34" charset="0"/>
              <a:cs typeface="Arial" panose="020B0604020202020204" pitchFamily="34" charset="0"/>
            </a:rPr>
            <a:t>een goede schoolloopbaan in het VO</a:t>
          </a:r>
          <a:endParaRPr lang="en-US" sz="1800">
            <a:latin typeface="Arial" panose="020B0604020202020204" pitchFamily="34" charset="0"/>
            <a:cs typeface="Arial" panose="020B0604020202020204" pitchFamily="34" charset="0"/>
          </a:endParaRPr>
        </a:p>
      </dgm:t>
    </dgm:pt>
    <dgm:pt modelId="{41D51FC1-2E39-4AF4-A98C-0B86B37B3AB6}" type="parTrans" cxnId="{29ACF477-E2CB-4A1B-A0CF-FA3BC75C0D22}">
      <dgm:prSet/>
      <dgm:spPr/>
      <dgm:t>
        <a:bodyPr/>
        <a:lstStyle/>
        <a:p>
          <a:endParaRPr lang="en-US"/>
        </a:p>
      </dgm:t>
    </dgm:pt>
    <dgm:pt modelId="{3D99AFA3-8881-44F5-A89C-ABF9C0467883}" type="sibTrans" cxnId="{29ACF477-E2CB-4A1B-A0CF-FA3BC75C0D22}">
      <dgm:prSet/>
      <dgm:spPr/>
      <dgm:t>
        <a:bodyPr/>
        <a:lstStyle/>
        <a:p>
          <a:endParaRPr lang="en-US"/>
        </a:p>
      </dgm:t>
    </dgm:pt>
    <dgm:pt modelId="{EAE5CB1C-6513-431D-91F4-9A7580D90EF2}">
      <dgm:prSet custT="1"/>
      <dgm:spPr/>
      <dgm:t>
        <a:bodyPr/>
        <a:lstStyle/>
        <a:p>
          <a:r>
            <a:rPr lang="nl-NL" sz="1800">
              <a:latin typeface="Arial" panose="020B0604020202020204" pitchFamily="34" charset="0"/>
              <a:cs typeface="Arial" panose="020B0604020202020204" pitchFamily="34" charset="0"/>
            </a:rPr>
            <a:t>tevreden leerlingen, ouders en scholen</a:t>
          </a:r>
          <a:endParaRPr lang="en-US" sz="1800">
            <a:latin typeface="Arial" panose="020B0604020202020204" pitchFamily="34" charset="0"/>
            <a:cs typeface="Arial" panose="020B0604020202020204" pitchFamily="34" charset="0"/>
          </a:endParaRPr>
        </a:p>
      </dgm:t>
    </dgm:pt>
    <dgm:pt modelId="{7B4555C2-B71E-4EB7-9A08-C7A6785F839C}" type="parTrans" cxnId="{E305F605-1EA3-4373-B676-FAFEB38125EE}">
      <dgm:prSet/>
      <dgm:spPr/>
      <dgm:t>
        <a:bodyPr/>
        <a:lstStyle/>
        <a:p>
          <a:endParaRPr lang="en-US"/>
        </a:p>
      </dgm:t>
    </dgm:pt>
    <dgm:pt modelId="{0028E5F0-F317-4BA9-AE3F-F991967A46C3}" type="sibTrans" cxnId="{E305F605-1EA3-4373-B676-FAFEB38125EE}">
      <dgm:prSet/>
      <dgm:spPr/>
      <dgm:t>
        <a:bodyPr/>
        <a:lstStyle/>
        <a:p>
          <a:endParaRPr lang="en-US"/>
        </a:p>
      </dgm:t>
    </dgm:pt>
    <dgm:pt modelId="{EC92DA16-204E-4390-95EC-5738741E6F14}" type="pres">
      <dgm:prSet presAssocID="{4DF7879F-9996-4325-9653-BDF6E70FBCE6}" presName="diagram" presStyleCnt="0">
        <dgm:presLayoutVars>
          <dgm:dir/>
          <dgm:resizeHandles val="exact"/>
        </dgm:presLayoutVars>
      </dgm:prSet>
      <dgm:spPr/>
    </dgm:pt>
    <dgm:pt modelId="{F6390A13-B104-4F08-9611-BC6095189059}" type="pres">
      <dgm:prSet presAssocID="{F6AA536A-B634-43DB-A22F-35B31D135496}" presName="node" presStyleLbl="node1" presStyleIdx="0" presStyleCnt="8">
        <dgm:presLayoutVars>
          <dgm:bulletEnabled val="1"/>
        </dgm:presLayoutVars>
      </dgm:prSet>
      <dgm:spPr/>
    </dgm:pt>
    <dgm:pt modelId="{D5525EC8-8A73-44DD-BB8A-3EB1077082CB}" type="pres">
      <dgm:prSet presAssocID="{F1EDA84C-1FFB-4F0E-9C69-2EE3CA4A36B0}" presName="sibTrans" presStyleCnt="0"/>
      <dgm:spPr/>
    </dgm:pt>
    <dgm:pt modelId="{1FEFB692-74EB-4AE3-AB91-81760132C548}" type="pres">
      <dgm:prSet presAssocID="{72675024-01C9-4715-A017-703FB55BEE3E}" presName="node" presStyleLbl="node1" presStyleIdx="1" presStyleCnt="8">
        <dgm:presLayoutVars>
          <dgm:bulletEnabled val="1"/>
        </dgm:presLayoutVars>
      </dgm:prSet>
      <dgm:spPr/>
    </dgm:pt>
    <dgm:pt modelId="{875E4FDE-65FD-4CF9-8BA7-9380E299A855}" type="pres">
      <dgm:prSet presAssocID="{057AFA90-2AE7-42D5-B950-60CB29A10DBB}" presName="sibTrans" presStyleCnt="0"/>
      <dgm:spPr/>
    </dgm:pt>
    <dgm:pt modelId="{FE9D2073-6EDA-4830-B5B7-C38FFE3F055A}" type="pres">
      <dgm:prSet presAssocID="{774BC540-F90C-4FFB-A1DC-4AB250C75BAD}" presName="node" presStyleLbl="node1" presStyleIdx="2" presStyleCnt="8">
        <dgm:presLayoutVars>
          <dgm:bulletEnabled val="1"/>
        </dgm:presLayoutVars>
      </dgm:prSet>
      <dgm:spPr/>
    </dgm:pt>
    <dgm:pt modelId="{5AE10453-164D-492C-A4C0-E9F1685FC552}" type="pres">
      <dgm:prSet presAssocID="{300A8D59-271D-4075-B302-CC9821036052}" presName="sibTrans" presStyleCnt="0"/>
      <dgm:spPr/>
    </dgm:pt>
    <dgm:pt modelId="{47E0401E-97C4-48F6-BD5A-68A77197DEE3}" type="pres">
      <dgm:prSet presAssocID="{AAEF814F-3CEF-4EB6-9DA5-31DD83A41B68}" presName="node" presStyleLbl="node1" presStyleIdx="3" presStyleCnt="8">
        <dgm:presLayoutVars>
          <dgm:bulletEnabled val="1"/>
        </dgm:presLayoutVars>
      </dgm:prSet>
      <dgm:spPr/>
    </dgm:pt>
    <dgm:pt modelId="{42C4CE84-B22E-478F-8007-F21E7070466F}" type="pres">
      <dgm:prSet presAssocID="{99E73CE4-CCAA-42ED-AD57-1669534563D2}" presName="sibTrans" presStyleCnt="0"/>
      <dgm:spPr/>
    </dgm:pt>
    <dgm:pt modelId="{A67175B3-50CF-4B88-90B1-3696D3D6C705}" type="pres">
      <dgm:prSet presAssocID="{532C1A11-62E6-4090-971B-FC88EB9194B8}" presName="node" presStyleLbl="node1" presStyleIdx="4" presStyleCnt="8">
        <dgm:presLayoutVars>
          <dgm:bulletEnabled val="1"/>
        </dgm:presLayoutVars>
      </dgm:prSet>
      <dgm:spPr/>
    </dgm:pt>
    <dgm:pt modelId="{C16FAC53-5856-48BF-88E4-4E182DE3EC66}" type="pres">
      <dgm:prSet presAssocID="{31876D80-3360-4AE1-87DA-88A4078406E9}" presName="sibTrans" presStyleCnt="0"/>
      <dgm:spPr/>
    </dgm:pt>
    <dgm:pt modelId="{BB79F3C7-383A-439C-9274-1CA511308BDD}" type="pres">
      <dgm:prSet presAssocID="{D1710417-E5AC-4B04-BFC9-449B0D20FD86}" presName="node" presStyleLbl="node1" presStyleIdx="5" presStyleCnt="8">
        <dgm:presLayoutVars>
          <dgm:bulletEnabled val="1"/>
        </dgm:presLayoutVars>
      </dgm:prSet>
      <dgm:spPr/>
    </dgm:pt>
    <dgm:pt modelId="{6EAAAAB0-19E1-4DB8-872C-27A06DDE2C04}" type="pres">
      <dgm:prSet presAssocID="{1FA603E3-D451-4F66-9505-519A3E482F81}" presName="sibTrans" presStyleCnt="0"/>
      <dgm:spPr/>
    </dgm:pt>
    <dgm:pt modelId="{2D3A1EC9-71C5-4A15-8594-AD62BC5DD1FD}" type="pres">
      <dgm:prSet presAssocID="{2F0933C4-04F9-48A9-80FE-849C7F8077CF}" presName="node" presStyleLbl="node1" presStyleIdx="6" presStyleCnt="8">
        <dgm:presLayoutVars>
          <dgm:bulletEnabled val="1"/>
        </dgm:presLayoutVars>
      </dgm:prSet>
      <dgm:spPr/>
    </dgm:pt>
    <dgm:pt modelId="{28460CB6-2D52-4E55-A84F-CC81CA852663}" type="pres">
      <dgm:prSet presAssocID="{3D99AFA3-8881-44F5-A89C-ABF9C0467883}" presName="sibTrans" presStyleCnt="0"/>
      <dgm:spPr/>
    </dgm:pt>
    <dgm:pt modelId="{B037AD22-6714-483E-9D73-6CD9FDA2AE7A}" type="pres">
      <dgm:prSet presAssocID="{EAE5CB1C-6513-431D-91F4-9A7580D90EF2}" presName="node" presStyleLbl="node1" presStyleIdx="7" presStyleCnt="8">
        <dgm:presLayoutVars>
          <dgm:bulletEnabled val="1"/>
        </dgm:presLayoutVars>
      </dgm:prSet>
      <dgm:spPr/>
    </dgm:pt>
  </dgm:ptLst>
  <dgm:cxnLst>
    <dgm:cxn modelId="{D8DEC502-BC79-46B8-ACA7-EDCE3BAF68CF}" srcId="{4DF7879F-9996-4325-9653-BDF6E70FBCE6}" destId="{72675024-01C9-4715-A017-703FB55BEE3E}" srcOrd="1" destOrd="0" parTransId="{39C58EA8-35CB-4DF6-A2A8-CE34755371AB}" sibTransId="{057AFA90-2AE7-42D5-B950-60CB29A10DBB}"/>
    <dgm:cxn modelId="{91095804-3437-4C77-AC01-27A65C2AFE4A}" srcId="{4DF7879F-9996-4325-9653-BDF6E70FBCE6}" destId="{F6AA536A-B634-43DB-A22F-35B31D135496}" srcOrd="0" destOrd="0" parTransId="{08EDB363-010E-4CAF-B03F-B718E41AB932}" sibTransId="{F1EDA84C-1FFB-4F0E-9C69-2EE3CA4A36B0}"/>
    <dgm:cxn modelId="{E305F605-1EA3-4373-B676-FAFEB38125EE}" srcId="{4DF7879F-9996-4325-9653-BDF6E70FBCE6}" destId="{EAE5CB1C-6513-431D-91F4-9A7580D90EF2}" srcOrd="7" destOrd="0" parTransId="{7B4555C2-B71E-4EB7-9A08-C7A6785F839C}" sibTransId="{0028E5F0-F317-4BA9-AE3F-F991967A46C3}"/>
    <dgm:cxn modelId="{CD7B2C17-8CDE-408D-8BFC-64C040C0FF55}" type="presOf" srcId="{774BC540-F90C-4FFB-A1DC-4AB250C75BAD}" destId="{FE9D2073-6EDA-4830-B5B7-C38FFE3F055A}" srcOrd="0" destOrd="0" presId="urn:microsoft.com/office/officeart/2005/8/layout/default"/>
    <dgm:cxn modelId="{4174741E-B383-448C-AC05-35A0C95CA7AA}" type="presOf" srcId="{72675024-01C9-4715-A017-703FB55BEE3E}" destId="{1FEFB692-74EB-4AE3-AB91-81760132C548}" srcOrd="0" destOrd="0" presId="urn:microsoft.com/office/officeart/2005/8/layout/default"/>
    <dgm:cxn modelId="{43EBE838-E106-4AFA-9B74-0C0E3F34990B}" type="presOf" srcId="{4DF7879F-9996-4325-9653-BDF6E70FBCE6}" destId="{EC92DA16-204E-4390-95EC-5738741E6F14}" srcOrd="0" destOrd="0" presId="urn:microsoft.com/office/officeart/2005/8/layout/default"/>
    <dgm:cxn modelId="{0F085A64-B199-4494-A4BE-35FC096396FD}" type="presOf" srcId="{D1710417-E5AC-4B04-BFC9-449B0D20FD86}" destId="{BB79F3C7-383A-439C-9274-1CA511308BDD}" srcOrd="0" destOrd="0" presId="urn:microsoft.com/office/officeart/2005/8/layout/default"/>
    <dgm:cxn modelId="{F6D96747-7670-4168-AFFE-2A4338112D12}" srcId="{4DF7879F-9996-4325-9653-BDF6E70FBCE6}" destId="{D1710417-E5AC-4B04-BFC9-449B0D20FD86}" srcOrd="5" destOrd="0" parTransId="{60706C0B-52B2-4A1E-80A5-BDB7914C31B6}" sibTransId="{1FA603E3-D451-4F66-9505-519A3E482F81}"/>
    <dgm:cxn modelId="{2027AB70-1117-4ED7-9A39-05FF26B347ED}" type="presOf" srcId="{EAE5CB1C-6513-431D-91F4-9A7580D90EF2}" destId="{B037AD22-6714-483E-9D73-6CD9FDA2AE7A}" srcOrd="0" destOrd="0" presId="urn:microsoft.com/office/officeart/2005/8/layout/default"/>
    <dgm:cxn modelId="{3879E553-1BC7-4A5B-B2B9-C908EEB3F983}" srcId="{4DF7879F-9996-4325-9653-BDF6E70FBCE6}" destId="{532C1A11-62E6-4090-971B-FC88EB9194B8}" srcOrd="4" destOrd="0" parTransId="{56ABE148-FF3C-4F5F-B9B4-F98CAE9F9DB5}" sibTransId="{31876D80-3360-4AE1-87DA-88A4078406E9}"/>
    <dgm:cxn modelId="{95D12F74-DEAD-4A05-B83B-34F05557B841}" srcId="{4DF7879F-9996-4325-9653-BDF6E70FBCE6}" destId="{AAEF814F-3CEF-4EB6-9DA5-31DD83A41B68}" srcOrd="3" destOrd="0" parTransId="{B86BF517-47B1-4766-8F49-87306E495268}" sibTransId="{99E73CE4-CCAA-42ED-AD57-1669534563D2}"/>
    <dgm:cxn modelId="{29ACF477-E2CB-4A1B-A0CF-FA3BC75C0D22}" srcId="{4DF7879F-9996-4325-9653-BDF6E70FBCE6}" destId="{2F0933C4-04F9-48A9-80FE-849C7F8077CF}" srcOrd="6" destOrd="0" parTransId="{41D51FC1-2E39-4AF4-A98C-0B86B37B3AB6}" sibTransId="{3D99AFA3-8881-44F5-A89C-ABF9C0467883}"/>
    <dgm:cxn modelId="{77529F58-A96E-4E25-9FB2-F925A26AC90A}" type="presOf" srcId="{F6AA536A-B634-43DB-A22F-35B31D135496}" destId="{F6390A13-B104-4F08-9611-BC6095189059}" srcOrd="0" destOrd="0" presId="urn:microsoft.com/office/officeart/2005/8/layout/default"/>
    <dgm:cxn modelId="{FB5BD782-F709-46CA-97B8-AC3BFCE727A3}" type="presOf" srcId="{532C1A11-62E6-4090-971B-FC88EB9194B8}" destId="{A67175B3-50CF-4B88-90B1-3696D3D6C705}" srcOrd="0" destOrd="0" presId="urn:microsoft.com/office/officeart/2005/8/layout/default"/>
    <dgm:cxn modelId="{BE261A92-39DA-475A-904A-47FDE188E347}" type="presOf" srcId="{AAEF814F-3CEF-4EB6-9DA5-31DD83A41B68}" destId="{47E0401E-97C4-48F6-BD5A-68A77197DEE3}" srcOrd="0" destOrd="0" presId="urn:microsoft.com/office/officeart/2005/8/layout/default"/>
    <dgm:cxn modelId="{F8B19CD3-4284-48F4-8204-71215497143C}" type="presOf" srcId="{2F0933C4-04F9-48A9-80FE-849C7F8077CF}" destId="{2D3A1EC9-71C5-4A15-8594-AD62BC5DD1FD}" srcOrd="0" destOrd="0" presId="urn:microsoft.com/office/officeart/2005/8/layout/default"/>
    <dgm:cxn modelId="{EF5492E9-958B-4663-949D-2B6C0E119F4C}" srcId="{4DF7879F-9996-4325-9653-BDF6E70FBCE6}" destId="{774BC540-F90C-4FFB-A1DC-4AB250C75BAD}" srcOrd="2" destOrd="0" parTransId="{D5B641D4-BF60-4449-8B13-67A9EBF61845}" sibTransId="{300A8D59-271D-4075-B302-CC9821036052}"/>
    <dgm:cxn modelId="{BEC7AC37-27BC-4FD6-A99B-BB9B8298BBF5}" type="presParOf" srcId="{EC92DA16-204E-4390-95EC-5738741E6F14}" destId="{F6390A13-B104-4F08-9611-BC6095189059}" srcOrd="0" destOrd="0" presId="urn:microsoft.com/office/officeart/2005/8/layout/default"/>
    <dgm:cxn modelId="{7CAC0B77-1E73-47AA-AA5B-175B08C83655}" type="presParOf" srcId="{EC92DA16-204E-4390-95EC-5738741E6F14}" destId="{D5525EC8-8A73-44DD-BB8A-3EB1077082CB}" srcOrd="1" destOrd="0" presId="urn:microsoft.com/office/officeart/2005/8/layout/default"/>
    <dgm:cxn modelId="{4E299DF8-BE5E-4725-86D9-9C57B8D8B979}" type="presParOf" srcId="{EC92DA16-204E-4390-95EC-5738741E6F14}" destId="{1FEFB692-74EB-4AE3-AB91-81760132C548}" srcOrd="2" destOrd="0" presId="urn:microsoft.com/office/officeart/2005/8/layout/default"/>
    <dgm:cxn modelId="{CC953A47-51E1-44B1-BE44-349F6752DAD5}" type="presParOf" srcId="{EC92DA16-204E-4390-95EC-5738741E6F14}" destId="{875E4FDE-65FD-4CF9-8BA7-9380E299A855}" srcOrd="3" destOrd="0" presId="urn:microsoft.com/office/officeart/2005/8/layout/default"/>
    <dgm:cxn modelId="{D742CC8A-6692-4677-B55C-86F2BD01F0D6}" type="presParOf" srcId="{EC92DA16-204E-4390-95EC-5738741E6F14}" destId="{FE9D2073-6EDA-4830-B5B7-C38FFE3F055A}" srcOrd="4" destOrd="0" presId="urn:microsoft.com/office/officeart/2005/8/layout/default"/>
    <dgm:cxn modelId="{89969D95-F278-4760-948A-E48AED30A788}" type="presParOf" srcId="{EC92DA16-204E-4390-95EC-5738741E6F14}" destId="{5AE10453-164D-492C-A4C0-E9F1685FC552}" srcOrd="5" destOrd="0" presId="urn:microsoft.com/office/officeart/2005/8/layout/default"/>
    <dgm:cxn modelId="{E7A38972-445C-4AED-A46C-9C4F9280E473}" type="presParOf" srcId="{EC92DA16-204E-4390-95EC-5738741E6F14}" destId="{47E0401E-97C4-48F6-BD5A-68A77197DEE3}" srcOrd="6" destOrd="0" presId="urn:microsoft.com/office/officeart/2005/8/layout/default"/>
    <dgm:cxn modelId="{D4762907-20E5-4274-9F22-0545659B0904}" type="presParOf" srcId="{EC92DA16-204E-4390-95EC-5738741E6F14}" destId="{42C4CE84-B22E-478F-8007-F21E7070466F}" srcOrd="7" destOrd="0" presId="urn:microsoft.com/office/officeart/2005/8/layout/default"/>
    <dgm:cxn modelId="{303C810F-497D-4CCC-8ECF-0E1444AAF568}" type="presParOf" srcId="{EC92DA16-204E-4390-95EC-5738741E6F14}" destId="{A67175B3-50CF-4B88-90B1-3696D3D6C705}" srcOrd="8" destOrd="0" presId="urn:microsoft.com/office/officeart/2005/8/layout/default"/>
    <dgm:cxn modelId="{D8790959-EE49-4906-BB1F-378420F518C8}" type="presParOf" srcId="{EC92DA16-204E-4390-95EC-5738741E6F14}" destId="{C16FAC53-5856-48BF-88E4-4E182DE3EC66}" srcOrd="9" destOrd="0" presId="urn:microsoft.com/office/officeart/2005/8/layout/default"/>
    <dgm:cxn modelId="{607F0FD2-8395-4E83-8F2A-253A72BE4B8F}" type="presParOf" srcId="{EC92DA16-204E-4390-95EC-5738741E6F14}" destId="{BB79F3C7-383A-439C-9274-1CA511308BDD}" srcOrd="10" destOrd="0" presId="urn:microsoft.com/office/officeart/2005/8/layout/default"/>
    <dgm:cxn modelId="{13E389FA-E935-4A95-8FA8-B9023B26B325}" type="presParOf" srcId="{EC92DA16-204E-4390-95EC-5738741E6F14}" destId="{6EAAAAB0-19E1-4DB8-872C-27A06DDE2C04}" srcOrd="11" destOrd="0" presId="urn:microsoft.com/office/officeart/2005/8/layout/default"/>
    <dgm:cxn modelId="{60A688B7-4A0F-46D2-B168-07E690B2C3A4}" type="presParOf" srcId="{EC92DA16-204E-4390-95EC-5738741E6F14}" destId="{2D3A1EC9-71C5-4A15-8594-AD62BC5DD1FD}" srcOrd="12" destOrd="0" presId="urn:microsoft.com/office/officeart/2005/8/layout/default"/>
    <dgm:cxn modelId="{CC005BF3-EDEA-4E47-9C23-F1B304F457E5}" type="presParOf" srcId="{EC92DA16-204E-4390-95EC-5738741E6F14}" destId="{28460CB6-2D52-4E55-A84F-CC81CA852663}" srcOrd="13" destOrd="0" presId="urn:microsoft.com/office/officeart/2005/8/layout/default"/>
    <dgm:cxn modelId="{428B172D-2264-4562-AB3E-02D52FCF0FC0}" type="presParOf" srcId="{EC92DA16-204E-4390-95EC-5738741E6F14}" destId="{B037AD22-6714-483E-9D73-6CD9FDA2AE7A}"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90A13-B104-4F08-9611-BC6095189059}">
      <dsp:nvSpPr>
        <dsp:cNvPr id="0" name=""/>
        <dsp:cNvSpPr/>
      </dsp:nvSpPr>
      <dsp:spPr>
        <a:xfrm>
          <a:off x="0" y="86830"/>
          <a:ext cx="1945677" cy="1167406"/>
        </a:xfrm>
        <a:prstGeom prst="rect">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latin typeface="Arial" panose="020B0604020202020204" pitchFamily="34" charset="0"/>
              <a:cs typeface="Arial" panose="020B0604020202020204" pitchFamily="34" charset="0"/>
            </a:rPr>
            <a:t>tijdig advies PO met eenduidige criteria</a:t>
          </a:r>
          <a:endParaRPr lang="en-US" sz="1600" kern="1200">
            <a:latin typeface="Arial" panose="020B0604020202020204" pitchFamily="34" charset="0"/>
            <a:cs typeface="Arial" panose="020B0604020202020204" pitchFamily="34" charset="0"/>
          </a:endParaRPr>
        </a:p>
      </dsp:txBody>
      <dsp:txXfrm>
        <a:off x="0" y="86830"/>
        <a:ext cx="1945677" cy="1167406"/>
      </dsp:txXfrm>
    </dsp:sp>
    <dsp:sp modelId="{1FEFB692-74EB-4AE3-AB91-81760132C548}">
      <dsp:nvSpPr>
        <dsp:cNvPr id="0" name=""/>
        <dsp:cNvSpPr/>
      </dsp:nvSpPr>
      <dsp:spPr>
        <a:xfrm>
          <a:off x="2140245" y="86830"/>
          <a:ext cx="1945677" cy="1167406"/>
        </a:xfrm>
        <a:prstGeom prst="rect">
          <a:avLst/>
        </a:prstGeom>
        <a:gradFill rotWithShape="0">
          <a:gsLst>
            <a:gs pos="0">
              <a:schemeClr val="accent5">
                <a:hueOff val="455798"/>
                <a:satOff val="-4524"/>
                <a:lumOff val="1316"/>
                <a:alphaOff val="0"/>
                <a:tint val="96000"/>
                <a:lumMod val="102000"/>
              </a:schemeClr>
            </a:gs>
            <a:gs pos="100000">
              <a:schemeClr val="accent5">
                <a:hueOff val="455798"/>
                <a:satOff val="-4524"/>
                <a:lumOff val="1316"/>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Arial" panose="020B0604020202020204" pitchFamily="34" charset="0"/>
              <a:cs typeface="Arial" panose="020B0604020202020204" pitchFamily="34" charset="0"/>
            </a:rPr>
            <a:t>tijdige aanmelding ouders (bij voorkeur bij 2 scholen waarvan 1 de 1</a:t>
          </a:r>
          <a:r>
            <a:rPr lang="nl-NL" sz="1600" kern="1200" baseline="30000" dirty="0">
              <a:latin typeface="Arial" panose="020B0604020202020204" pitchFamily="34" charset="0"/>
              <a:cs typeface="Arial" panose="020B0604020202020204" pitchFamily="34" charset="0"/>
            </a:rPr>
            <a:t>e</a:t>
          </a:r>
          <a:r>
            <a:rPr lang="nl-NL" sz="1600" kern="1200" dirty="0">
              <a:latin typeface="Arial" panose="020B0604020202020204" pitchFamily="34" charset="0"/>
              <a:cs typeface="Arial" panose="020B0604020202020204" pitchFamily="34" charset="0"/>
            </a:rPr>
            <a:t> voorkeur</a:t>
          </a:r>
          <a:endParaRPr lang="en-US" sz="1600" kern="1200" dirty="0">
            <a:latin typeface="Arial" panose="020B0604020202020204" pitchFamily="34" charset="0"/>
            <a:cs typeface="Arial" panose="020B0604020202020204" pitchFamily="34" charset="0"/>
          </a:endParaRPr>
        </a:p>
      </dsp:txBody>
      <dsp:txXfrm>
        <a:off x="2140245" y="86830"/>
        <a:ext cx="1945677" cy="1167406"/>
      </dsp:txXfrm>
    </dsp:sp>
    <dsp:sp modelId="{FE9D2073-6EDA-4830-B5B7-C38FFE3F055A}">
      <dsp:nvSpPr>
        <dsp:cNvPr id="0" name=""/>
        <dsp:cNvSpPr/>
      </dsp:nvSpPr>
      <dsp:spPr>
        <a:xfrm>
          <a:off x="4280491" y="86830"/>
          <a:ext cx="1945677" cy="1167406"/>
        </a:xfrm>
        <a:prstGeom prst="rect">
          <a:avLst/>
        </a:prstGeom>
        <a:gradFill rotWithShape="0">
          <a:gsLst>
            <a:gs pos="0">
              <a:schemeClr val="accent5">
                <a:hueOff val="911596"/>
                <a:satOff val="-9048"/>
                <a:lumOff val="2633"/>
                <a:alphaOff val="0"/>
                <a:tint val="96000"/>
                <a:lumMod val="102000"/>
              </a:schemeClr>
            </a:gs>
            <a:gs pos="100000">
              <a:schemeClr val="accent5">
                <a:hueOff val="911596"/>
                <a:satOff val="-9048"/>
                <a:lumOff val="2633"/>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latin typeface="Arial" panose="020B0604020202020204" pitchFamily="34" charset="0"/>
              <a:cs typeface="Arial" panose="020B0604020202020204" pitchFamily="34" charset="0"/>
            </a:rPr>
            <a:t>tijdige en eenduidige overdracht gegevens van PO naar VO</a:t>
          </a:r>
          <a:endParaRPr lang="en-US" sz="1600" kern="1200">
            <a:latin typeface="Arial" panose="020B0604020202020204" pitchFamily="34" charset="0"/>
            <a:cs typeface="Arial" panose="020B0604020202020204" pitchFamily="34" charset="0"/>
          </a:endParaRPr>
        </a:p>
      </dsp:txBody>
      <dsp:txXfrm>
        <a:off x="4280491" y="86830"/>
        <a:ext cx="1945677" cy="1167406"/>
      </dsp:txXfrm>
    </dsp:sp>
    <dsp:sp modelId="{47E0401E-97C4-48F6-BD5A-68A77197DEE3}">
      <dsp:nvSpPr>
        <dsp:cNvPr id="0" name=""/>
        <dsp:cNvSpPr/>
      </dsp:nvSpPr>
      <dsp:spPr>
        <a:xfrm>
          <a:off x="0" y="1448805"/>
          <a:ext cx="1945677" cy="1167406"/>
        </a:xfrm>
        <a:prstGeom prst="rect">
          <a:avLst/>
        </a:prstGeom>
        <a:gradFill rotWithShape="0">
          <a:gsLst>
            <a:gs pos="0">
              <a:schemeClr val="accent5">
                <a:hueOff val="1367395"/>
                <a:satOff val="-13572"/>
                <a:lumOff val="3949"/>
                <a:alphaOff val="0"/>
                <a:tint val="96000"/>
                <a:lumMod val="102000"/>
              </a:schemeClr>
            </a:gs>
            <a:gs pos="100000">
              <a:schemeClr val="accent5">
                <a:hueOff val="1367395"/>
                <a:satOff val="-13572"/>
                <a:lumOff val="3949"/>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latin typeface="Arial" panose="020B0604020202020204" pitchFamily="34" charset="0"/>
              <a:cs typeface="Arial" panose="020B0604020202020204" pitchFamily="34" charset="0"/>
            </a:rPr>
            <a:t>eenduidige toelatingseisen VO </a:t>
          </a:r>
          <a:endParaRPr lang="en-US" sz="1700" kern="1200">
            <a:latin typeface="Arial" panose="020B0604020202020204" pitchFamily="34" charset="0"/>
            <a:cs typeface="Arial" panose="020B0604020202020204" pitchFamily="34" charset="0"/>
          </a:endParaRPr>
        </a:p>
      </dsp:txBody>
      <dsp:txXfrm>
        <a:off x="0" y="1448805"/>
        <a:ext cx="1945677" cy="1167406"/>
      </dsp:txXfrm>
    </dsp:sp>
    <dsp:sp modelId="{A67175B3-50CF-4B88-90B1-3696D3D6C705}">
      <dsp:nvSpPr>
        <dsp:cNvPr id="0" name=""/>
        <dsp:cNvSpPr/>
      </dsp:nvSpPr>
      <dsp:spPr>
        <a:xfrm>
          <a:off x="2140245" y="1448805"/>
          <a:ext cx="1945677" cy="1167406"/>
        </a:xfrm>
        <a:prstGeom prst="rect">
          <a:avLst/>
        </a:prstGeom>
        <a:gradFill rotWithShape="0">
          <a:gsLst>
            <a:gs pos="0">
              <a:schemeClr val="accent5">
                <a:hueOff val="1823193"/>
                <a:satOff val="-18096"/>
                <a:lumOff val="5266"/>
                <a:alphaOff val="0"/>
                <a:tint val="96000"/>
                <a:lumMod val="102000"/>
              </a:schemeClr>
            </a:gs>
            <a:gs pos="100000">
              <a:schemeClr val="accent5">
                <a:hueOff val="1823193"/>
                <a:satOff val="-18096"/>
                <a:lumOff val="5266"/>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latin typeface="Arial" panose="020B0604020202020204" pitchFamily="34" charset="0"/>
              <a:cs typeface="Arial" panose="020B0604020202020204" pitchFamily="34" charset="0"/>
            </a:rPr>
            <a:t>alle leerlingen </a:t>
          </a:r>
          <a:r>
            <a:rPr lang="nl-NL" sz="1700" u="sng" kern="1200" dirty="0">
              <a:latin typeface="Arial" panose="020B0604020202020204" pitchFamily="34" charset="0"/>
              <a:cs typeface="Arial" panose="020B0604020202020204" pitchFamily="34" charset="0"/>
            </a:rPr>
            <a:t>toegelaten</a:t>
          </a:r>
          <a:r>
            <a:rPr lang="nl-NL" sz="1700" kern="1200" dirty="0">
              <a:latin typeface="Arial" panose="020B0604020202020204" pitchFamily="34" charset="0"/>
              <a:cs typeface="Arial" panose="020B0604020202020204" pitchFamily="34" charset="0"/>
            </a:rPr>
            <a:t> (1 mei)</a:t>
          </a:r>
          <a:endParaRPr lang="en-US" sz="1700" kern="1200" dirty="0">
            <a:latin typeface="Arial" panose="020B0604020202020204" pitchFamily="34" charset="0"/>
            <a:cs typeface="Arial" panose="020B0604020202020204" pitchFamily="34" charset="0"/>
          </a:endParaRPr>
        </a:p>
      </dsp:txBody>
      <dsp:txXfrm>
        <a:off x="2140245" y="1448805"/>
        <a:ext cx="1945677" cy="1167406"/>
      </dsp:txXfrm>
    </dsp:sp>
    <dsp:sp modelId="{BB79F3C7-383A-439C-9274-1CA511308BDD}">
      <dsp:nvSpPr>
        <dsp:cNvPr id="0" name=""/>
        <dsp:cNvSpPr/>
      </dsp:nvSpPr>
      <dsp:spPr>
        <a:xfrm>
          <a:off x="4280491" y="1448805"/>
          <a:ext cx="1945677" cy="1167406"/>
        </a:xfrm>
        <a:prstGeom prst="rect">
          <a:avLst/>
        </a:prstGeom>
        <a:gradFill rotWithShape="0">
          <a:gsLst>
            <a:gs pos="0">
              <a:schemeClr val="accent5">
                <a:hueOff val="2278991"/>
                <a:satOff val="-22620"/>
                <a:lumOff val="6582"/>
                <a:alphaOff val="0"/>
                <a:tint val="96000"/>
                <a:lumMod val="102000"/>
              </a:schemeClr>
            </a:gs>
            <a:gs pos="100000">
              <a:schemeClr val="accent5">
                <a:hueOff val="2278991"/>
                <a:satOff val="-22620"/>
                <a:lumOff val="6582"/>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latin typeface="Arial" panose="020B0604020202020204" pitchFamily="34" charset="0"/>
              <a:cs typeface="Arial" panose="020B0604020202020204" pitchFamily="34" charset="0"/>
            </a:rPr>
            <a:t>alle leerlingen </a:t>
          </a:r>
          <a:r>
            <a:rPr lang="nl-NL" sz="1700" u="sng" kern="1200" dirty="0">
              <a:latin typeface="Arial" panose="020B0604020202020204" pitchFamily="34" charset="0"/>
              <a:cs typeface="Arial" panose="020B0604020202020204" pitchFamily="34" charset="0"/>
            </a:rPr>
            <a:t>geplaatst </a:t>
          </a:r>
          <a:r>
            <a:rPr lang="nl-NL" sz="1700" kern="1200" dirty="0">
              <a:latin typeface="Arial" panose="020B0604020202020204" pitchFamily="34" charset="0"/>
              <a:cs typeface="Arial" panose="020B0604020202020204" pitchFamily="34" charset="0"/>
            </a:rPr>
            <a:t>in juni (</a:t>
          </a:r>
          <a:r>
            <a:rPr lang="nl-NL" sz="1700" u="none" kern="1200" dirty="0">
              <a:latin typeface="Arial" panose="020B0604020202020204" pitchFamily="34" charset="0"/>
              <a:cs typeface="Arial" panose="020B0604020202020204" pitchFamily="34" charset="0"/>
            </a:rPr>
            <a:t>na heroverweging  /1 juni</a:t>
          </a:r>
          <a:r>
            <a:rPr lang="nl-NL" sz="1700" u="none" kern="1200" dirty="0"/>
            <a:t>)</a:t>
          </a:r>
          <a:endParaRPr lang="en-US" sz="1700" u="none" kern="1200" dirty="0"/>
        </a:p>
      </dsp:txBody>
      <dsp:txXfrm>
        <a:off x="4280491" y="1448805"/>
        <a:ext cx="1945677" cy="1167406"/>
      </dsp:txXfrm>
    </dsp:sp>
    <dsp:sp modelId="{2D3A1EC9-71C5-4A15-8594-AD62BC5DD1FD}">
      <dsp:nvSpPr>
        <dsp:cNvPr id="0" name=""/>
        <dsp:cNvSpPr/>
      </dsp:nvSpPr>
      <dsp:spPr>
        <a:xfrm>
          <a:off x="1070122" y="2810779"/>
          <a:ext cx="1945677" cy="1167406"/>
        </a:xfrm>
        <a:prstGeom prst="rect">
          <a:avLst/>
        </a:prstGeom>
        <a:gradFill rotWithShape="0">
          <a:gsLst>
            <a:gs pos="0">
              <a:schemeClr val="accent5">
                <a:hueOff val="2734789"/>
                <a:satOff val="-27144"/>
                <a:lumOff val="7899"/>
                <a:alphaOff val="0"/>
                <a:tint val="96000"/>
                <a:lumMod val="102000"/>
              </a:schemeClr>
            </a:gs>
            <a:gs pos="100000">
              <a:schemeClr val="accent5">
                <a:hueOff val="2734789"/>
                <a:satOff val="-27144"/>
                <a:lumOff val="7899"/>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latin typeface="Arial" panose="020B0604020202020204" pitchFamily="34" charset="0"/>
              <a:cs typeface="Arial" panose="020B0604020202020204" pitchFamily="34" charset="0"/>
            </a:rPr>
            <a:t>een goede schoolloopbaan in het VO</a:t>
          </a:r>
          <a:endParaRPr lang="en-US" sz="1800" kern="1200">
            <a:latin typeface="Arial" panose="020B0604020202020204" pitchFamily="34" charset="0"/>
            <a:cs typeface="Arial" panose="020B0604020202020204" pitchFamily="34" charset="0"/>
          </a:endParaRPr>
        </a:p>
      </dsp:txBody>
      <dsp:txXfrm>
        <a:off x="1070122" y="2810779"/>
        <a:ext cx="1945677" cy="1167406"/>
      </dsp:txXfrm>
    </dsp:sp>
    <dsp:sp modelId="{B037AD22-6714-483E-9D73-6CD9FDA2AE7A}">
      <dsp:nvSpPr>
        <dsp:cNvPr id="0" name=""/>
        <dsp:cNvSpPr/>
      </dsp:nvSpPr>
      <dsp:spPr>
        <a:xfrm>
          <a:off x="3210368" y="2810779"/>
          <a:ext cx="1945677" cy="1167406"/>
        </a:xfrm>
        <a:prstGeom prst="rect">
          <a:avLst/>
        </a:prstGeom>
        <a:gradFill rotWithShape="0">
          <a:gsLst>
            <a:gs pos="0">
              <a:schemeClr val="accent5">
                <a:hueOff val="3190587"/>
                <a:satOff val="-31668"/>
                <a:lumOff val="9215"/>
                <a:alphaOff val="0"/>
                <a:tint val="96000"/>
                <a:lumMod val="102000"/>
              </a:schemeClr>
            </a:gs>
            <a:gs pos="100000">
              <a:schemeClr val="accent5">
                <a:hueOff val="3190587"/>
                <a:satOff val="-31668"/>
                <a:lumOff val="9215"/>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latin typeface="Arial" panose="020B0604020202020204" pitchFamily="34" charset="0"/>
              <a:cs typeface="Arial" panose="020B0604020202020204" pitchFamily="34" charset="0"/>
            </a:rPr>
            <a:t>tevreden leerlingen, ouders en scholen</a:t>
          </a:r>
          <a:endParaRPr lang="en-US" sz="1800" kern="1200">
            <a:latin typeface="Arial" panose="020B0604020202020204" pitchFamily="34" charset="0"/>
            <a:cs typeface="Arial" panose="020B0604020202020204" pitchFamily="34" charset="0"/>
          </a:endParaRPr>
        </a:p>
      </dsp:txBody>
      <dsp:txXfrm>
        <a:off x="3210368" y="2810779"/>
        <a:ext cx="1945677" cy="11674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FCBC293-8D4F-4CBA-9D28-4B9DB94F22D0}" type="datetimeFigureOut">
              <a:rPr lang="nl-NL"/>
              <a:pPr>
                <a:defRPr/>
              </a:pPr>
              <a:t>13-9-2021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E17BD31-25C1-47F3-AD1F-2D7EB5B5A5AD}" type="slidenum">
              <a:rPr lang="nl-NL"/>
              <a:pPr>
                <a:defRPr/>
              </a:pPr>
              <a:t>‹nr.›</a:t>
            </a:fld>
            <a:endParaRPr lang="nl-NL"/>
          </a:p>
        </p:txBody>
      </p:sp>
    </p:spTree>
    <p:extLst>
      <p:ext uri="{BB962C8B-B14F-4D97-AF65-F5344CB8AC3E}">
        <p14:creationId xmlns:p14="http://schemas.microsoft.com/office/powerpoint/2010/main" val="368937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CA88-3BB4-4475-BC16-A142593C8CEB}" type="datetimeFigureOut">
              <a:rPr lang="nl-NL" smtClean="0"/>
              <a:pPr/>
              <a:t>13-9-2021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5297C-E351-4438-A3C3-D522937D20A0}" type="slidenum">
              <a:rPr lang="nl-NL" smtClean="0"/>
              <a:pPr/>
              <a:t>‹nr.›</a:t>
            </a:fld>
            <a:endParaRPr lang="nl-NL"/>
          </a:p>
        </p:txBody>
      </p:sp>
    </p:spTree>
    <p:extLst>
      <p:ext uri="{BB962C8B-B14F-4D97-AF65-F5344CB8AC3E}">
        <p14:creationId xmlns:p14="http://schemas.microsoft.com/office/powerpoint/2010/main" val="246688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C4882D1-0D2C-4D6E-8D5A-EDB0315F982F}" type="slidenum">
              <a:rPr lang="nl-NL" smtClean="0"/>
              <a:t>1</a:t>
            </a:fld>
            <a:endParaRPr lang="nl-NL"/>
          </a:p>
        </p:txBody>
      </p:sp>
    </p:spTree>
    <p:extLst>
      <p:ext uri="{BB962C8B-B14F-4D97-AF65-F5344CB8AC3E}">
        <p14:creationId xmlns:p14="http://schemas.microsoft.com/office/powerpoint/2010/main" val="265330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nl-NL"/>
              <a:t>Klik om stijl te bewerken</a:t>
            </a:r>
            <a:endParaRPr lang="en-US"/>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7325773" y="6117336"/>
            <a:ext cx="857473" cy="365125"/>
          </a:xfrm>
        </p:spPr>
        <p:txBody>
          <a:bodyPr/>
          <a:lstStyle/>
          <a:p>
            <a:pPr>
              <a:defRPr/>
            </a:pPr>
            <a:fld id="{8719721B-6CEC-44EC-888A-787143594099}" type="datetimeFigureOut">
              <a:rPr lang="nl-NL" smtClean="0"/>
              <a:pPr>
                <a:defRPr/>
              </a:pPr>
              <a:t>13-9-2021</a:t>
            </a:fld>
            <a:endParaRPr lang="nl-NL"/>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nl-NL"/>
          </a:p>
        </p:txBody>
      </p:sp>
      <p:sp>
        <p:nvSpPr>
          <p:cNvPr id="6" name="Slide Number Placeholder 5"/>
          <p:cNvSpPr>
            <a:spLocks noGrp="1"/>
          </p:cNvSpPr>
          <p:nvPr>
            <p:ph type="sldNum" sz="quarter" idx="12"/>
          </p:nvPr>
        </p:nvSpPr>
        <p:spPr>
          <a:xfrm>
            <a:off x="8275320" y="6117336"/>
            <a:ext cx="411480" cy="365125"/>
          </a:xfrm>
        </p:spPr>
        <p:txBody>
          <a:bodyPr/>
          <a:lstStyle/>
          <a:p>
            <a:pPr>
              <a:defRPr/>
            </a:pPr>
            <a:fld id="{60316E87-6048-440A-BD50-E0ADB9F5209A}" type="slidenum">
              <a:rPr lang="nl-NL" smtClean="0"/>
              <a:pPr>
                <a:defRPr/>
              </a:pPr>
              <a:t>‹nr.›</a:t>
            </a:fld>
            <a:endParaRPr lang="nl-NL"/>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049227159"/>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fld id="{FECDD752-1788-418A-A05A-A285F5A665CA}" type="datetimeFigureOut">
              <a:rPr lang="nl-NL" smtClean="0"/>
              <a:pPr>
                <a:defRPr/>
              </a:pPr>
              <a:t>13-9-2021</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5083775C-2EF7-48A1-A764-C12BEBF34B9A}" type="slidenum">
              <a:rPr lang="nl-NL" smtClean="0"/>
              <a:pPr>
                <a:defRPr/>
              </a:pPr>
              <a:t>‹nr.›</a:t>
            </a:fld>
            <a:endParaRPr lang="nl-NL"/>
          </a:p>
        </p:txBody>
      </p:sp>
    </p:spTree>
    <p:extLst>
      <p:ext uri="{BB962C8B-B14F-4D97-AF65-F5344CB8AC3E}">
        <p14:creationId xmlns:p14="http://schemas.microsoft.com/office/powerpoint/2010/main" val="14119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nl-NL"/>
              <a:t>Klik om stijl te bewerken</a:t>
            </a:r>
            <a:endParaRPr lang="en-US"/>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FECDD752-1788-418A-A05A-A285F5A665CA}" type="datetimeFigureOut">
              <a:rPr lang="nl-NL" smtClean="0"/>
              <a:pPr>
                <a:defRPr/>
              </a:pPr>
              <a:t>13-9-2021</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5083775C-2EF7-48A1-A764-C12BEBF34B9A}" type="slidenum">
              <a:rPr lang="nl-NL" smtClean="0"/>
              <a:pPr>
                <a:defRPr/>
              </a:pPr>
              <a:t>‹nr.›</a:t>
            </a:fld>
            <a:endParaRPr lang="nl-NL"/>
          </a:p>
        </p:txBody>
      </p:sp>
    </p:spTree>
    <p:extLst>
      <p:ext uri="{BB962C8B-B14F-4D97-AF65-F5344CB8AC3E}">
        <p14:creationId xmlns:p14="http://schemas.microsoft.com/office/powerpoint/2010/main" val="76428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nl-NL"/>
              <a:t>Klik om stijl te bewerken</a:t>
            </a:r>
            <a:endParaRPr lang="en-US"/>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FECDD752-1788-418A-A05A-A285F5A665CA}" type="datetimeFigureOut">
              <a:rPr lang="nl-NL" smtClean="0"/>
              <a:pPr>
                <a:defRPr/>
              </a:pPr>
              <a:t>13-9-2021</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5083775C-2EF7-48A1-A764-C12BEBF34B9A}" type="slidenum">
              <a:rPr lang="nl-NL" smtClean="0"/>
              <a:pPr>
                <a:defRPr/>
              </a:pPr>
              <a:t>‹nr.›</a:t>
            </a:fld>
            <a:endParaRPr lang="nl-NL"/>
          </a:p>
        </p:txBody>
      </p:sp>
    </p:spTree>
    <p:extLst>
      <p:ext uri="{BB962C8B-B14F-4D97-AF65-F5344CB8AC3E}">
        <p14:creationId xmlns:p14="http://schemas.microsoft.com/office/powerpoint/2010/main" val="95997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nl-NL"/>
              <a:t>Klik om stijl te bewerken</a:t>
            </a:r>
            <a:endParaRPr lang="en-US"/>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FECDD752-1788-418A-A05A-A285F5A665CA}" type="datetimeFigureOut">
              <a:rPr lang="nl-NL" smtClean="0"/>
              <a:pPr>
                <a:defRPr/>
              </a:pPr>
              <a:t>13-9-2021</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5083775C-2EF7-48A1-A764-C12BEBF34B9A}" type="slidenum">
              <a:rPr lang="nl-NL" smtClean="0"/>
              <a:pPr>
                <a:defRPr/>
              </a:pPr>
              <a:t>‹nr.›</a:t>
            </a:fld>
            <a:endParaRPr lang="nl-NL"/>
          </a:p>
        </p:txBody>
      </p:sp>
    </p:spTree>
    <p:extLst>
      <p:ext uri="{BB962C8B-B14F-4D97-AF65-F5344CB8AC3E}">
        <p14:creationId xmlns:p14="http://schemas.microsoft.com/office/powerpoint/2010/main" val="252778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nl-NL"/>
              <a:t>Klik om stijl te bewerken</a:t>
            </a:r>
            <a:endParaRPr lang="en-US"/>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FECDD752-1788-418A-A05A-A285F5A665CA}" type="datetimeFigureOut">
              <a:rPr lang="nl-NL" smtClean="0"/>
              <a:pPr>
                <a:defRPr/>
              </a:pPr>
              <a:t>13-9-2021</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5083775C-2EF7-48A1-A764-C12BEBF34B9A}" type="slidenum">
              <a:rPr lang="nl-NL" smtClean="0"/>
              <a:pPr>
                <a:defRPr/>
              </a:pPr>
              <a:t>‹nr.›</a:t>
            </a:fld>
            <a:endParaRPr lang="nl-NL"/>
          </a:p>
        </p:txBody>
      </p:sp>
    </p:spTree>
    <p:extLst>
      <p:ext uri="{BB962C8B-B14F-4D97-AF65-F5344CB8AC3E}">
        <p14:creationId xmlns:p14="http://schemas.microsoft.com/office/powerpoint/2010/main" val="315148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nl-NL"/>
              <a:t>Klik om stijl te bewerken</a:t>
            </a:r>
            <a:endParaRPr lang="en-US"/>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FECDD752-1788-418A-A05A-A285F5A665CA}" type="datetimeFigureOut">
              <a:rPr lang="nl-NL" smtClean="0"/>
              <a:pPr>
                <a:defRPr/>
              </a:pPr>
              <a:t>13-9-2021</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5083775C-2EF7-48A1-A764-C12BEBF34B9A}" type="slidenum">
              <a:rPr lang="nl-NL" smtClean="0"/>
              <a:pPr>
                <a:defRPr/>
              </a:pPr>
              <a:t>‹nr.›</a:t>
            </a:fld>
            <a:endParaRPr lang="nl-NL"/>
          </a:p>
        </p:txBody>
      </p:sp>
    </p:spTree>
    <p:extLst>
      <p:ext uri="{BB962C8B-B14F-4D97-AF65-F5344CB8AC3E}">
        <p14:creationId xmlns:p14="http://schemas.microsoft.com/office/powerpoint/2010/main" val="294011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a:defRPr/>
            </a:pPr>
            <a:fld id="{B2C1EE5A-18F9-4AD4-A4DA-6538888BBDA9}" type="datetimeFigureOut">
              <a:rPr lang="nl-NL" smtClean="0"/>
              <a:pPr>
                <a:defRPr/>
              </a:pPr>
              <a:t>13-9-2021</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5F264F31-CA23-4FE4-BB44-1C4A1EBF43C9}" type="slidenum">
              <a:rPr lang="nl-NL" smtClean="0"/>
              <a:pPr>
                <a:defRPr/>
              </a:pPr>
              <a:t>‹nr.›</a:t>
            </a:fld>
            <a:endParaRPr lang="nl-NL"/>
          </a:p>
        </p:txBody>
      </p:sp>
    </p:spTree>
    <p:extLst>
      <p:ext uri="{BB962C8B-B14F-4D97-AF65-F5344CB8AC3E}">
        <p14:creationId xmlns:p14="http://schemas.microsoft.com/office/powerpoint/2010/main" val="3465935765"/>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a:defRPr/>
            </a:pPr>
            <a:fld id="{4B29EC21-DBA9-4971-8A5B-0CE87CBBE3BA}" type="datetimeFigureOut">
              <a:rPr lang="nl-NL" smtClean="0"/>
              <a:pPr>
                <a:defRPr/>
              </a:pPr>
              <a:t>13-9-2021</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E3B8DFFF-C845-40AC-93A2-36638388D10B}" type="slidenum">
              <a:rPr lang="nl-NL" smtClean="0"/>
              <a:pPr>
                <a:defRPr/>
              </a:pPr>
              <a:t>‹nr.›</a:t>
            </a:fld>
            <a:endParaRPr lang="nl-NL"/>
          </a:p>
        </p:txBody>
      </p:sp>
    </p:spTree>
    <p:extLst>
      <p:ext uri="{BB962C8B-B14F-4D97-AF65-F5344CB8AC3E}">
        <p14:creationId xmlns:p14="http://schemas.microsoft.com/office/powerpoint/2010/main" val="397054126"/>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nl-NL"/>
              <a:t>Klik om stijl te bewerken</a:t>
            </a:r>
            <a:endParaRPr lang="en-US"/>
          </a:p>
        </p:txBody>
      </p:sp>
      <p:sp>
        <p:nvSpPr>
          <p:cNvPr id="3" name="Content Placeholder 2"/>
          <p:cNvSpPr>
            <a:spLocks noGrp="1"/>
          </p:cNvSpPr>
          <p:nvPr>
            <p:ph idx="1"/>
          </p:nvPr>
        </p:nvSpPr>
        <p:spPr>
          <a:xfrm>
            <a:off x="982133" y="2667000"/>
            <a:ext cx="7704667" cy="3332816"/>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7344329" y="6108173"/>
            <a:ext cx="857473" cy="365125"/>
          </a:xfrm>
        </p:spPr>
        <p:txBody>
          <a:bodyPr/>
          <a:lstStyle/>
          <a:p>
            <a:pPr>
              <a:defRPr/>
            </a:pPr>
            <a:fld id="{14117D69-2E03-460E-AB89-2DB0026128E5}" type="datetimeFigureOut">
              <a:rPr lang="nl-NL" smtClean="0"/>
              <a:pPr>
                <a:defRPr/>
              </a:pPr>
              <a:t>13-9-2021</a:t>
            </a:fld>
            <a:endParaRPr lang="nl-NL"/>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nl-NL"/>
          </a:p>
        </p:txBody>
      </p:sp>
      <p:sp>
        <p:nvSpPr>
          <p:cNvPr id="6" name="Slide Number Placeholder 5"/>
          <p:cNvSpPr>
            <a:spLocks noGrp="1"/>
          </p:cNvSpPr>
          <p:nvPr>
            <p:ph type="sldNum" sz="quarter" idx="12"/>
          </p:nvPr>
        </p:nvSpPr>
        <p:spPr>
          <a:xfrm>
            <a:off x="8258967" y="6108173"/>
            <a:ext cx="427833" cy="365125"/>
          </a:xfrm>
        </p:spPr>
        <p:txBody>
          <a:bodyPr/>
          <a:lstStyle/>
          <a:p>
            <a:pPr>
              <a:defRPr/>
            </a:pPr>
            <a:fld id="{4468052A-506D-4DF3-905C-69DB47AC8D16}" type="slidenum">
              <a:rPr lang="nl-NL" smtClean="0"/>
              <a:pPr>
                <a:defRPr/>
              </a:pPr>
              <a:t>‹nr.›</a:t>
            </a:fld>
            <a:endParaRPr lang="nl-NL"/>
          </a:p>
        </p:txBody>
      </p:sp>
    </p:spTree>
    <p:extLst>
      <p:ext uri="{BB962C8B-B14F-4D97-AF65-F5344CB8AC3E}">
        <p14:creationId xmlns:p14="http://schemas.microsoft.com/office/powerpoint/2010/main" val="3827754259"/>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nl-NL"/>
              <a:t>Klik om stijl te bewerken</a:t>
            </a:r>
            <a:endParaRPr lang="en-US"/>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fld id="{CBA9E9FA-9B7E-4D96-B442-785FF9E34A68}" type="datetimeFigureOut">
              <a:rPr lang="nl-NL" smtClean="0"/>
              <a:pPr>
                <a:defRPr/>
              </a:pPr>
              <a:t>13-9-2021</a:t>
            </a:fld>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a:xfrm>
            <a:off x="8273317" y="6116070"/>
            <a:ext cx="413483" cy="365125"/>
          </a:xfrm>
        </p:spPr>
        <p:txBody>
          <a:bodyPr/>
          <a:lstStyle/>
          <a:p>
            <a:pPr>
              <a:defRPr/>
            </a:pPr>
            <a:fld id="{D72BD731-F4AB-4657-A553-BE82AC2C808B}" type="slidenum">
              <a:rPr lang="nl-NL" smtClean="0"/>
              <a:pPr>
                <a:defRPr/>
              </a:pPr>
              <a:t>‹nr.›</a:t>
            </a:fld>
            <a:endParaRPr lang="nl-NL"/>
          </a:p>
        </p:txBody>
      </p:sp>
    </p:spTree>
    <p:extLst>
      <p:ext uri="{BB962C8B-B14F-4D97-AF65-F5344CB8AC3E}">
        <p14:creationId xmlns:p14="http://schemas.microsoft.com/office/powerpoint/2010/main" val="4157545872"/>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nl-NL"/>
              <a:t>Klik om stijl te bewerken</a:t>
            </a:r>
            <a:endParaRPr lang="en-US"/>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pPr>
              <a:defRPr/>
            </a:pPr>
            <a:fld id="{F11CDD86-8153-4A6A-AFD2-0AF2CD8A4031}" type="datetimeFigureOut">
              <a:rPr lang="nl-NL" smtClean="0"/>
              <a:pPr>
                <a:defRPr/>
              </a:pPr>
              <a:t>13-9-2021</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F0D65766-B501-4A29-BEA3-7DA2C1B422EE}" type="slidenum">
              <a:rPr lang="nl-NL" smtClean="0"/>
              <a:pPr>
                <a:defRPr/>
              </a:pPr>
              <a:t>‹nr.›</a:t>
            </a:fld>
            <a:endParaRPr lang="nl-NL"/>
          </a:p>
        </p:txBody>
      </p:sp>
    </p:spTree>
    <p:extLst>
      <p:ext uri="{BB962C8B-B14F-4D97-AF65-F5344CB8AC3E}">
        <p14:creationId xmlns:p14="http://schemas.microsoft.com/office/powerpoint/2010/main" val="1101413792"/>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pPr>
              <a:defRPr/>
            </a:pPr>
            <a:fld id="{5817BC05-6210-40AD-A5CF-02EF9DB8C14A}" type="datetimeFigureOut">
              <a:rPr lang="nl-NL" smtClean="0"/>
              <a:pPr>
                <a:defRPr/>
              </a:pPr>
              <a:t>13-9-2021</a:t>
            </a:fld>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212A0A11-55EF-4155-AB99-9FF15998FF82}" type="slidenum">
              <a:rPr lang="nl-NL" smtClean="0"/>
              <a:pPr>
                <a:defRPr/>
              </a:pPr>
              <a:t>‹nr.›</a:t>
            </a:fld>
            <a:endParaRPr lang="nl-NL"/>
          </a:p>
        </p:txBody>
      </p:sp>
    </p:spTree>
    <p:extLst>
      <p:ext uri="{BB962C8B-B14F-4D97-AF65-F5344CB8AC3E}">
        <p14:creationId xmlns:p14="http://schemas.microsoft.com/office/powerpoint/2010/main" val="4035862822"/>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pPr>
              <a:defRPr/>
            </a:pPr>
            <a:fld id="{BBA1BB6B-BBA6-4E78-A4FE-ACCBAA50BC36}" type="datetimeFigureOut">
              <a:rPr lang="nl-NL" smtClean="0"/>
              <a:pPr>
                <a:defRPr/>
              </a:pPr>
              <a:t>13-9-2021</a:t>
            </a:fld>
            <a:endParaRPr lang="nl-NL"/>
          </a:p>
        </p:txBody>
      </p:sp>
      <p:sp>
        <p:nvSpPr>
          <p:cNvPr id="4" name="Footer Placeholder 3"/>
          <p:cNvSpPr>
            <a:spLocks noGrp="1"/>
          </p:cNvSpPr>
          <p:nvPr>
            <p:ph type="ftr" sz="quarter" idx="11"/>
          </p:nvPr>
        </p:nvSpPr>
        <p:spPr/>
        <p:txBody>
          <a:bodyPr/>
          <a:lstStyle/>
          <a:p>
            <a:pPr>
              <a:defRPr/>
            </a:pPr>
            <a:endParaRPr lang="nl-NL"/>
          </a:p>
        </p:txBody>
      </p:sp>
      <p:sp>
        <p:nvSpPr>
          <p:cNvPr id="5" name="Slide Number Placeholder 4"/>
          <p:cNvSpPr>
            <a:spLocks noGrp="1"/>
          </p:cNvSpPr>
          <p:nvPr>
            <p:ph type="sldNum" sz="quarter" idx="12"/>
          </p:nvPr>
        </p:nvSpPr>
        <p:spPr/>
        <p:txBody>
          <a:bodyPr/>
          <a:lstStyle/>
          <a:p>
            <a:pPr>
              <a:defRPr/>
            </a:pPr>
            <a:fld id="{D791BCDB-6BBC-43D4-8B66-12E8D2E77E62}" type="slidenum">
              <a:rPr lang="nl-NL" smtClean="0"/>
              <a:pPr>
                <a:defRPr/>
              </a:pPr>
              <a:t>‹nr.›</a:t>
            </a:fld>
            <a:endParaRPr lang="nl-NL"/>
          </a:p>
        </p:txBody>
      </p:sp>
    </p:spTree>
    <p:extLst>
      <p:ext uri="{BB962C8B-B14F-4D97-AF65-F5344CB8AC3E}">
        <p14:creationId xmlns:p14="http://schemas.microsoft.com/office/powerpoint/2010/main" val="3311237776"/>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327BAF-CCC8-4980-9C3C-76BE3C3F3B9E}" type="datetimeFigureOut">
              <a:rPr lang="nl-NL" smtClean="0"/>
              <a:pPr>
                <a:defRPr/>
              </a:pPr>
              <a:t>13-9-2021</a:t>
            </a:fld>
            <a:endParaRPr lang="nl-NL"/>
          </a:p>
        </p:txBody>
      </p:sp>
      <p:sp>
        <p:nvSpPr>
          <p:cNvPr id="3" name="Footer Placeholder 2"/>
          <p:cNvSpPr>
            <a:spLocks noGrp="1"/>
          </p:cNvSpPr>
          <p:nvPr>
            <p:ph type="ftr" sz="quarter" idx="11"/>
          </p:nvPr>
        </p:nvSpPr>
        <p:spPr/>
        <p:txBody>
          <a:bodyPr/>
          <a:lstStyle/>
          <a:p>
            <a:pPr>
              <a:defRPr/>
            </a:pPr>
            <a:endParaRPr lang="nl-NL"/>
          </a:p>
        </p:txBody>
      </p:sp>
      <p:sp>
        <p:nvSpPr>
          <p:cNvPr id="4" name="Slide Number Placeholder 3"/>
          <p:cNvSpPr>
            <a:spLocks noGrp="1"/>
          </p:cNvSpPr>
          <p:nvPr>
            <p:ph type="sldNum" sz="quarter" idx="12"/>
          </p:nvPr>
        </p:nvSpPr>
        <p:spPr/>
        <p:txBody>
          <a:bodyPr/>
          <a:lstStyle/>
          <a:p>
            <a:pPr>
              <a:defRPr/>
            </a:pPr>
            <a:fld id="{238C8A4A-C39E-45B6-AAAE-556510A0135A}" type="slidenum">
              <a:rPr lang="nl-NL" smtClean="0"/>
              <a:pPr>
                <a:defRPr/>
              </a:pPr>
              <a:t>‹nr.›</a:t>
            </a:fld>
            <a:endParaRPr lang="nl-NL"/>
          </a:p>
        </p:txBody>
      </p:sp>
    </p:spTree>
    <p:extLst>
      <p:ext uri="{BB962C8B-B14F-4D97-AF65-F5344CB8AC3E}">
        <p14:creationId xmlns:p14="http://schemas.microsoft.com/office/powerpoint/2010/main" val="1362284567"/>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nl-NL"/>
              <a:t>Klik om stijl te bewerken</a:t>
            </a:r>
            <a:endParaRPr lang="en-US"/>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fld id="{EAEB4010-40BB-4843-A8BB-BDCB88AC0EE5}" type="datetimeFigureOut">
              <a:rPr lang="nl-NL" smtClean="0"/>
              <a:pPr>
                <a:defRPr/>
              </a:pPr>
              <a:t>13-9-2021</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797E4C3D-4A5D-4D75-843E-F041550A4E53}" type="slidenum">
              <a:rPr lang="nl-NL" smtClean="0"/>
              <a:pPr>
                <a:defRPr/>
              </a:pPr>
              <a:t>‹nr.›</a:t>
            </a:fld>
            <a:endParaRPr lang="nl-NL"/>
          </a:p>
        </p:txBody>
      </p:sp>
    </p:spTree>
    <p:extLst>
      <p:ext uri="{BB962C8B-B14F-4D97-AF65-F5344CB8AC3E}">
        <p14:creationId xmlns:p14="http://schemas.microsoft.com/office/powerpoint/2010/main" val="91499761"/>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nl-NL"/>
              <a:t>Klik om stijl te bewerken</a:t>
            </a:r>
            <a:endParaRPr lang="en-US"/>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fld id="{4CE394C6-1D95-4B9E-9D3F-FAA0230898F7}" type="datetimeFigureOut">
              <a:rPr lang="nl-NL" smtClean="0"/>
              <a:pPr>
                <a:defRPr/>
              </a:pPr>
              <a:t>13-9-2021</a:t>
            </a:fld>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C4FF3F26-2875-4116-8684-28CB4DA7F9D0}" type="slidenum">
              <a:rPr lang="nl-NL" smtClean="0"/>
              <a:pPr>
                <a:defRPr/>
              </a:pPr>
              <a:t>‹nr.›</a:t>
            </a:fld>
            <a:endParaRPr lang="nl-NL"/>
          </a:p>
        </p:txBody>
      </p:sp>
    </p:spTree>
    <p:extLst>
      <p:ext uri="{BB962C8B-B14F-4D97-AF65-F5344CB8AC3E}">
        <p14:creationId xmlns:p14="http://schemas.microsoft.com/office/powerpoint/2010/main" val="2268770595"/>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ECDD752-1788-418A-A05A-A285F5A665CA}" type="datetimeFigureOut">
              <a:rPr lang="nl-NL" smtClean="0"/>
              <a:pPr>
                <a:defRPr/>
              </a:pPr>
              <a:t>13-9-2021</a:t>
            </a:fld>
            <a:endParaRPr lang="nl-NL"/>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nl-NL"/>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083775C-2EF7-48A1-A764-C12BEBF34B9A}" type="slidenum">
              <a:rPr lang="nl-NL" smtClean="0"/>
              <a:pPr>
                <a:defRPr/>
              </a:pPr>
              <a:t>‹nr.›</a:t>
            </a:fld>
            <a:endParaRPr lang="nl-NL"/>
          </a:p>
        </p:txBody>
      </p:sp>
    </p:spTree>
    <p:extLst>
      <p:ext uri="{BB962C8B-B14F-4D97-AF65-F5344CB8AC3E}">
        <p14:creationId xmlns:p14="http://schemas.microsoft.com/office/powerpoint/2010/main" val="202189375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wv-vo2001.nl/ouders-verzorgers-leerling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wv-vo2001.nl/ouders-verzorgers-leerlingen/" TargetMode="External"/><Relationship Id="rId2" Type="http://schemas.openxmlformats.org/officeDocument/2006/relationships/hyperlink" Target="http://www.scholenopdekaart.nl/" TargetMode="External"/><Relationship Id="rId1" Type="http://schemas.openxmlformats.org/officeDocument/2006/relationships/slideLayout" Target="../slideLayouts/slideLayout2.xml"/><Relationship Id="rId4" Type="http://schemas.openxmlformats.org/officeDocument/2006/relationships/hyperlink" Target="http://www.frieseplaatsingswijzer.n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p:txBody>
      </p:sp>
      <p:sp>
        <p:nvSpPr>
          <p:cNvPr id="3" name="Tijdelijke aanduiding voor voettekst 2"/>
          <p:cNvSpPr>
            <a:spLocks noGrp="1"/>
          </p:cNvSpPr>
          <p:nvPr>
            <p:ph type="ftr" sz="quarter" idx="11"/>
          </p:nvPr>
        </p:nvSpPr>
        <p:spPr>
          <a:xfrm>
            <a:off x="251520" y="6562889"/>
            <a:ext cx="5987008" cy="283845"/>
          </a:xfrm>
        </p:spPr>
        <p:txBody>
          <a:bodyPr/>
          <a:lstStyle/>
          <a:p>
            <a:endParaRPr lang="nl-NL"/>
          </a:p>
        </p:txBody>
      </p:sp>
      <p:sp>
        <p:nvSpPr>
          <p:cNvPr id="2" name="Rechthoek 1"/>
          <p:cNvSpPr/>
          <p:nvPr/>
        </p:nvSpPr>
        <p:spPr>
          <a:xfrm>
            <a:off x="395536" y="980728"/>
            <a:ext cx="8496944" cy="4924425"/>
          </a:xfrm>
          <a:prstGeom prst="rect">
            <a:avLst/>
          </a:prstGeom>
        </p:spPr>
        <p:txBody>
          <a:bodyPr wrap="square">
            <a:spAutoFit/>
          </a:bodyPr>
          <a:lstStyle/>
          <a:p>
            <a:pPr algn="ctr"/>
            <a:r>
              <a:rPr lang="nl-NL" sz="5400" b="1" dirty="0">
                <a:solidFill>
                  <a:srgbClr val="464646"/>
                </a:solidFill>
                <a:latin typeface="Arial" panose="020B0604020202020204" pitchFamily="34" charset="0"/>
                <a:cs typeface="Arial" panose="020B0604020202020204" pitchFamily="34" charset="0"/>
              </a:rPr>
              <a:t>Overstap PO - VO</a:t>
            </a:r>
            <a:br>
              <a:rPr lang="nl-NL" sz="2800" b="1" dirty="0">
                <a:solidFill>
                  <a:srgbClr val="000000"/>
                </a:solidFill>
              </a:rPr>
            </a:br>
            <a:br>
              <a:rPr lang="nl-NL" sz="3600" b="1" dirty="0"/>
            </a:br>
            <a:endParaRPr lang="nl-NL" sz="3600" b="1" dirty="0"/>
          </a:p>
          <a:p>
            <a:pPr algn="ctr"/>
            <a:endParaRPr lang="nl-NL" sz="2000" b="1" dirty="0"/>
          </a:p>
          <a:p>
            <a:pPr algn="ctr"/>
            <a:br>
              <a:rPr lang="nl-NL" sz="2000" b="1" dirty="0"/>
            </a:br>
            <a:br>
              <a:rPr lang="nl-NL" sz="2000" b="1" dirty="0"/>
            </a:br>
            <a:br>
              <a:rPr lang="nl-NL" sz="2400" b="1" dirty="0"/>
            </a:br>
            <a:r>
              <a:rPr lang="nl-NL" sz="2400" b="1" dirty="0">
                <a:latin typeface="Arial" panose="020B0604020202020204" pitchFamily="34" charset="0"/>
                <a:cs typeface="Arial" panose="020B0604020202020204" pitchFamily="34" charset="0"/>
              </a:rPr>
              <a:t>voorlichting ouders primair onderwijs</a:t>
            </a:r>
          </a:p>
          <a:p>
            <a:pPr algn="ctr"/>
            <a:endParaRPr lang="nl-NL" sz="1200" b="1" dirty="0">
              <a:solidFill>
                <a:schemeClr val="tx2"/>
              </a:solidFill>
              <a:latin typeface="+mj-lt"/>
            </a:endParaRPr>
          </a:p>
          <a:p>
            <a:pPr algn="ctr"/>
            <a:r>
              <a:rPr lang="nl-NL" sz="2400" b="1" dirty="0">
                <a:solidFill>
                  <a:schemeClr val="tx2"/>
                </a:solidFill>
                <a:latin typeface="+mj-lt"/>
                <a:hlinkClick r:id="rId3"/>
              </a:rPr>
              <a:t>www.swv-vo2001.nl/ouders-verzorgers-leerlingen/</a:t>
            </a:r>
            <a:endParaRPr lang="nl-NL" sz="2400" b="1" dirty="0">
              <a:solidFill>
                <a:schemeClr val="tx2"/>
              </a:solidFill>
              <a:latin typeface="+mj-lt"/>
            </a:endParaRPr>
          </a:p>
          <a:p>
            <a:pPr algn="ctr"/>
            <a:endParaRPr lang="nl-NL" sz="2400" b="1" dirty="0">
              <a:solidFill>
                <a:schemeClr val="tx2"/>
              </a:solidFill>
              <a:latin typeface="+mj-lt"/>
            </a:endParaRPr>
          </a:p>
          <a:p>
            <a:pPr algn="ctr"/>
            <a:r>
              <a:rPr lang="nl-NL" sz="2000" b="1" dirty="0">
                <a:latin typeface="Arial" panose="020B0604020202020204" pitchFamily="34" charset="0"/>
                <a:cs typeface="Arial" panose="020B0604020202020204" pitchFamily="34" charset="0"/>
              </a:rPr>
              <a:t>Aanmelding voor schooljaar </a:t>
            </a:r>
            <a:r>
              <a:rPr lang="nl-NL" sz="2000" b="1" dirty="0">
                <a:solidFill>
                  <a:srgbClr val="FF0000"/>
                </a:solidFill>
                <a:latin typeface="Arial" panose="020B0604020202020204" pitchFamily="34" charset="0"/>
                <a:cs typeface="Arial" panose="020B0604020202020204" pitchFamily="34" charset="0"/>
              </a:rPr>
              <a:t>2022-2023</a:t>
            </a:r>
          </a:p>
        </p:txBody>
      </p:sp>
      <p:pic>
        <p:nvPicPr>
          <p:cNvPr id="6" name="Afbeelding 5">
            <a:extLst>
              <a:ext uri="{FF2B5EF4-FFF2-40B4-BE49-F238E27FC236}">
                <a16:creationId xmlns:a16="http://schemas.microsoft.com/office/drawing/2014/main" id="{2CB552DE-0538-4D60-8C55-8A1AA574E9D0}"/>
              </a:ext>
            </a:extLst>
          </p:cNvPr>
          <p:cNvPicPr>
            <a:picLocks noChangeAspect="1"/>
          </p:cNvPicPr>
          <p:nvPr/>
        </p:nvPicPr>
        <p:blipFill>
          <a:blip r:embed="rId4"/>
          <a:stretch>
            <a:fillRect/>
          </a:stretch>
        </p:blipFill>
        <p:spPr>
          <a:xfrm>
            <a:off x="2843808" y="1916832"/>
            <a:ext cx="4514999" cy="2091835"/>
          </a:xfrm>
          <a:prstGeom prst="rect">
            <a:avLst/>
          </a:prstGeom>
        </p:spPr>
      </p:pic>
    </p:spTree>
    <p:extLst>
      <p:ext uri="{BB962C8B-B14F-4D97-AF65-F5344CB8AC3E}">
        <p14:creationId xmlns:p14="http://schemas.microsoft.com/office/powerpoint/2010/main" val="387022113"/>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82133" y="188641"/>
            <a:ext cx="7704667" cy="1080120"/>
          </a:xfrm>
        </p:spPr>
        <p:txBody>
          <a:bodyPr>
            <a:normAutofit/>
          </a:bodyPr>
          <a:lstStyle/>
          <a:p>
            <a:r>
              <a:rPr lang="nl-NL" sz="3600" b="1"/>
              <a:t>Plaatsingswijzer </a:t>
            </a:r>
          </a:p>
        </p:txBody>
      </p:sp>
      <p:sp>
        <p:nvSpPr>
          <p:cNvPr id="2" name="Tijdelijke aanduiding voor inhoud 1"/>
          <p:cNvSpPr>
            <a:spLocks noGrp="1"/>
          </p:cNvSpPr>
          <p:nvPr>
            <p:ph idx="1"/>
          </p:nvPr>
        </p:nvSpPr>
        <p:spPr>
          <a:xfrm>
            <a:off x="467544" y="1268761"/>
            <a:ext cx="8496944" cy="4899999"/>
          </a:xfrm>
        </p:spPr>
        <p:txBody>
          <a:bodyPr>
            <a:normAutofit fontScale="92500" lnSpcReduction="10000"/>
          </a:bodyPr>
          <a:lstStyle/>
          <a:p>
            <a:pPr lvl="0">
              <a:buClr>
                <a:srgbClr val="2DA2BF"/>
              </a:buClr>
              <a:buFont typeface="Wingdings" panose="05000000000000000000" pitchFamily="2" charset="2"/>
              <a:buChar char="Ø"/>
            </a:pPr>
            <a:r>
              <a:rPr lang="nl-NL" dirty="0">
                <a:solidFill>
                  <a:srgbClr val="464646"/>
                </a:solidFill>
                <a:latin typeface="Arial" panose="020B0604020202020204" pitchFamily="34" charset="0"/>
                <a:cs typeface="Arial" panose="020B0604020202020204" pitchFamily="34" charset="0"/>
              </a:rPr>
              <a:t>LVS vanaf groep 6 leidend bij advisering &amp; plaatsing (film i.p.v. foto)</a:t>
            </a:r>
          </a:p>
          <a:p>
            <a:pPr lvl="0">
              <a:buClr>
                <a:srgbClr val="2DA2BF"/>
              </a:buClr>
              <a:buFont typeface="Wingdings" panose="05000000000000000000" pitchFamily="2" charset="2"/>
              <a:buChar char="Ø"/>
            </a:pPr>
            <a:endParaRPr lang="nl-NL" dirty="0">
              <a:solidFill>
                <a:srgbClr val="464646"/>
              </a:solidFill>
              <a:latin typeface="Arial" panose="020B0604020202020204" pitchFamily="34" charset="0"/>
              <a:cs typeface="Arial" panose="020B0604020202020204" pitchFamily="34" charset="0"/>
            </a:endParaRPr>
          </a:p>
          <a:p>
            <a:pPr>
              <a:buClr>
                <a:srgbClr val="2DA2BF"/>
              </a:buClr>
              <a:buFont typeface="Wingdings" panose="05000000000000000000" pitchFamily="2" charset="2"/>
              <a:buChar char="Ø"/>
            </a:pPr>
            <a:r>
              <a:rPr lang="nl-NL" dirty="0">
                <a:solidFill>
                  <a:srgbClr val="464646"/>
                </a:solidFill>
                <a:latin typeface="Arial" panose="020B0604020202020204" pitchFamily="34" charset="0"/>
                <a:cs typeface="Arial" panose="020B0604020202020204" pitchFamily="34" charset="0"/>
              </a:rPr>
              <a:t>Begrijpend lezen &amp; Rekenen meeste gewicht</a:t>
            </a:r>
            <a:br>
              <a:rPr lang="nl-NL" dirty="0">
                <a:solidFill>
                  <a:srgbClr val="464646"/>
                </a:solidFill>
                <a:latin typeface="Arial" panose="020B0604020202020204" pitchFamily="34" charset="0"/>
                <a:cs typeface="Arial" panose="020B0604020202020204" pitchFamily="34" charset="0"/>
              </a:rPr>
            </a:br>
            <a:endParaRPr lang="nl-NL" dirty="0">
              <a:solidFill>
                <a:srgbClr val="464646"/>
              </a:solidFill>
              <a:latin typeface="Arial" panose="020B0604020202020204" pitchFamily="34" charset="0"/>
              <a:cs typeface="Arial" panose="020B0604020202020204" pitchFamily="34" charset="0"/>
            </a:endParaRPr>
          </a:p>
          <a:p>
            <a:pPr lvl="0">
              <a:buClr>
                <a:srgbClr val="2DA2BF"/>
              </a:buClr>
              <a:buFont typeface="Wingdings" panose="05000000000000000000" pitchFamily="2" charset="2"/>
              <a:buChar char="Ø"/>
            </a:pPr>
            <a:r>
              <a:rPr lang="nl-NL" dirty="0">
                <a:solidFill>
                  <a:srgbClr val="464646"/>
                </a:solidFill>
                <a:latin typeface="Arial" panose="020B0604020202020204" pitchFamily="34" charset="0"/>
                <a:cs typeface="Arial" panose="020B0604020202020204" pitchFamily="34" charset="0"/>
              </a:rPr>
              <a:t>Rol overstapdossier (digitaal/OSO – overstap service onderwijs/OCW)</a:t>
            </a:r>
          </a:p>
          <a:p>
            <a:pPr marL="0" lvl="0" indent="0">
              <a:buClr>
                <a:srgbClr val="2DA2BF"/>
              </a:buClr>
              <a:buNone/>
            </a:pPr>
            <a:endParaRPr lang="nl-NL" dirty="0">
              <a:solidFill>
                <a:srgbClr val="464646"/>
              </a:solidFill>
              <a:latin typeface="Arial" panose="020B0604020202020204" pitchFamily="34" charset="0"/>
              <a:cs typeface="Arial" panose="020B0604020202020204" pitchFamily="34" charset="0"/>
            </a:endParaRPr>
          </a:p>
          <a:p>
            <a:pPr lvl="0">
              <a:buClr>
                <a:srgbClr val="2DA2BF"/>
              </a:buClr>
              <a:buFont typeface="Wingdings" panose="05000000000000000000" pitchFamily="2" charset="2"/>
              <a:buChar char="Ø"/>
            </a:pPr>
            <a:r>
              <a:rPr lang="nl-NL" dirty="0">
                <a:solidFill>
                  <a:srgbClr val="464646"/>
                </a:solidFill>
                <a:latin typeface="Arial" panose="020B0604020202020204" pitchFamily="34" charset="0"/>
                <a:cs typeface="Arial" panose="020B0604020202020204" pitchFamily="34" charset="0"/>
              </a:rPr>
              <a:t>Eindtoets voor de heroverweging (second opinion)</a:t>
            </a:r>
            <a:br>
              <a:rPr lang="nl-NL" dirty="0">
                <a:solidFill>
                  <a:srgbClr val="464646"/>
                </a:solidFill>
                <a:latin typeface="Arial" panose="020B0604020202020204" pitchFamily="34" charset="0"/>
                <a:cs typeface="Arial" panose="020B0604020202020204" pitchFamily="34" charset="0"/>
              </a:rPr>
            </a:br>
            <a:endParaRPr lang="nl-NL" dirty="0">
              <a:solidFill>
                <a:srgbClr val="464646"/>
              </a:solidFill>
              <a:latin typeface="Arial" panose="020B0604020202020204" pitchFamily="34" charset="0"/>
              <a:cs typeface="Arial" panose="020B0604020202020204" pitchFamily="34" charset="0"/>
            </a:endParaRPr>
          </a:p>
          <a:p>
            <a:pPr lvl="0">
              <a:buClr>
                <a:srgbClr val="2DA2BF"/>
              </a:buClr>
              <a:buFont typeface="Wingdings" panose="05000000000000000000" pitchFamily="2" charset="2"/>
              <a:buChar char="Ø"/>
            </a:pPr>
            <a:r>
              <a:rPr lang="nl-NL" dirty="0">
                <a:solidFill>
                  <a:srgbClr val="464646"/>
                </a:solidFill>
                <a:latin typeface="Arial" panose="020B0604020202020204" pitchFamily="34" charset="0"/>
                <a:cs typeface="Arial" panose="020B0604020202020204" pitchFamily="34" charset="0"/>
              </a:rPr>
              <a:t>Het PO is verantwoordelijk voor het advies, het VO is verantwoordelijk voor de plaatsing</a:t>
            </a:r>
            <a:endParaRPr lang="nl-NL" dirty="0">
              <a:solidFill>
                <a:prstClr val="black"/>
              </a:solidFill>
              <a:latin typeface="Arial" panose="020B0604020202020204" pitchFamily="34" charset="0"/>
              <a:cs typeface="Arial" panose="020B0604020202020204" pitchFamily="34" charset="0"/>
            </a:endParaRPr>
          </a:p>
          <a:p>
            <a:pPr marL="109728" indent="0">
              <a:buNone/>
            </a:pPr>
            <a:endParaRPr lang="nl-NL" dirty="0"/>
          </a:p>
        </p:txBody>
      </p:sp>
    </p:spTree>
    <p:extLst>
      <p:ext uri="{BB962C8B-B14F-4D97-AF65-F5344CB8AC3E}">
        <p14:creationId xmlns:p14="http://schemas.microsoft.com/office/powerpoint/2010/main" val="3134693553"/>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57200" y="404664"/>
            <a:ext cx="8229600" cy="1152128"/>
          </a:xfrm>
        </p:spPr>
        <p:txBody>
          <a:bodyPr/>
          <a:lstStyle/>
          <a:p>
            <a:r>
              <a:rPr lang="nl-NL" sz="3600" b="1">
                <a:solidFill>
                  <a:schemeClr val="tx2"/>
                </a:solidFill>
                <a:latin typeface="Arial" panose="020B0604020202020204" pitchFamily="34" charset="0"/>
                <a:cs typeface="Arial" panose="020B0604020202020204" pitchFamily="34" charset="0"/>
              </a:rPr>
              <a:t>Voordelen</a:t>
            </a:r>
            <a:r>
              <a:rPr lang="nl-NL" b="1">
                <a:solidFill>
                  <a:schemeClr val="tx2"/>
                </a:solidFill>
              </a:rPr>
              <a:t> </a:t>
            </a:r>
            <a:endParaRPr lang="nl-NL"/>
          </a:p>
        </p:txBody>
      </p:sp>
      <p:sp>
        <p:nvSpPr>
          <p:cNvPr id="3" name="Tijdelijke aanduiding voor inhoud 2"/>
          <p:cNvSpPr>
            <a:spLocks noGrp="1"/>
          </p:cNvSpPr>
          <p:nvPr>
            <p:ph idx="1"/>
          </p:nvPr>
        </p:nvSpPr>
        <p:spPr>
          <a:xfrm>
            <a:off x="971600" y="1556792"/>
            <a:ext cx="7715200" cy="4896544"/>
          </a:xfrm>
        </p:spPr>
        <p:txBody>
          <a:bodyPr>
            <a:normAutofit/>
          </a:bodyPr>
          <a:lstStyle/>
          <a:p>
            <a:pPr>
              <a:buFont typeface="Wingdings" panose="05000000000000000000" pitchFamily="2" charset="2"/>
              <a:buChar char="Ø"/>
            </a:pPr>
            <a:r>
              <a:rPr lang="nl-NL">
                <a:solidFill>
                  <a:schemeClr val="tx2"/>
                </a:solidFill>
                <a:latin typeface="Arial" panose="020B0604020202020204" pitchFamily="34" charset="0"/>
                <a:cs typeface="Arial" panose="020B0604020202020204" pitchFamily="34" charset="0"/>
              </a:rPr>
              <a:t>LVS groep 6-7-8 krijgt sterkere positie in PO</a:t>
            </a:r>
            <a:br>
              <a:rPr lang="nl-NL">
                <a:solidFill>
                  <a:schemeClr val="tx2"/>
                </a:solidFill>
                <a:latin typeface="Arial" panose="020B0604020202020204" pitchFamily="34" charset="0"/>
                <a:cs typeface="Arial" panose="020B0604020202020204" pitchFamily="34" charset="0"/>
              </a:rPr>
            </a:br>
            <a:endParaRPr lang="nl-NL">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nl-NL">
                <a:solidFill>
                  <a:schemeClr val="tx2"/>
                </a:solidFill>
                <a:latin typeface="Arial" panose="020B0604020202020204" pitchFamily="34" charset="0"/>
                <a:cs typeface="Arial" panose="020B0604020202020204" pitchFamily="34" charset="0"/>
              </a:rPr>
              <a:t>In groep 7 al enig zicht op vervolgperspectief VO</a:t>
            </a:r>
            <a:br>
              <a:rPr lang="nl-NL">
                <a:solidFill>
                  <a:schemeClr val="tx2"/>
                </a:solidFill>
                <a:latin typeface="Arial" panose="020B0604020202020204" pitchFamily="34" charset="0"/>
                <a:cs typeface="Arial" panose="020B0604020202020204" pitchFamily="34" charset="0"/>
              </a:rPr>
            </a:br>
            <a:endParaRPr lang="nl-NL">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nl-NL">
                <a:solidFill>
                  <a:schemeClr val="tx2"/>
                </a:solidFill>
                <a:latin typeface="Arial" panose="020B0604020202020204" pitchFamily="34" charset="0"/>
                <a:cs typeface="Arial" panose="020B0604020202020204" pitchFamily="34" charset="0"/>
              </a:rPr>
              <a:t>Opstellen advies meer ‘teamwork’</a:t>
            </a:r>
            <a:br>
              <a:rPr lang="nl-NL">
                <a:solidFill>
                  <a:schemeClr val="tx2"/>
                </a:solidFill>
                <a:latin typeface="Arial" panose="020B0604020202020204" pitchFamily="34" charset="0"/>
                <a:cs typeface="Arial" panose="020B0604020202020204" pitchFamily="34" charset="0"/>
              </a:rPr>
            </a:br>
            <a:endParaRPr lang="nl-NL">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nl-NL">
                <a:solidFill>
                  <a:schemeClr val="tx2"/>
                </a:solidFill>
                <a:latin typeface="Arial" panose="020B0604020202020204" pitchFamily="34" charset="0"/>
                <a:cs typeface="Arial" panose="020B0604020202020204" pitchFamily="34" charset="0"/>
              </a:rPr>
              <a:t>Meer eenduidige adviezen en plaatsingen</a:t>
            </a:r>
            <a:br>
              <a:rPr lang="nl-NL">
                <a:solidFill>
                  <a:schemeClr val="tx2"/>
                </a:solidFill>
                <a:latin typeface="Arial" panose="020B0604020202020204" pitchFamily="34" charset="0"/>
                <a:cs typeface="Arial" panose="020B0604020202020204" pitchFamily="34" charset="0"/>
              </a:rPr>
            </a:br>
            <a:endParaRPr lang="nl-NL">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nl-NL">
                <a:solidFill>
                  <a:schemeClr val="tx2"/>
                </a:solidFill>
                <a:latin typeface="Arial" panose="020B0604020202020204" pitchFamily="34" charset="0"/>
                <a:cs typeface="Arial" panose="020B0604020202020204" pitchFamily="34" charset="0"/>
              </a:rPr>
              <a:t>Eind januari gr. 8: alle </a:t>
            </a:r>
            <a:r>
              <a:rPr lang="nl-NL" err="1">
                <a:solidFill>
                  <a:schemeClr val="tx2"/>
                </a:solidFill>
                <a:latin typeface="Arial" panose="020B0604020202020204" pitchFamily="34" charset="0"/>
                <a:cs typeface="Arial" panose="020B0604020202020204" pitchFamily="34" charset="0"/>
              </a:rPr>
              <a:t>toetsgegevens</a:t>
            </a:r>
            <a:r>
              <a:rPr lang="nl-NL">
                <a:solidFill>
                  <a:schemeClr val="tx2"/>
                </a:solidFill>
                <a:latin typeface="Arial" panose="020B0604020202020204" pitchFamily="34" charset="0"/>
                <a:cs typeface="Arial" panose="020B0604020202020204" pitchFamily="34" charset="0"/>
              </a:rPr>
              <a:t> binnen</a:t>
            </a:r>
            <a:br>
              <a:rPr lang="nl-NL">
                <a:solidFill>
                  <a:schemeClr val="tx2"/>
                </a:solidFill>
                <a:latin typeface="Arial" panose="020B0604020202020204" pitchFamily="34" charset="0"/>
                <a:cs typeface="Arial" panose="020B0604020202020204" pitchFamily="34" charset="0"/>
              </a:rPr>
            </a:br>
            <a:endParaRPr lang="nl-NL">
              <a:solidFill>
                <a:schemeClr val="tx2"/>
              </a:solidFill>
              <a:latin typeface="Arial" panose="020B0604020202020204" pitchFamily="34" charset="0"/>
              <a:cs typeface="Arial" panose="020B0604020202020204" pitchFamily="34" charset="0"/>
            </a:endParaRPr>
          </a:p>
          <a:p>
            <a:pPr marL="109728" indent="0">
              <a:buNone/>
            </a:pPr>
            <a:endParaRPr lang="nl-NL">
              <a:solidFill>
                <a:schemeClr val="tx2"/>
              </a:solidFill>
            </a:endParaRPr>
          </a:p>
          <a:p>
            <a:pPr>
              <a:buFont typeface="Wingdings" panose="05000000000000000000" pitchFamily="2" charset="2"/>
              <a:buChar char="Ø"/>
            </a:pPr>
            <a:endParaRPr lang="nl-NL">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080" y="5540461"/>
            <a:ext cx="2203587" cy="124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614686"/>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82133" y="457201"/>
            <a:ext cx="7704667" cy="393508"/>
          </a:xfrm>
        </p:spPr>
        <p:txBody>
          <a:bodyPr>
            <a:normAutofit fontScale="90000"/>
          </a:bodyPr>
          <a:lstStyle/>
          <a:p>
            <a:r>
              <a:rPr lang="nl-NL" dirty="0"/>
              <a:t>Eindtoets en heroverweging</a:t>
            </a:r>
          </a:p>
        </p:txBody>
      </p:sp>
      <p:sp>
        <p:nvSpPr>
          <p:cNvPr id="2" name="Tijdelijke aanduiding voor inhoud 1"/>
          <p:cNvSpPr>
            <a:spLocks noGrp="1"/>
          </p:cNvSpPr>
          <p:nvPr>
            <p:ph idx="1"/>
          </p:nvPr>
        </p:nvSpPr>
        <p:spPr>
          <a:xfrm>
            <a:off x="1259820" y="980729"/>
            <a:ext cx="7704667" cy="5420070"/>
          </a:xfrm>
        </p:spPr>
        <p:txBody>
          <a:bodyPr>
            <a:normAutofit fontScale="40000" lnSpcReduction="20000"/>
          </a:bodyPr>
          <a:lstStyle/>
          <a:p>
            <a:pPr marL="109728" indent="0">
              <a:buNone/>
            </a:pPr>
            <a:endParaRPr lang="nl-NL" sz="2400" b="1" dirty="0"/>
          </a:p>
          <a:p>
            <a:pPr marL="109728" indent="0">
              <a:buNone/>
            </a:pPr>
            <a:r>
              <a:rPr lang="nl-NL" sz="3800" b="1" dirty="0">
                <a:latin typeface="Arial" panose="020B0604020202020204" pitchFamily="34" charset="0"/>
                <a:cs typeface="Arial" panose="020B0604020202020204" pitchFamily="34" charset="0"/>
              </a:rPr>
              <a:t>Eindtoets in 2021</a:t>
            </a:r>
          </a:p>
          <a:p>
            <a:r>
              <a:rPr lang="nl-NL" sz="3800" dirty="0">
                <a:latin typeface="Arial" panose="020B0604020202020204" pitchFamily="34" charset="0"/>
                <a:cs typeface="Arial" panose="020B0604020202020204" pitchFamily="34" charset="0"/>
              </a:rPr>
              <a:t>Vindt plaats medio april/mei</a:t>
            </a:r>
          </a:p>
          <a:p>
            <a:r>
              <a:rPr lang="nl-NL" sz="3800" dirty="0">
                <a:latin typeface="Arial" panose="020B0604020202020204" pitchFamily="34" charset="0"/>
                <a:cs typeface="Arial" panose="020B0604020202020204" pitchFamily="34" charset="0"/>
              </a:rPr>
              <a:t>Uitslag medio mei </a:t>
            </a:r>
          </a:p>
          <a:p>
            <a:r>
              <a:rPr lang="nl-NL" sz="3800" dirty="0">
                <a:latin typeface="Arial" panose="020B0604020202020204" pitchFamily="34" charset="0"/>
                <a:cs typeface="Arial" panose="020B0604020202020204" pitchFamily="34" charset="0"/>
              </a:rPr>
              <a:t>Dubbele adviezen: pro/</a:t>
            </a:r>
            <a:r>
              <a:rPr lang="nl-NL" sz="3800" dirty="0" err="1">
                <a:latin typeface="Arial" panose="020B0604020202020204" pitchFamily="34" charset="0"/>
                <a:cs typeface="Arial" panose="020B0604020202020204" pitchFamily="34" charset="0"/>
              </a:rPr>
              <a:t>bb</a:t>
            </a:r>
            <a:r>
              <a:rPr lang="nl-NL" sz="3800" dirty="0">
                <a:latin typeface="Arial" panose="020B0604020202020204" pitchFamily="34" charset="0"/>
                <a:cs typeface="Arial" panose="020B0604020202020204" pitchFamily="34" charset="0"/>
              </a:rPr>
              <a:t> – </a:t>
            </a:r>
            <a:r>
              <a:rPr lang="nl-NL" sz="3800" dirty="0" err="1">
                <a:latin typeface="Arial" panose="020B0604020202020204" pitchFamily="34" charset="0"/>
                <a:cs typeface="Arial" panose="020B0604020202020204" pitchFamily="34" charset="0"/>
              </a:rPr>
              <a:t>bb</a:t>
            </a:r>
            <a:r>
              <a:rPr lang="nl-NL" sz="3800" dirty="0">
                <a:latin typeface="Arial" panose="020B0604020202020204" pitchFamily="34" charset="0"/>
                <a:cs typeface="Arial" panose="020B0604020202020204" pitchFamily="34" charset="0"/>
              </a:rPr>
              <a:t>/</a:t>
            </a:r>
            <a:r>
              <a:rPr lang="nl-NL" sz="3800" dirty="0" err="1">
                <a:latin typeface="Arial" panose="020B0604020202020204" pitchFamily="34" charset="0"/>
                <a:cs typeface="Arial" panose="020B0604020202020204" pitchFamily="34" charset="0"/>
              </a:rPr>
              <a:t>kb</a:t>
            </a:r>
            <a:r>
              <a:rPr lang="nl-NL" sz="3800" dirty="0">
                <a:latin typeface="Arial" panose="020B0604020202020204" pitchFamily="34" charset="0"/>
                <a:cs typeface="Arial" panose="020B0604020202020204" pitchFamily="34" charset="0"/>
              </a:rPr>
              <a:t> – </a:t>
            </a:r>
            <a:r>
              <a:rPr lang="nl-NL" sz="3800" dirty="0" err="1">
                <a:latin typeface="Arial" panose="020B0604020202020204" pitchFamily="34" charset="0"/>
                <a:cs typeface="Arial" panose="020B0604020202020204" pitchFamily="34" charset="0"/>
              </a:rPr>
              <a:t>kb</a:t>
            </a:r>
            <a:r>
              <a:rPr lang="nl-NL" sz="3800" dirty="0">
                <a:latin typeface="Arial" panose="020B0604020202020204" pitchFamily="34" charset="0"/>
                <a:cs typeface="Arial" panose="020B0604020202020204" pitchFamily="34" charset="0"/>
              </a:rPr>
              <a:t>/</a:t>
            </a:r>
            <a:r>
              <a:rPr lang="nl-NL" sz="3800" dirty="0" err="1">
                <a:latin typeface="Arial" panose="020B0604020202020204" pitchFamily="34" charset="0"/>
                <a:cs typeface="Arial" panose="020B0604020202020204" pitchFamily="34" charset="0"/>
              </a:rPr>
              <a:t>gltl</a:t>
            </a:r>
            <a:r>
              <a:rPr lang="nl-NL" sz="3800" dirty="0">
                <a:latin typeface="Arial" panose="020B0604020202020204" pitchFamily="34" charset="0"/>
                <a:cs typeface="Arial" panose="020B0604020202020204" pitchFamily="34" charset="0"/>
              </a:rPr>
              <a:t> - </a:t>
            </a:r>
            <a:r>
              <a:rPr lang="nl-NL" sz="3800" dirty="0" err="1">
                <a:latin typeface="Arial" panose="020B0604020202020204" pitchFamily="34" charset="0"/>
                <a:cs typeface="Arial" panose="020B0604020202020204" pitchFamily="34" charset="0"/>
              </a:rPr>
              <a:t>gltl</a:t>
            </a:r>
            <a:r>
              <a:rPr lang="nl-NL" sz="3800" dirty="0">
                <a:latin typeface="Arial" panose="020B0604020202020204" pitchFamily="34" charset="0"/>
                <a:cs typeface="Arial" panose="020B0604020202020204" pitchFamily="34" charset="0"/>
              </a:rPr>
              <a:t>/havo</a:t>
            </a:r>
          </a:p>
          <a:p>
            <a:pPr marL="109728" indent="0">
              <a:buNone/>
            </a:pPr>
            <a:r>
              <a:rPr lang="nl-NL" sz="3800" dirty="0">
                <a:latin typeface="Arial" panose="020B0604020202020204" pitchFamily="34" charset="0"/>
                <a:cs typeface="Arial" panose="020B0604020202020204" pitchFamily="34" charset="0"/>
              </a:rPr>
              <a:t>	havo/vwo (VO bepaalt de plaatsing!)</a:t>
            </a:r>
          </a:p>
          <a:p>
            <a:pPr marL="109728" indent="0">
              <a:buNone/>
            </a:pPr>
            <a:endParaRPr lang="nl-NL" sz="3800" b="1" dirty="0">
              <a:latin typeface="Arial" panose="020B0604020202020204" pitchFamily="34" charset="0"/>
              <a:cs typeface="Arial" panose="020B0604020202020204" pitchFamily="34" charset="0"/>
            </a:endParaRPr>
          </a:p>
          <a:p>
            <a:pPr marL="109728" indent="0">
              <a:buNone/>
            </a:pPr>
            <a:r>
              <a:rPr lang="nl-NL" sz="3800" b="1" dirty="0">
                <a:latin typeface="Arial" panose="020B0604020202020204" pitchFamily="34" charset="0"/>
                <a:cs typeface="Arial" panose="020B0604020202020204" pitchFamily="34" charset="0"/>
              </a:rPr>
              <a:t>Nut en noodzaak</a:t>
            </a:r>
          </a:p>
          <a:p>
            <a:r>
              <a:rPr lang="nl-NL" sz="3800" dirty="0">
                <a:latin typeface="Arial" panose="020B0604020202020204" pitchFamily="34" charset="0"/>
                <a:cs typeface="Arial" panose="020B0604020202020204" pitchFamily="34" charset="0"/>
              </a:rPr>
              <a:t>Controle toets op het bindende advies van het PO</a:t>
            </a:r>
          </a:p>
          <a:p>
            <a:r>
              <a:rPr lang="nl-NL" sz="3800" dirty="0">
                <a:solidFill>
                  <a:srgbClr val="FF0000"/>
                </a:solidFill>
                <a:latin typeface="Arial" panose="020B0604020202020204" pitchFamily="34" charset="0"/>
                <a:cs typeface="Arial" panose="020B0604020202020204" pitchFamily="34" charset="0"/>
              </a:rPr>
              <a:t>Heroverweging uiterlijk 1 juni (vertraagt plaatsing, niet toelating)</a:t>
            </a:r>
          </a:p>
          <a:p>
            <a:pPr lvl="2">
              <a:buClr>
                <a:srgbClr val="DA1F28"/>
              </a:buClr>
            </a:pPr>
            <a:r>
              <a:rPr lang="nl-NL" sz="3800" dirty="0">
                <a:solidFill>
                  <a:prstClr val="black"/>
                </a:solidFill>
                <a:latin typeface="Arial" panose="020B0604020202020204" pitchFamily="34" charset="0"/>
                <a:cs typeface="Arial" panose="020B0604020202020204" pitchFamily="34" charset="0"/>
              </a:rPr>
              <a:t>Heroverweging alleen bij hoger niveau t.o.v. advies</a:t>
            </a:r>
          </a:p>
          <a:p>
            <a:pPr lvl="2">
              <a:buClr>
                <a:srgbClr val="DA1F28"/>
              </a:buClr>
            </a:pPr>
            <a:r>
              <a:rPr lang="nl-NL" sz="3800" dirty="0">
                <a:solidFill>
                  <a:prstClr val="black"/>
                </a:solidFill>
                <a:latin typeface="Arial" panose="020B0604020202020204" pitchFamily="34" charset="0"/>
                <a:cs typeface="Arial" panose="020B0604020202020204" pitchFamily="34" charset="0"/>
              </a:rPr>
              <a:t>Niet bij dubbel PrO/VMBO advies</a:t>
            </a:r>
          </a:p>
          <a:p>
            <a:pPr lvl="2">
              <a:buClr>
                <a:srgbClr val="DA1F28"/>
              </a:buClr>
            </a:pPr>
            <a:r>
              <a:rPr lang="nl-NL" sz="3800" dirty="0">
                <a:solidFill>
                  <a:prstClr val="black"/>
                </a:solidFill>
                <a:latin typeface="Arial" panose="020B0604020202020204" pitchFamily="34" charset="0"/>
                <a:cs typeface="Arial" panose="020B0604020202020204" pitchFamily="34" charset="0"/>
              </a:rPr>
              <a:t>Heroverweging i.o.m. ouders </a:t>
            </a:r>
          </a:p>
          <a:p>
            <a:pPr lvl="2">
              <a:buClr>
                <a:srgbClr val="DA1F28"/>
              </a:buClr>
            </a:pPr>
            <a:r>
              <a:rPr lang="nl-NL" sz="3800" dirty="0">
                <a:solidFill>
                  <a:prstClr val="black"/>
                </a:solidFill>
                <a:latin typeface="Arial" panose="020B0604020202020204" pitchFamily="34" charset="0"/>
                <a:cs typeface="Arial" panose="020B0604020202020204" pitchFamily="34" charset="0"/>
              </a:rPr>
              <a:t>Hoeft niet te leiden tot bijstelling advies</a:t>
            </a:r>
          </a:p>
          <a:p>
            <a:r>
              <a:rPr lang="nl-NL" sz="3800" dirty="0">
                <a:latin typeface="Arial" panose="020B0604020202020204" pitchFamily="34" charset="0"/>
                <a:cs typeface="Arial" panose="020B0604020202020204" pitchFamily="34" charset="0"/>
              </a:rPr>
              <a:t>Inspectie richting PO</a:t>
            </a:r>
          </a:p>
          <a:p>
            <a:r>
              <a:rPr lang="nl-NL" sz="3800" dirty="0">
                <a:latin typeface="Arial" panose="020B0604020202020204" pitchFamily="34" charset="0"/>
                <a:cs typeface="Arial" panose="020B0604020202020204" pitchFamily="34" charset="0"/>
              </a:rPr>
              <a:t>Second opinion bij plaatsing</a:t>
            </a:r>
          </a:p>
          <a:p>
            <a:r>
              <a:rPr lang="nl-NL" sz="3800" dirty="0">
                <a:latin typeface="Arial" panose="020B0604020202020204" pitchFamily="34" charset="0"/>
                <a:cs typeface="Arial" panose="020B0604020202020204" pitchFamily="34" charset="0"/>
              </a:rPr>
              <a:t>Informatie toets voor de PO school</a:t>
            </a:r>
          </a:p>
          <a:p>
            <a:pPr marL="109728" indent="0">
              <a:buNone/>
            </a:pPr>
            <a:endParaRPr lang="nl-NL" dirty="0"/>
          </a:p>
        </p:txBody>
      </p:sp>
    </p:spTree>
    <p:extLst>
      <p:ext uri="{BB962C8B-B14F-4D97-AF65-F5344CB8AC3E}">
        <p14:creationId xmlns:p14="http://schemas.microsoft.com/office/powerpoint/2010/main" val="2518701792"/>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82133" y="457201"/>
            <a:ext cx="7704667" cy="595535"/>
          </a:xfrm>
        </p:spPr>
        <p:txBody>
          <a:bodyPr>
            <a:normAutofit fontScale="90000"/>
          </a:bodyPr>
          <a:lstStyle/>
          <a:p>
            <a:r>
              <a:rPr lang="nl-NL"/>
              <a:t>Monitoren door PO school</a:t>
            </a:r>
          </a:p>
        </p:txBody>
      </p:sp>
      <p:sp>
        <p:nvSpPr>
          <p:cNvPr id="2" name="Tijdelijke aanduiding voor inhoud 1"/>
          <p:cNvSpPr>
            <a:spLocks noGrp="1"/>
          </p:cNvSpPr>
          <p:nvPr>
            <p:ph idx="1"/>
          </p:nvPr>
        </p:nvSpPr>
        <p:spPr>
          <a:xfrm>
            <a:off x="827584" y="1484784"/>
            <a:ext cx="7704667" cy="3240360"/>
          </a:xfrm>
        </p:spPr>
        <p:txBody>
          <a:bodyPr>
            <a:normAutofit/>
          </a:bodyPr>
          <a:lstStyle/>
          <a:p>
            <a:r>
              <a:rPr lang="nl-NL" sz="2800">
                <a:latin typeface="Arial" panose="020B0604020202020204" pitchFamily="34" charset="0"/>
                <a:cs typeface="Arial" panose="020B0604020202020204" pitchFamily="34" charset="0"/>
              </a:rPr>
              <a:t>Gedurende de overstap</a:t>
            </a:r>
          </a:p>
          <a:p>
            <a:r>
              <a:rPr lang="nl-NL" sz="2800">
                <a:latin typeface="Arial" panose="020B0604020202020204" pitchFamily="34" charset="0"/>
                <a:cs typeface="Arial" panose="020B0604020202020204" pitchFamily="34" charset="0"/>
              </a:rPr>
              <a:t>Geen leerling tussen wal en schip </a:t>
            </a:r>
          </a:p>
          <a:p>
            <a:r>
              <a:rPr lang="nl-NL" sz="2800">
                <a:latin typeface="Arial" panose="020B0604020202020204" pitchFamily="34" charset="0"/>
                <a:cs typeface="Arial" panose="020B0604020202020204" pitchFamily="34" charset="0"/>
              </a:rPr>
              <a:t>Advies versus schoolloopbaan t/m klas 3</a:t>
            </a:r>
          </a:p>
        </p:txBody>
      </p:sp>
    </p:spTree>
    <p:extLst>
      <p:ext uri="{BB962C8B-B14F-4D97-AF65-F5344CB8AC3E}">
        <p14:creationId xmlns:p14="http://schemas.microsoft.com/office/powerpoint/2010/main" val="767687687"/>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82133" y="457201"/>
            <a:ext cx="7704667" cy="458787"/>
          </a:xfrm>
        </p:spPr>
        <p:txBody>
          <a:bodyPr>
            <a:normAutofit fontScale="90000"/>
          </a:bodyPr>
          <a:lstStyle/>
          <a:p>
            <a:pPr eaLnBrk="1" hangingPunct="1"/>
            <a:r>
              <a:rPr lang="nl-NL" altLang="nl-NL"/>
              <a:t>		</a:t>
            </a:r>
            <a:r>
              <a:rPr lang="nl-NL" altLang="nl-NL" sz="3200"/>
              <a:t>Informatie VO</a:t>
            </a:r>
          </a:p>
        </p:txBody>
      </p:sp>
      <p:sp>
        <p:nvSpPr>
          <p:cNvPr id="17411" name="Rectangle 3"/>
          <p:cNvSpPr>
            <a:spLocks noGrp="1" noChangeArrowheads="1"/>
          </p:cNvSpPr>
          <p:nvPr>
            <p:ph idx="1"/>
          </p:nvPr>
        </p:nvSpPr>
        <p:spPr>
          <a:xfrm>
            <a:off x="827584" y="1124744"/>
            <a:ext cx="8065591" cy="5733255"/>
          </a:xfrm>
        </p:spPr>
        <p:txBody>
          <a:bodyPr>
            <a:normAutofit/>
          </a:bodyPr>
          <a:lstStyle/>
          <a:p>
            <a:pPr eaLnBrk="1" hangingPunct="1"/>
            <a:r>
              <a:rPr lang="nl-NL" altLang="nl-NL" sz="2000" dirty="0">
                <a:latin typeface="Arial" panose="020B0604020202020204" pitchFamily="34" charset="0"/>
                <a:cs typeface="Arial" panose="020B0604020202020204" pitchFamily="34" charset="0"/>
              </a:rPr>
              <a:t>Ouderversie stappenplan m.b.t. de overstap</a:t>
            </a:r>
          </a:p>
          <a:p>
            <a:pPr eaLnBrk="1" hangingPunct="1"/>
            <a:r>
              <a:rPr lang="nl-NL" altLang="nl-NL" sz="2000" dirty="0">
                <a:latin typeface="Arial" panose="020B0604020202020204" pitchFamily="34" charset="0"/>
                <a:cs typeface="Arial" panose="020B0604020202020204" pitchFamily="34" charset="0"/>
              </a:rPr>
              <a:t>voorlichting gedeelte van de VO scholen / scholenmarkt</a:t>
            </a:r>
          </a:p>
          <a:p>
            <a:pPr lvl="1" eaLnBrk="1" hangingPunct="1"/>
            <a:r>
              <a:rPr lang="nl-NL" altLang="nl-NL" sz="1600" dirty="0">
                <a:latin typeface="Arial" panose="020B0604020202020204" pitchFamily="34" charset="0"/>
                <a:cs typeface="Arial" panose="020B0604020202020204" pitchFamily="34" charset="0"/>
              </a:rPr>
              <a:t>Euroborg medio november (de OOG scholen staan er </a:t>
            </a:r>
            <a:r>
              <a:rPr lang="nl-NL" altLang="nl-NL" sz="1600" dirty="0" err="1">
                <a:latin typeface="Arial" panose="020B0604020202020204" pitchFamily="34" charset="0"/>
                <a:cs typeface="Arial" panose="020B0604020202020204" pitchFamily="34" charset="0"/>
              </a:rPr>
              <a:t>ws</a:t>
            </a:r>
            <a:r>
              <a:rPr lang="nl-NL" altLang="nl-NL" sz="1600" dirty="0">
                <a:latin typeface="Arial" panose="020B0604020202020204" pitchFamily="34" charset="0"/>
                <a:cs typeface="Arial" panose="020B0604020202020204" pitchFamily="34" charset="0"/>
              </a:rPr>
              <a:t> niet) onder voorbehoud van Corona maatregelen</a:t>
            </a:r>
          </a:p>
          <a:p>
            <a:pPr lvl="1" eaLnBrk="1" hangingPunct="1"/>
            <a:r>
              <a:rPr lang="nl-NL" altLang="nl-NL" sz="1600" dirty="0">
                <a:latin typeface="Arial" panose="020B0604020202020204" pitchFamily="34" charset="0"/>
                <a:cs typeface="Arial" panose="020B0604020202020204" pitchFamily="34" charset="0"/>
              </a:rPr>
              <a:t>Online bezoeken van de scholen wordt gecontinueerd)</a:t>
            </a:r>
          </a:p>
          <a:p>
            <a:pPr eaLnBrk="1" hangingPunct="1"/>
            <a:r>
              <a:rPr lang="nl-NL" altLang="nl-NL" sz="2000" dirty="0">
                <a:latin typeface="Arial" panose="020B0604020202020204" pitchFamily="34" charset="0"/>
                <a:cs typeface="Arial" panose="020B0604020202020204" pitchFamily="34" charset="0"/>
              </a:rPr>
              <a:t>Websites</a:t>
            </a:r>
          </a:p>
          <a:p>
            <a:pPr eaLnBrk="1" hangingPunct="1"/>
            <a:r>
              <a:rPr lang="nl-NL" altLang="nl-NL" sz="2000" dirty="0">
                <a:latin typeface="Arial" panose="020B0604020202020204" pitchFamily="34" charset="0"/>
                <a:cs typeface="Arial" panose="020B0604020202020204" pitchFamily="34" charset="0"/>
              </a:rPr>
              <a:t>Brochures van de scholen</a:t>
            </a:r>
          </a:p>
          <a:p>
            <a:pPr eaLnBrk="1" hangingPunct="1"/>
            <a:r>
              <a:rPr lang="nl-NL" altLang="nl-NL" sz="2000" dirty="0">
                <a:latin typeface="Arial" panose="020B0604020202020204" pitchFamily="34" charset="0"/>
                <a:cs typeface="Arial" panose="020B0604020202020204" pitchFamily="34" charset="0"/>
              </a:rPr>
              <a:t>Gezamenlijke informatiegids VO- november</a:t>
            </a:r>
          </a:p>
          <a:p>
            <a:pPr eaLnBrk="1" hangingPunct="1"/>
            <a:r>
              <a:rPr lang="nl-NL" altLang="nl-NL" sz="2000" dirty="0">
                <a:latin typeface="Arial" panose="020B0604020202020204" pitchFamily="34" charset="0"/>
                <a:cs typeface="Arial" panose="020B0604020202020204" pitchFamily="34" charset="0"/>
              </a:rPr>
              <a:t>Open dagen / individuele afspraken- januari ??</a:t>
            </a:r>
          </a:p>
          <a:p>
            <a:pPr eaLnBrk="1" hangingPunct="1"/>
            <a:r>
              <a:rPr lang="nl-NL" altLang="nl-NL" sz="2000" dirty="0">
                <a:latin typeface="Arial" panose="020B0604020202020204" pitchFamily="34" charset="0"/>
                <a:cs typeface="Arial" panose="020B0604020202020204" pitchFamily="34" charset="0"/>
                <a:hlinkClick r:id="rId2"/>
              </a:rPr>
              <a:t>www.scholenopdekaart.nl</a:t>
            </a:r>
            <a:endParaRPr lang="nl-NL" altLang="nl-NL" sz="2000" dirty="0">
              <a:latin typeface="Arial" panose="020B0604020202020204" pitchFamily="34" charset="0"/>
              <a:cs typeface="Arial" panose="020B0604020202020204" pitchFamily="34" charset="0"/>
            </a:endParaRPr>
          </a:p>
          <a:p>
            <a:r>
              <a:rPr lang="nl-NL" altLang="nl-NL" sz="2000" dirty="0">
                <a:latin typeface="Arial" panose="020B0604020202020204" pitchFamily="34" charset="0"/>
                <a:cs typeface="Arial" panose="020B0604020202020204" pitchFamily="34" charset="0"/>
                <a:hlinkClick r:id="rId3"/>
              </a:rPr>
              <a:t>https://www.swv-vo2001.nl/ouders-verzorgers-leerlingen/</a:t>
            </a:r>
            <a:r>
              <a:rPr lang="nl-NL" altLang="nl-NL" sz="2000" dirty="0">
                <a:latin typeface="Arial" panose="020B0604020202020204" pitchFamily="34" charset="0"/>
                <a:cs typeface="Arial" panose="020B0604020202020204" pitchFamily="34" charset="0"/>
              </a:rPr>
              <a:t> </a:t>
            </a:r>
          </a:p>
          <a:p>
            <a:r>
              <a:rPr lang="nl-NL" altLang="nl-NL" sz="2000" dirty="0">
                <a:latin typeface="Arial" panose="020B0604020202020204" pitchFamily="34" charset="0"/>
                <a:cs typeface="Arial" panose="020B0604020202020204" pitchFamily="34" charset="0"/>
                <a:hlinkClick r:id="rId4"/>
              </a:rPr>
              <a:t>www.plaatsingswijzer.nl</a:t>
            </a:r>
            <a:r>
              <a:rPr lang="nl-NL" altLang="nl-NL" sz="2000" dirty="0">
                <a:latin typeface="Arial" panose="020B0604020202020204" pitchFamily="34" charset="0"/>
                <a:cs typeface="Arial" panose="020B0604020202020204" pitchFamily="34" charset="0"/>
              </a:rPr>
              <a:t> </a:t>
            </a:r>
          </a:p>
          <a:p>
            <a:pPr eaLnBrk="1" hangingPunct="1"/>
            <a:endParaRPr lang="nl-NL" altLang="nl-NL" sz="2000" dirty="0"/>
          </a:p>
        </p:txBody>
      </p:sp>
    </p:spTree>
    <p:extLst>
      <p:ext uri="{BB962C8B-B14F-4D97-AF65-F5344CB8AC3E}">
        <p14:creationId xmlns:p14="http://schemas.microsoft.com/office/powerpoint/2010/main" val="2122432895"/>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827088" y="1125538"/>
            <a:ext cx="7848600" cy="47577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nl-NL" b="1">
              <a:solidFill>
                <a:schemeClr val="tx2"/>
              </a:solidFill>
              <a:effectLst>
                <a:outerShdw blurRad="38100" dist="38100" dir="2700000" algn="tl">
                  <a:srgbClr val="000000"/>
                </a:outerShdw>
              </a:effectLst>
              <a:latin typeface="Comic Sans MS" pitchFamily="66" charset="0"/>
            </a:endParaRPr>
          </a:p>
          <a:p>
            <a:pPr algn="ctr">
              <a:defRPr/>
            </a:pPr>
            <a:r>
              <a:rPr lang="nl-NL" sz="4800" b="1">
                <a:effectLst>
                  <a:outerShdw blurRad="38100" dist="38100" dir="2700000" algn="tl">
                    <a:srgbClr val="FFFFFF"/>
                  </a:outerShdw>
                </a:effectLst>
                <a:latin typeface="Comic Sans MS" pitchFamily="66" charset="0"/>
              </a:rPr>
              <a:t>Veel wijsheid en plezier bij het </a:t>
            </a:r>
          </a:p>
          <a:p>
            <a:pPr algn="ctr">
              <a:defRPr/>
            </a:pPr>
            <a:r>
              <a:rPr lang="nl-NL" sz="4800" b="1" i="1">
                <a:effectLst>
                  <a:outerShdw blurRad="38100" dist="38100" dir="2700000" algn="tl">
                    <a:srgbClr val="FFFFFF"/>
                  </a:outerShdw>
                </a:effectLst>
                <a:latin typeface="Comic Sans MS" pitchFamily="66" charset="0"/>
              </a:rPr>
              <a:t>(SAMEN)</a:t>
            </a:r>
            <a:r>
              <a:rPr lang="nl-NL" sz="4800" b="1">
                <a:effectLst>
                  <a:outerShdw blurRad="38100" dist="38100" dir="2700000" algn="tl">
                    <a:srgbClr val="FFFFFF"/>
                  </a:outerShdw>
                </a:effectLst>
                <a:latin typeface="Comic Sans MS" pitchFamily="66" charset="0"/>
              </a:rPr>
              <a:t> zoeken </a:t>
            </a:r>
          </a:p>
          <a:p>
            <a:pPr algn="ctr">
              <a:defRPr/>
            </a:pPr>
            <a:r>
              <a:rPr lang="nl-NL" sz="4800" b="1">
                <a:effectLst>
                  <a:outerShdw blurRad="38100" dist="38100" dir="2700000" algn="tl">
                    <a:srgbClr val="FFFFFF"/>
                  </a:outerShdw>
                </a:effectLst>
                <a:latin typeface="Comic Sans MS" pitchFamily="66" charset="0"/>
              </a:rPr>
              <a:t>naar de juiste middelbare school voor uw kind !</a:t>
            </a:r>
          </a:p>
          <a:p>
            <a:pPr>
              <a:defRPr/>
            </a:pPr>
            <a:endParaRPr lang="nl-NL" sz="4800" b="1">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3779639213"/>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786210"/>
          </a:xfrm>
        </p:spPr>
        <p:txBody>
          <a:bodyPr>
            <a:normAutofit/>
          </a:bodyPr>
          <a:lstStyle/>
          <a:p>
            <a:pPr algn="ctr"/>
            <a:r>
              <a:rPr lang="nl-NL" b="1">
                <a:latin typeface="Arial" panose="020B0604020202020204" pitchFamily="34" charset="0"/>
                <a:cs typeface="Arial" panose="020B0604020202020204" pitchFamily="34" charset="0"/>
              </a:rPr>
              <a:t>Een nieuwe school een spannende periode</a:t>
            </a:r>
          </a:p>
        </p:txBody>
      </p:sp>
      <p:sp>
        <p:nvSpPr>
          <p:cNvPr id="2" name="Tijdelijke aanduiding voor inhoud 1"/>
          <p:cNvSpPr>
            <a:spLocks noGrp="1"/>
          </p:cNvSpPr>
          <p:nvPr>
            <p:ph idx="1"/>
          </p:nvPr>
        </p:nvSpPr>
        <p:spPr/>
        <p:txBody>
          <a:bodyPr>
            <a:normAutofit/>
          </a:bodyPr>
          <a:lstStyle/>
          <a:p>
            <a:pPr marL="109728" indent="0">
              <a:buNone/>
            </a:pPr>
            <a:br>
              <a:rPr lang="nl-NL" i="1"/>
            </a:br>
            <a:br>
              <a:rPr lang="nl-NL" i="1"/>
            </a:br>
            <a:endParaRPr lang="nl-NL" i="1"/>
          </a:p>
          <a:p>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9303">
            <a:off x="5932819" y="3889114"/>
            <a:ext cx="2152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a:extLst>
              <a:ext uri="{FF2B5EF4-FFF2-40B4-BE49-F238E27FC236}">
                <a16:creationId xmlns:a16="http://schemas.microsoft.com/office/drawing/2014/main" id="{71F233A2-6AD1-41FC-B971-5540B4D3CBA9}"/>
              </a:ext>
            </a:extLst>
          </p:cNvPr>
          <p:cNvPicPr>
            <a:picLocks noChangeAspect="1"/>
          </p:cNvPicPr>
          <p:nvPr/>
        </p:nvPicPr>
        <p:blipFill>
          <a:blip r:embed="rId3"/>
          <a:stretch>
            <a:fillRect/>
          </a:stretch>
        </p:blipFill>
        <p:spPr>
          <a:xfrm>
            <a:off x="759377" y="2060848"/>
            <a:ext cx="2466975" cy="1847850"/>
          </a:xfrm>
          <a:prstGeom prst="rect">
            <a:avLst/>
          </a:prstGeom>
        </p:spPr>
      </p:pic>
      <p:pic>
        <p:nvPicPr>
          <p:cNvPr id="5" name="Afbeelding 4">
            <a:extLst>
              <a:ext uri="{FF2B5EF4-FFF2-40B4-BE49-F238E27FC236}">
                <a16:creationId xmlns:a16="http://schemas.microsoft.com/office/drawing/2014/main" id="{A5EFB1BF-024B-4DC3-985D-1400FE6EF569}"/>
              </a:ext>
            </a:extLst>
          </p:cNvPr>
          <p:cNvPicPr>
            <a:picLocks noChangeAspect="1"/>
          </p:cNvPicPr>
          <p:nvPr/>
        </p:nvPicPr>
        <p:blipFill>
          <a:blip r:embed="rId4"/>
          <a:stretch>
            <a:fillRect/>
          </a:stretch>
        </p:blipFill>
        <p:spPr>
          <a:xfrm>
            <a:off x="6448431" y="1788905"/>
            <a:ext cx="2533650" cy="1809750"/>
          </a:xfrm>
          <a:prstGeom prst="rect">
            <a:avLst/>
          </a:prstGeom>
        </p:spPr>
      </p:pic>
      <p:pic>
        <p:nvPicPr>
          <p:cNvPr id="6" name="Afbeelding 5">
            <a:extLst>
              <a:ext uri="{FF2B5EF4-FFF2-40B4-BE49-F238E27FC236}">
                <a16:creationId xmlns:a16="http://schemas.microsoft.com/office/drawing/2014/main" id="{6C3C7629-673C-4832-A3D3-E673469015AF}"/>
              </a:ext>
            </a:extLst>
          </p:cNvPr>
          <p:cNvPicPr>
            <a:picLocks noChangeAspect="1"/>
          </p:cNvPicPr>
          <p:nvPr/>
        </p:nvPicPr>
        <p:blipFill>
          <a:blip r:embed="rId5"/>
          <a:stretch>
            <a:fillRect/>
          </a:stretch>
        </p:blipFill>
        <p:spPr>
          <a:xfrm>
            <a:off x="1353144" y="4315113"/>
            <a:ext cx="1797712" cy="1562160"/>
          </a:xfrm>
          <a:prstGeom prst="rect">
            <a:avLst/>
          </a:prstGeom>
        </p:spPr>
      </p:pic>
      <p:pic>
        <p:nvPicPr>
          <p:cNvPr id="7" name="Afbeelding 6">
            <a:extLst>
              <a:ext uri="{FF2B5EF4-FFF2-40B4-BE49-F238E27FC236}">
                <a16:creationId xmlns:a16="http://schemas.microsoft.com/office/drawing/2014/main" id="{0571163B-7B44-4F9A-BF0E-DB0D87C4C9AD}"/>
              </a:ext>
            </a:extLst>
          </p:cNvPr>
          <p:cNvPicPr>
            <a:picLocks noChangeAspect="1"/>
          </p:cNvPicPr>
          <p:nvPr/>
        </p:nvPicPr>
        <p:blipFill>
          <a:blip r:embed="rId6"/>
          <a:stretch>
            <a:fillRect/>
          </a:stretch>
        </p:blipFill>
        <p:spPr>
          <a:xfrm>
            <a:off x="3467100" y="2395537"/>
            <a:ext cx="2209800" cy="2066925"/>
          </a:xfrm>
          <a:prstGeom prst="rect">
            <a:avLst/>
          </a:prstGeom>
        </p:spPr>
      </p:pic>
    </p:spTree>
    <p:extLst>
      <p:ext uri="{BB962C8B-B14F-4D97-AF65-F5344CB8AC3E}">
        <p14:creationId xmlns:p14="http://schemas.microsoft.com/office/powerpoint/2010/main" val="153931167"/>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a:xfrm>
            <a:off x="1102679" y="404664"/>
            <a:ext cx="7818437" cy="4608513"/>
          </a:xfrm>
        </p:spPr>
        <p:style>
          <a:lnRef idx="0">
            <a:scrgbClr r="0" g="0" b="0"/>
          </a:lnRef>
          <a:fillRef idx="1001">
            <a:schemeClr val="lt2"/>
          </a:fillRef>
          <a:effectRef idx="0">
            <a:scrgbClr r="0" g="0" b="0"/>
          </a:effectRef>
          <a:fontRef idx="major"/>
        </p:style>
        <p:txBody>
          <a:bodyPr/>
          <a:lstStyle/>
          <a:p>
            <a:pPr algn="ctr" eaLnBrk="1" hangingPunct="1">
              <a:buFont typeface="Wingdings" pitchFamily="2" charset="2"/>
              <a:buNone/>
            </a:pPr>
            <a:r>
              <a:rPr lang="nl-NL" altLang="nl-NL" sz="4800" b="1">
                <a:latin typeface="Arial Rounded MT Bold" panose="020F0704030504030204" pitchFamily="34" charset="0"/>
              </a:rPr>
              <a:t>Een goede schoolkeuze </a:t>
            </a:r>
          </a:p>
          <a:p>
            <a:pPr algn="ctr" eaLnBrk="1" hangingPunct="1">
              <a:buFont typeface="Wingdings" pitchFamily="2" charset="2"/>
              <a:buNone/>
            </a:pPr>
            <a:r>
              <a:rPr lang="nl-NL" altLang="nl-NL" sz="4800" b="1">
                <a:latin typeface="Arial Rounded MT Bold" panose="020F0704030504030204" pitchFamily="34" charset="0"/>
              </a:rPr>
              <a:t>sluit aan bij de mogelijkheden </a:t>
            </a:r>
          </a:p>
          <a:p>
            <a:pPr algn="ctr" eaLnBrk="1" hangingPunct="1">
              <a:buFont typeface="Wingdings" pitchFamily="2" charset="2"/>
              <a:buNone/>
            </a:pPr>
            <a:r>
              <a:rPr lang="nl-NL" altLang="nl-NL" sz="4800" b="1">
                <a:latin typeface="Arial Rounded MT Bold" panose="020F0704030504030204" pitchFamily="34" charset="0"/>
              </a:rPr>
              <a:t>van </a:t>
            </a:r>
            <a:r>
              <a:rPr lang="nl-NL" altLang="nl-NL" sz="4800" b="1" i="1">
                <a:latin typeface="Arial Rounded MT Bold" panose="020F0704030504030204" pitchFamily="34" charset="0"/>
              </a:rPr>
              <a:t>úw</a:t>
            </a:r>
            <a:r>
              <a:rPr lang="nl-NL" altLang="nl-NL" sz="4800" b="1">
                <a:latin typeface="Arial Rounded MT Bold" panose="020F0704030504030204" pitchFamily="34" charset="0"/>
              </a:rPr>
              <a:t> kind!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319" y="4509120"/>
            <a:ext cx="229845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511071"/>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82133" y="457201"/>
            <a:ext cx="7704667" cy="811559"/>
          </a:xfrm>
        </p:spPr>
        <p:txBody>
          <a:bodyPr/>
          <a:lstStyle/>
          <a:p>
            <a:r>
              <a:rPr lang="nl-NL"/>
              <a:t>Overstap PO-VO </a:t>
            </a:r>
          </a:p>
        </p:txBody>
      </p:sp>
      <p:sp>
        <p:nvSpPr>
          <p:cNvPr id="2" name="Tijdelijke aanduiding voor inhoud 1"/>
          <p:cNvSpPr>
            <a:spLocks noGrp="1"/>
          </p:cNvSpPr>
          <p:nvPr>
            <p:ph idx="1"/>
          </p:nvPr>
        </p:nvSpPr>
        <p:spPr>
          <a:xfrm>
            <a:off x="982133" y="1268760"/>
            <a:ext cx="7704667" cy="4731056"/>
          </a:xfrm>
        </p:spPr>
        <p:txBody>
          <a:bodyPr>
            <a:normAutofit/>
          </a:bodyPr>
          <a:lstStyle/>
          <a:p>
            <a:pPr marL="109728" indent="0">
              <a:buNone/>
            </a:pPr>
            <a:r>
              <a:rPr lang="nl-NL" sz="2800" i="1" dirty="0"/>
              <a:t>centrale thema’s:</a:t>
            </a:r>
            <a:br>
              <a:rPr lang="nl-NL" sz="2800" i="1" dirty="0"/>
            </a:br>
            <a:endParaRPr lang="nl-NL" sz="2800" i="1" dirty="0"/>
          </a:p>
          <a:p>
            <a:pPr>
              <a:buFont typeface="Wingdings" panose="05000000000000000000" pitchFamily="2" charset="2"/>
              <a:buChar char="Ø"/>
            </a:pPr>
            <a:r>
              <a:rPr lang="nl-NL" sz="2800" dirty="0"/>
              <a:t>beleidsafspraken voor aanmelding/toelating</a:t>
            </a:r>
            <a:br>
              <a:rPr lang="nl-NL" sz="2800" dirty="0"/>
            </a:br>
            <a:endParaRPr lang="nl-NL" sz="2800" dirty="0"/>
          </a:p>
          <a:p>
            <a:pPr>
              <a:buFont typeface="Wingdings" panose="05000000000000000000" pitchFamily="2" charset="2"/>
              <a:buChar char="Ø"/>
            </a:pPr>
            <a:r>
              <a:rPr lang="nl-NL" sz="2800" dirty="0"/>
              <a:t>professionalisering van het advies		</a:t>
            </a:r>
            <a:br>
              <a:rPr lang="nl-NL" sz="2800" dirty="0"/>
            </a:br>
            <a:endParaRPr lang="nl-NL" sz="2800" dirty="0"/>
          </a:p>
          <a:p>
            <a:pPr>
              <a:buFont typeface="Wingdings" panose="05000000000000000000" pitchFamily="2" charset="2"/>
              <a:buChar char="Ø"/>
            </a:pPr>
            <a:r>
              <a:rPr lang="nl-NL" sz="2800" dirty="0"/>
              <a:t>overstap monitoren &amp; schoolloopbaan volgen op het niveau schoolbestuur</a:t>
            </a:r>
            <a:br>
              <a:rPr lang="nl-NL" dirty="0"/>
            </a:br>
            <a:endParaRPr lang="nl-NL" dirty="0"/>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301208"/>
            <a:ext cx="2084429" cy="44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507688"/>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410199" y="685801"/>
            <a:ext cx="2627968" cy="4183360"/>
          </a:xfrm>
        </p:spPr>
        <p:txBody>
          <a:bodyPr vert="horz" lIns="91440" tIns="45720" rIns="91440" bIns="45720" rtlCol="0" anchor="ctr">
            <a:normAutofit/>
          </a:bodyPr>
          <a:lstStyle/>
          <a:p>
            <a:r>
              <a:rPr lang="en-US" b="1" err="1">
                <a:latin typeface="Arial" panose="020B0604020202020204" pitchFamily="34" charset="0"/>
                <a:cs typeface="Arial" panose="020B0604020202020204" pitchFamily="34" charset="0"/>
              </a:rPr>
              <a:t>Waar</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streven</a:t>
            </a:r>
            <a:r>
              <a:rPr lang="en-US" b="1">
                <a:latin typeface="Arial" panose="020B0604020202020204" pitchFamily="34" charset="0"/>
                <a:cs typeface="Arial" panose="020B0604020202020204" pitchFamily="34" charset="0"/>
              </a:rPr>
              <a:t> we </a:t>
            </a:r>
            <a:r>
              <a:rPr lang="en-US" b="1" err="1">
                <a:latin typeface="Arial" panose="020B0604020202020204" pitchFamily="34" charset="0"/>
                <a:cs typeface="Arial" panose="020B0604020202020204" pitchFamily="34" charset="0"/>
              </a:rPr>
              <a:t>naar</a:t>
            </a:r>
            <a:endParaRPr lang="en-US" b="1">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01036" y="4553084"/>
            <a:ext cx="5032765" cy="168597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chemeClr val="accent1"/>
                </a:solidFill>
              </a14:hiddenFill>
            </a:ext>
          </a:extLst>
        </p:spPr>
      </p:pic>
      <p:graphicFrame>
        <p:nvGraphicFramePr>
          <p:cNvPr id="3076" name="Tijdelijke aanduiding voor inhoud 1">
            <a:extLst>
              <a:ext uri="{FF2B5EF4-FFF2-40B4-BE49-F238E27FC236}">
                <a16:creationId xmlns:a16="http://schemas.microsoft.com/office/drawing/2014/main" id="{0E1D9339-B5E2-4C47-9532-32321E900422}"/>
              </a:ext>
            </a:extLst>
          </p:cNvPr>
          <p:cNvGraphicFramePr/>
          <p:nvPr>
            <p:extLst>
              <p:ext uri="{D42A27DB-BD31-4B8C-83A1-F6EECF244321}">
                <p14:modId xmlns:p14="http://schemas.microsoft.com/office/powerpoint/2010/main" val="3262879943"/>
              </p:ext>
            </p:extLst>
          </p:nvPr>
        </p:nvGraphicFramePr>
        <p:xfrm>
          <a:off x="2666310" y="116632"/>
          <a:ext cx="6226169" cy="4065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6626148"/>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76672"/>
            <a:ext cx="8229600" cy="374037"/>
          </a:xfrm>
        </p:spPr>
        <p:txBody>
          <a:bodyPr>
            <a:normAutofit fontScale="90000"/>
          </a:bodyPr>
          <a:lstStyle/>
          <a:p>
            <a:r>
              <a:rPr lang="nl-NL"/>
              <a:t>Toelatingsbeleid (afspraken)</a:t>
            </a:r>
          </a:p>
        </p:txBody>
      </p:sp>
      <p:sp>
        <p:nvSpPr>
          <p:cNvPr id="2" name="Tijdelijke aanduiding voor inhoud 1"/>
          <p:cNvSpPr>
            <a:spLocks noGrp="1"/>
          </p:cNvSpPr>
          <p:nvPr>
            <p:ph idx="1"/>
          </p:nvPr>
        </p:nvSpPr>
        <p:spPr>
          <a:xfrm>
            <a:off x="457199" y="980728"/>
            <a:ext cx="8439819" cy="5616624"/>
          </a:xfrm>
        </p:spPr>
        <p:txBody>
          <a:bodyPr>
            <a:normAutofit fontScale="47500" lnSpcReduction="20000"/>
          </a:bodyPr>
          <a:lstStyle/>
          <a:p>
            <a:pPr marL="109728" indent="0">
              <a:buNone/>
            </a:pPr>
            <a:endParaRPr lang="nl-NL" i="1" dirty="0">
              <a:solidFill>
                <a:schemeClr val="tx2"/>
              </a:solidFill>
            </a:endParaRPr>
          </a:p>
          <a:p>
            <a:r>
              <a:rPr lang="nl-NL" sz="3600" dirty="0">
                <a:solidFill>
                  <a:schemeClr val="tx2"/>
                </a:solidFill>
                <a:latin typeface="Arial" panose="020B0604020202020204" pitchFamily="34" charset="0"/>
                <a:cs typeface="Arial" panose="020B0604020202020204" pitchFamily="34" charset="0"/>
              </a:rPr>
              <a:t>VO: voor 1-10 toelatingsbeleid en profiel school op de site</a:t>
            </a:r>
          </a:p>
          <a:p>
            <a:r>
              <a:rPr lang="nl-NL" sz="3600" dirty="0">
                <a:solidFill>
                  <a:schemeClr val="tx2"/>
                </a:solidFill>
                <a:latin typeface="Arial" panose="020B0604020202020204" pitchFamily="34" charset="0"/>
                <a:cs typeface="Arial" panose="020B0604020202020204" pitchFamily="34" charset="0"/>
              </a:rPr>
              <a:t>PO: uiterlijk 1 maart advies (</a:t>
            </a:r>
            <a:r>
              <a:rPr lang="nl-NL" sz="3600" dirty="0" err="1">
                <a:solidFill>
                  <a:schemeClr val="tx2"/>
                </a:solidFill>
                <a:latin typeface="Arial" panose="020B0604020202020204" pitchFamily="34" charset="0"/>
                <a:cs typeface="Arial" panose="020B0604020202020204" pitchFamily="34" charset="0"/>
              </a:rPr>
              <a:t>Toetsbesluit</a:t>
            </a:r>
            <a:r>
              <a:rPr lang="nl-NL" sz="3600" dirty="0">
                <a:solidFill>
                  <a:schemeClr val="tx2"/>
                </a:solidFill>
                <a:latin typeface="Arial" panose="020B0604020202020204" pitchFamily="34" charset="0"/>
                <a:cs typeface="Arial" panose="020B0604020202020204" pitchFamily="34" charset="0"/>
              </a:rPr>
              <a:t> OCW) </a:t>
            </a:r>
            <a:r>
              <a:rPr lang="nl-NL" sz="3600" dirty="0" err="1">
                <a:solidFill>
                  <a:schemeClr val="tx2"/>
                </a:solidFill>
                <a:latin typeface="Arial" panose="020B0604020202020204" pitchFamily="34" charset="0"/>
                <a:cs typeface="Arial" panose="020B0604020202020204" pitchFamily="34" charset="0"/>
              </a:rPr>
              <a:t>mbv</a:t>
            </a:r>
            <a:r>
              <a:rPr lang="nl-NL" sz="3600" dirty="0">
                <a:solidFill>
                  <a:schemeClr val="tx2"/>
                </a:solidFill>
                <a:latin typeface="Arial" panose="020B0604020202020204" pitchFamily="34" charset="0"/>
                <a:cs typeface="Arial" panose="020B0604020202020204" pitchFamily="34" charset="0"/>
              </a:rPr>
              <a:t> Plaatsingswijzer</a:t>
            </a:r>
          </a:p>
          <a:p>
            <a:r>
              <a:rPr lang="nl-NL" sz="3600" dirty="0">
                <a:solidFill>
                  <a:schemeClr val="tx2"/>
                </a:solidFill>
                <a:latin typeface="Arial" panose="020B0604020202020204" pitchFamily="34" charset="0"/>
                <a:cs typeface="Arial" panose="020B0604020202020204" pitchFamily="34" charset="0"/>
              </a:rPr>
              <a:t>Dubbele adviezen (</a:t>
            </a:r>
            <a:r>
              <a:rPr lang="nl-NL" sz="3600" dirty="0" err="1">
                <a:solidFill>
                  <a:schemeClr val="tx2"/>
                </a:solidFill>
                <a:latin typeface="Arial" panose="020B0604020202020204" pitchFamily="34" charset="0"/>
                <a:cs typeface="Arial" panose="020B0604020202020204" pitchFamily="34" charset="0"/>
              </a:rPr>
              <a:t>bijv</a:t>
            </a:r>
            <a:r>
              <a:rPr lang="nl-NL" sz="3600" dirty="0">
                <a:solidFill>
                  <a:schemeClr val="tx2"/>
                </a:solidFill>
                <a:latin typeface="Arial" panose="020B0604020202020204" pitchFamily="34" charset="0"/>
                <a:cs typeface="Arial" panose="020B0604020202020204" pitchFamily="34" charset="0"/>
              </a:rPr>
              <a:t>: havo/vwo) zijn wettelijk mogelijk </a:t>
            </a:r>
          </a:p>
          <a:p>
            <a:r>
              <a:rPr lang="nl-NL" sz="3600" dirty="0">
                <a:solidFill>
                  <a:srgbClr val="FF0000"/>
                </a:solidFill>
                <a:latin typeface="Arial" panose="020B0604020202020204" pitchFamily="34" charset="0"/>
                <a:cs typeface="Arial" panose="020B0604020202020204" pitchFamily="34" charset="0"/>
              </a:rPr>
              <a:t>Ouders: einddatum aanmelding 15 maart (max 2 scholen waarvan 1 de eerste keuze waarmee PO aan het VO de toestemming geeft om de informatie over te dragen)</a:t>
            </a:r>
          </a:p>
          <a:p>
            <a:r>
              <a:rPr lang="nl-NL" sz="3600" dirty="0">
                <a:solidFill>
                  <a:schemeClr val="tx2"/>
                </a:solidFill>
                <a:latin typeface="Arial" panose="020B0604020202020204" pitchFamily="34" charset="0"/>
                <a:cs typeface="Arial" panose="020B0604020202020204" pitchFamily="34" charset="0"/>
              </a:rPr>
              <a:t>PO 15 maart: na aanmelding </a:t>
            </a:r>
            <a:r>
              <a:rPr lang="nl-NL" sz="3600" u="sng" dirty="0">
                <a:solidFill>
                  <a:schemeClr val="tx2"/>
                </a:solidFill>
                <a:latin typeface="Arial" panose="020B0604020202020204" pitchFamily="34" charset="0"/>
                <a:cs typeface="Arial" panose="020B0604020202020204" pitchFamily="34" charset="0"/>
              </a:rPr>
              <a:t>Overstapdossier</a:t>
            </a:r>
            <a:r>
              <a:rPr lang="nl-NL" sz="3600" dirty="0">
                <a:solidFill>
                  <a:schemeClr val="tx2"/>
                </a:solidFill>
                <a:latin typeface="Arial" panose="020B0604020202020204" pitchFamily="34" charset="0"/>
                <a:cs typeface="Arial" panose="020B0604020202020204" pitchFamily="34" charset="0"/>
              </a:rPr>
              <a:t> (incl. </a:t>
            </a:r>
            <a:r>
              <a:rPr lang="nl-NL" sz="3600" u="sng" dirty="0">
                <a:solidFill>
                  <a:schemeClr val="tx2"/>
                </a:solidFill>
                <a:latin typeface="Arial" panose="020B0604020202020204" pitchFamily="34" charset="0"/>
                <a:cs typeface="Arial" panose="020B0604020202020204" pitchFamily="34" charset="0"/>
              </a:rPr>
              <a:t>Plaatsingswijzer)</a:t>
            </a:r>
            <a:r>
              <a:rPr lang="nl-NL" sz="3600" dirty="0">
                <a:solidFill>
                  <a:schemeClr val="tx2"/>
                </a:solidFill>
                <a:latin typeface="Arial" panose="020B0604020202020204" pitchFamily="34" charset="0"/>
                <a:cs typeface="Arial" panose="020B0604020202020204" pitchFamily="34" charset="0"/>
              </a:rPr>
              <a:t> via landelijk digitaal systeem OSO bij VO</a:t>
            </a:r>
          </a:p>
          <a:p>
            <a:r>
              <a:rPr lang="nl-NL" sz="3600" dirty="0">
                <a:solidFill>
                  <a:schemeClr val="tx2"/>
                </a:solidFill>
                <a:latin typeface="Arial" panose="020B0604020202020204" pitchFamily="34" charset="0"/>
                <a:cs typeface="Arial" panose="020B0604020202020204" pitchFamily="34" charset="0"/>
              </a:rPr>
              <a:t>Eindtoets: controletoets dan wel toets of heroverweging noodzakelijk is </a:t>
            </a:r>
            <a:r>
              <a:rPr lang="nl-NL" sz="3600" dirty="0">
                <a:solidFill>
                  <a:srgbClr val="FF0000"/>
                </a:solidFill>
                <a:latin typeface="Arial" panose="020B0604020202020204" pitchFamily="34" charset="0"/>
                <a:cs typeface="Arial" panose="020B0604020202020204" pitchFamily="34" charset="0"/>
              </a:rPr>
              <a:t>(indien </a:t>
            </a:r>
            <a:r>
              <a:rPr lang="nl-NL" sz="3600" dirty="0" err="1">
                <a:solidFill>
                  <a:srgbClr val="FF0000"/>
                </a:solidFill>
                <a:latin typeface="Arial" panose="020B0604020202020204" pitchFamily="34" charset="0"/>
                <a:cs typeface="Arial" panose="020B0604020202020204" pitchFamily="34" charset="0"/>
              </a:rPr>
              <a:t>toetsuitslag</a:t>
            </a:r>
            <a:r>
              <a:rPr lang="nl-NL" sz="3600" dirty="0">
                <a:solidFill>
                  <a:srgbClr val="FF0000"/>
                </a:solidFill>
                <a:latin typeface="Arial" panose="020B0604020202020204" pitchFamily="34" charset="0"/>
                <a:cs typeface="Arial" panose="020B0604020202020204" pitchFamily="34" charset="0"/>
              </a:rPr>
              <a:t> hoger is dan advies)</a:t>
            </a:r>
          </a:p>
          <a:p>
            <a:r>
              <a:rPr lang="nl-NL" sz="3600" dirty="0">
                <a:solidFill>
                  <a:schemeClr val="tx2"/>
                </a:solidFill>
                <a:latin typeface="Arial" panose="020B0604020202020204" pitchFamily="34" charset="0"/>
                <a:cs typeface="Arial" panose="020B0604020202020204" pitchFamily="34" charset="0"/>
              </a:rPr>
              <a:t>VO mag geen aanvullend onderzoek doen naar onderwijsniveau, wel naar ondersteuningsbehoefte. NB Bij TTO zijn er aanvullende eisen.</a:t>
            </a:r>
          </a:p>
          <a:p>
            <a:r>
              <a:rPr lang="nl-NL" sz="3600" dirty="0">
                <a:solidFill>
                  <a:schemeClr val="tx2"/>
                </a:solidFill>
                <a:latin typeface="Arial" panose="020B0604020202020204" pitchFamily="34" charset="0"/>
                <a:cs typeface="Arial" panose="020B0604020202020204" pitchFamily="34" charset="0"/>
              </a:rPr>
              <a:t>Intelligentietest mag maar </a:t>
            </a:r>
            <a:r>
              <a:rPr lang="nl-NL" sz="3600" u="sng" dirty="0">
                <a:solidFill>
                  <a:schemeClr val="tx2"/>
                </a:solidFill>
                <a:latin typeface="Arial" panose="020B0604020202020204" pitchFamily="34" charset="0"/>
                <a:cs typeface="Arial" panose="020B0604020202020204" pitchFamily="34" charset="0"/>
              </a:rPr>
              <a:t>na</a:t>
            </a:r>
            <a:r>
              <a:rPr lang="nl-NL" sz="3600" dirty="0">
                <a:solidFill>
                  <a:schemeClr val="tx2"/>
                </a:solidFill>
                <a:latin typeface="Arial" panose="020B0604020202020204" pitchFamily="34" charset="0"/>
                <a:cs typeface="Arial" panose="020B0604020202020204" pitchFamily="34" charset="0"/>
              </a:rPr>
              <a:t> toelatingsbesluit</a:t>
            </a:r>
          </a:p>
          <a:p>
            <a:pPr lvl="3"/>
            <a:r>
              <a:rPr lang="nl-NL" sz="3600" dirty="0">
                <a:solidFill>
                  <a:schemeClr val="tx2"/>
                </a:solidFill>
                <a:latin typeface="Arial" panose="020B0604020202020204" pitchFamily="34" charset="0"/>
                <a:cs typeface="Arial" panose="020B0604020202020204" pitchFamily="34" charset="0"/>
              </a:rPr>
              <a:t>geldt niet voor PrO, daar is IQ onderzoek onderdeel voor toelating</a:t>
            </a:r>
          </a:p>
          <a:p>
            <a:r>
              <a:rPr lang="nl-NL" sz="3600" dirty="0">
                <a:solidFill>
                  <a:schemeClr val="tx2"/>
                </a:solidFill>
                <a:latin typeface="Arial" panose="020B0604020202020204" pitchFamily="34" charset="0"/>
                <a:cs typeface="Arial" panose="020B0604020202020204" pitchFamily="34" charset="0"/>
              </a:rPr>
              <a:t>Alles volledig voor 15 maart: dan besluit toelating voor de meivakantie en bericht plaatsing z.s.m. na </a:t>
            </a:r>
            <a:r>
              <a:rPr lang="nl-NL" sz="3600" u="sng" dirty="0">
                <a:solidFill>
                  <a:schemeClr val="tx2"/>
                </a:solidFill>
                <a:latin typeface="Arial" panose="020B0604020202020204" pitchFamily="34" charset="0"/>
                <a:cs typeface="Arial" panose="020B0604020202020204" pitchFamily="34" charset="0"/>
              </a:rPr>
              <a:t>heroverweging op uiterlijk 1 juni</a:t>
            </a:r>
            <a:br>
              <a:rPr lang="nl-NL" sz="2900" dirty="0"/>
            </a:br>
            <a:endParaRPr lang="nl-NL" sz="2900" dirty="0"/>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549" y="260648"/>
            <a:ext cx="22367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18710"/>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25363578-2A8C-4658-87B5-C5912F542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10" name="Freeform 6">
              <a:extLst>
                <a:ext uri="{FF2B5EF4-FFF2-40B4-BE49-F238E27FC236}">
                  <a16:creationId xmlns:a16="http://schemas.microsoft.com/office/drawing/2014/main" id="{E218F359-143F-4C4D-89E0-5264C1C8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62ADA4B7-AAC9-4634-808E-1FFA83601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a:extLst>
                <a:ext uri="{FF2B5EF4-FFF2-40B4-BE49-F238E27FC236}">
                  <a16:creationId xmlns:a16="http://schemas.microsoft.com/office/drawing/2014/main" id="{32EDB2D2-BC10-4870-9DC7-868590D46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293A2EC2-7274-4905-8DAF-A2D403034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676BE7D1-3188-44D8-8A0A-51164D0AB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2045A432-8539-4E56-9560-4B67D2520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el 1">
            <a:extLst>
              <a:ext uri="{FF2B5EF4-FFF2-40B4-BE49-F238E27FC236}">
                <a16:creationId xmlns:a16="http://schemas.microsoft.com/office/drawing/2014/main" id="{83CBF112-E3C4-422D-9310-C4E3D088957A}"/>
              </a:ext>
            </a:extLst>
          </p:cNvPr>
          <p:cNvSpPr>
            <a:spLocks noGrp="1"/>
          </p:cNvSpPr>
          <p:nvPr>
            <p:ph type="title"/>
          </p:nvPr>
        </p:nvSpPr>
        <p:spPr>
          <a:xfrm>
            <a:off x="3067049" y="4562856"/>
            <a:ext cx="5560217" cy="898149"/>
          </a:xfrm>
        </p:spPr>
        <p:txBody>
          <a:bodyPr vert="horz" lIns="91440" tIns="45720" rIns="91440" bIns="45720" rtlCol="0" anchor="b">
            <a:normAutofit fontScale="90000"/>
          </a:bodyPr>
          <a:lstStyle/>
          <a:p>
            <a:pPr>
              <a:lnSpc>
                <a:spcPct val="90000"/>
              </a:lnSpc>
            </a:pPr>
            <a:r>
              <a:rPr lang="en-US" sz="2900" b="1" dirty="0" err="1"/>
              <a:t>Overstap</a:t>
            </a:r>
            <a:r>
              <a:rPr lang="en-US" sz="2900" b="1" dirty="0"/>
              <a:t> Service Onderwijs</a:t>
            </a:r>
            <a:br>
              <a:rPr lang="en-US" sz="2900" b="1" dirty="0"/>
            </a:br>
            <a:r>
              <a:rPr lang="en-US" sz="2900" b="1" dirty="0"/>
              <a:t>OSO</a:t>
            </a:r>
            <a:br>
              <a:rPr lang="en-US" sz="2900" b="1" dirty="0"/>
            </a:br>
            <a:endParaRPr lang="en-US" sz="2900" b="1" dirty="0"/>
          </a:p>
        </p:txBody>
      </p:sp>
      <p:sp>
        <p:nvSpPr>
          <p:cNvPr id="25" name="Rounded Rectangle 6">
            <a:extLst>
              <a:ext uri="{FF2B5EF4-FFF2-40B4-BE49-F238E27FC236}">
                <a16:creationId xmlns:a16="http://schemas.microsoft.com/office/drawing/2014/main" id="{86E639F9-7C5B-4E26-BF61-96FA02B9A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609600"/>
            <a:ext cx="587502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Tijdelijke aanduiding voor inhoud 3">
            <a:extLst>
              <a:ext uri="{FF2B5EF4-FFF2-40B4-BE49-F238E27FC236}">
                <a16:creationId xmlns:a16="http://schemas.microsoft.com/office/drawing/2014/main" id="{EF68AE2E-51A0-4D98-9CEB-E53AB1DF6C04}"/>
              </a:ext>
            </a:extLst>
          </p:cNvPr>
          <p:cNvPicPr>
            <a:picLocks noGrp="1" noChangeAspect="1"/>
          </p:cNvPicPr>
          <p:nvPr>
            <p:ph idx="1"/>
          </p:nvPr>
        </p:nvPicPr>
        <p:blipFill>
          <a:blip r:embed="rId3"/>
          <a:stretch>
            <a:fillRect/>
          </a:stretch>
        </p:blipFill>
        <p:spPr>
          <a:xfrm>
            <a:off x="3033848" y="1259301"/>
            <a:ext cx="5381897" cy="2379533"/>
          </a:xfrm>
          <a:prstGeom prst="rect">
            <a:avLst/>
          </a:prstGeom>
        </p:spPr>
      </p:pic>
      <p:sp>
        <p:nvSpPr>
          <p:cNvPr id="3" name="Tekstvak 2">
            <a:extLst>
              <a:ext uri="{FF2B5EF4-FFF2-40B4-BE49-F238E27FC236}">
                <a16:creationId xmlns:a16="http://schemas.microsoft.com/office/drawing/2014/main" id="{66CECEE2-45D4-4A41-912B-535FE443DB68}"/>
              </a:ext>
            </a:extLst>
          </p:cNvPr>
          <p:cNvSpPr txBox="1"/>
          <p:nvPr/>
        </p:nvSpPr>
        <p:spPr>
          <a:xfrm>
            <a:off x="3486881" y="5011930"/>
            <a:ext cx="4832475" cy="1477328"/>
          </a:xfrm>
          <a:prstGeom prst="rect">
            <a:avLst/>
          </a:prstGeom>
          <a:noFill/>
        </p:spPr>
        <p:txBody>
          <a:bodyPr wrap="square" rtlCol="0">
            <a:spAutoFit/>
          </a:bodyPr>
          <a:lstStyle/>
          <a:p>
            <a:r>
              <a:rPr lang="nl-NL" dirty="0"/>
              <a:t>Ouders moeten ten minste inzage gehad hebben in het dossier. Voor zover er alleen gegevens van de school zelf in staan, is formeel geen toestemming nodig. Voor externe onderzoeken is die toestemming wel nodig.</a:t>
            </a:r>
          </a:p>
        </p:txBody>
      </p:sp>
    </p:spTree>
    <p:extLst>
      <p:ext uri="{BB962C8B-B14F-4D97-AF65-F5344CB8AC3E}">
        <p14:creationId xmlns:p14="http://schemas.microsoft.com/office/powerpoint/2010/main" val="3599256895"/>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60648"/>
            <a:ext cx="8229600" cy="720080"/>
          </a:xfrm>
        </p:spPr>
        <p:txBody>
          <a:bodyPr>
            <a:normAutofit/>
          </a:bodyPr>
          <a:lstStyle/>
          <a:p>
            <a:r>
              <a:rPr lang="nl-NL" sz="3600" b="1">
                <a:latin typeface="Arial" panose="020B0604020202020204" pitchFamily="34" charset="0"/>
                <a:cs typeface="Arial" panose="020B0604020202020204" pitchFamily="34" charset="0"/>
              </a:rPr>
              <a:t>Toelatingsbeleid (loten)</a:t>
            </a:r>
          </a:p>
        </p:txBody>
      </p:sp>
      <p:sp>
        <p:nvSpPr>
          <p:cNvPr id="2" name="Tijdelijke aanduiding voor inhoud 1"/>
          <p:cNvSpPr>
            <a:spLocks noGrp="1"/>
          </p:cNvSpPr>
          <p:nvPr>
            <p:ph idx="1"/>
          </p:nvPr>
        </p:nvSpPr>
        <p:spPr>
          <a:xfrm>
            <a:off x="1043608" y="836712"/>
            <a:ext cx="7920880" cy="6021288"/>
          </a:xfrm>
        </p:spPr>
        <p:txBody>
          <a:bodyPr>
            <a:normAutofit fontScale="47500" lnSpcReduction="20000"/>
          </a:bodyPr>
          <a:lstStyle/>
          <a:p>
            <a:pPr marL="109728" indent="0">
              <a:buNone/>
            </a:pPr>
            <a:endParaRPr lang="nl-NL" sz="2900" i="1" dirty="0"/>
          </a:p>
          <a:p>
            <a:pPr marL="109728" indent="0">
              <a:buNone/>
            </a:pPr>
            <a:r>
              <a:rPr lang="nl-NL" sz="3200" b="1" i="1" u="sng" dirty="0">
                <a:latin typeface="Arial" panose="020B0604020202020204" pitchFamily="34" charset="0"/>
                <a:cs typeface="Arial" panose="020B0604020202020204" pitchFamily="34" charset="0"/>
              </a:rPr>
              <a:t>Waarom loten</a:t>
            </a:r>
          </a:p>
          <a:p>
            <a:r>
              <a:rPr lang="nl-NL" sz="3200" dirty="0">
                <a:latin typeface="Arial" panose="020B0604020202020204" pitchFamily="34" charset="0"/>
                <a:cs typeface="Arial" panose="020B0604020202020204" pitchFamily="34" charset="0"/>
              </a:rPr>
              <a:t>Plaatsgebrek: maximaal aantal </a:t>
            </a:r>
            <a:r>
              <a:rPr lang="nl-NL" sz="3200" dirty="0" err="1">
                <a:latin typeface="Arial" panose="020B0604020202020204" pitchFamily="34" charset="0"/>
                <a:cs typeface="Arial" panose="020B0604020202020204" pitchFamily="34" charset="0"/>
              </a:rPr>
              <a:t>lln</a:t>
            </a:r>
            <a:r>
              <a:rPr lang="nl-NL" sz="3200" dirty="0">
                <a:latin typeface="Arial" panose="020B0604020202020204" pitchFamily="34" charset="0"/>
                <a:cs typeface="Arial" panose="020B0604020202020204" pitchFamily="34" charset="0"/>
              </a:rPr>
              <a:t> in een afdeling</a:t>
            </a:r>
          </a:p>
          <a:p>
            <a:pPr marL="109728" indent="0">
              <a:buNone/>
            </a:pPr>
            <a:endParaRPr lang="nl-NL" sz="3200" dirty="0">
              <a:latin typeface="Arial" panose="020B0604020202020204" pitchFamily="34" charset="0"/>
              <a:cs typeface="Arial" panose="020B0604020202020204" pitchFamily="34" charset="0"/>
            </a:endParaRPr>
          </a:p>
          <a:p>
            <a:pPr marL="109728" indent="0">
              <a:buNone/>
            </a:pPr>
            <a:r>
              <a:rPr lang="nl-NL" sz="3200" b="1" i="1" u="sng" dirty="0">
                <a:latin typeface="Arial" panose="020B0604020202020204" pitchFamily="34" charset="0"/>
                <a:cs typeface="Arial" panose="020B0604020202020204" pitchFamily="34" charset="0"/>
              </a:rPr>
              <a:t>Hoe</a:t>
            </a:r>
          </a:p>
          <a:p>
            <a:r>
              <a:rPr lang="nl-NL" sz="3200" dirty="0">
                <a:latin typeface="Arial" panose="020B0604020202020204" pitchFamily="34" charset="0"/>
                <a:cs typeface="Arial" panose="020B0604020202020204" pitchFamily="34" charset="0"/>
              </a:rPr>
              <a:t>Op 24 maart, inclusief uitslag op de site</a:t>
            </a:r>
          </a:p>
          <a:p>
            <a:r>
              <a:rPr lang="nl-NL" sz="3200" dirty="0">
                <a:latin typeface="Arial" panose="020B0604020202020204" pitchFamily="34" charset="0"/>
                <a:cs typeface="Arial" panose="020B0604020202020204" pitchFamily="34" charset="0"/>
              </a:rPr>
              <a:t>Notaris </a:t>
            </a:r>
          </a:p>
          <a:p>
            <a:r>
              <a:rPr lang="nl-NL" sz="3200" dirty="0">
                <a:latin typeface="Arial" panose="020B0604020202020204" pitchFamily="34" charset="0"/>
                <a:cs typeface="Arial" panose="020B0604020202020204" pitchFamily="34" charset="0"/>
              </a:rPr>
              <a:t>1</a:t>
            </a:r>
            <a:r>
              <a:rPr lang="nl-NL" sz="3200" baseline="30000" dirty="0">
                <a:latin typeface="Arial" panose="020B0604020202020204" pitchFamily="34" charset="0"/>
                <a:cs typeface="Arial" panose="020B0604020202020204" pitchFamily="34" charset="0"/>
              </a:rPr>
              <a:t>e</a:t>
            </a:r>
            <a:r>
              <a:rPr lang="nl-NL" sz="3200" dirty="0">
                <a:latin typeface="Arial" panose="020B0604020202020204" pitchFamily="34" charset="0"/>
                <a:cs typeface="Arial" panose="020B0604020202020204" pitchFamily="34" charset="0"/>
              </a:rPr>
              <a:t> keuze apart van 2</a:t>
            </a:r>
            <a:r>
              <a:rPr lang="nl-NL" sz="3200" baseline="30000" dirty="0">
                <a:latin typeface="Arial" panose="020B0604020202020204" pitchFamily="34" charset="0"/>
                <a:cs typeface="Arial" panose="020B0604020202020204" pitchFamily="34" charset="0"/>
              </a:rPr>
              <a:t>e</a:t>
            </a:r>
            <a:r>
              <a:rPr lang="nl-NL" sz="3200" dirty="0">
                <a:latin typeface="Arial" panose="020B0604020202020204" pitchFamily="34" charset="0"/>
                <a:cs typeface="Arial" panose="020B0604020202020204" pitchFamily="34" charset="0"/>
              </a:rPr>
              <a:t> keuze</a:t>
            </a:r>
          </a:p>
          <a:p>
            <a:r>
              <a:rPr lang="nl-NL" sz="3200" dirty="0">
                <a:latin typeface="Arial" panose="020B0604020202020204" pitchFamily="34" charset="0"/>
                <a:cs typeface="Arial" panose="020B0604020202020204" pitchFamily="34" charset="0"/>
              </a:rPr>
              <a:t>Uitgeloot? dan uiterlijk 5 april een nieuwe aanmelding (12 april evt. 2</a:t>
            </a:r>
            <a:r>
              <a:rPr lang="nl-NL" sz="3200" baseline="30000" dirty="0">
                <a:latin typeface="Arial" panose="020B0604020202020204" pitchFamily="34" charset="0"/>
                <a:cs typeface="Arial" panose="020B0604020202020204" pitchFamily="34" charset="0"/>
              </a:rPr>
              <a:t>e</a:t>
            </a:r>
            <a:r>
              <a:rPr lang="nl-NL" sz="3200" dirty="0">
                <a:latin typeface="Arial" panose="020B0604020202020204" pitchFamily="34" charset="0"/>
                <a:cs typeface="Arial" panose="020B0604020202020204" pitchFamily="34" charset="0"/>
              </a:rPr>
              <a:t> loting)</a:t>
            </a:r>
          </a:p>
          <a:p>
            <a:r>
              <a:rPr lang="nl-NL" sz="3200" dirty="0">
                <a:latin typeface="Arial" panose="020B0604020202020204" pitchFamily="34" charset="0"/>
                <a:cs typeface="Arial" panose="020B0604020202020204" pitchFamily="34" charset="0"/>
              </a:rPr>
              <a:t>Leerling maar bij max. 2 scholen aanmelden</a:t>
            </a:r>
          </a:p>
          <a:p>
            <a:pPr lvl="2"/>
            <a:r>
              <a:rPr lang="nl-NL" sz="3200" dirty="0">
                <a:latin typeface="Arial" panose="020B0604020202020204" pitchFamily="34" charset="0"/>
                <a:cs typeface="Arial" panose="020B0604020202020204" pitchFamily="34" charset="0"/>
              </a:rPr>
              <a:t>Uitwisseling </a:t>
            </a:r>
            <a:r>
              <a:rPr lang="nl-NL" sz="3200" dirty="0" err="1">
                <a:latin typeface="Arial" panose="020B0604020202020204" pitchFamily="34" charset="0"/>
                <a:cs typeface="Arial" panose="020B0604020202020204" pitchFamily="34" charset="0"/>
              </a:rPr>
              <a:t>leerlinggevens</a:t>
            </a:r>
            <a:r>
              <a:rPr lang="nl-NL" sz="3200" dirty="0">
                <a:latin typeface="Arial" panose="020B0604020202020204" pitchFamily="34" charset="0"/>
                <a:cs typeface="Arial" panose="020B0604020202020204" pitchFamily="34" charset="0"/>
              </a:rPr>
              <a:t> kan slechts met 1 VO school  </a:t>
            </a:r>
          </a:p>
          <a:p>
            <a:r>
              <a:rPr lang="nl-NL" sz="3200" dirty="0">
                <a:latin typeface="Arial" panose="020B0604020202020204" pitchFamily="34" charset="0"/>
                <a:cs typeface="Arial" panose="020B0604020202020204" pitchFamily="34" charset="0"/>
              </a:rPr>
              <a:t>Elke school eigen voorrangsregels mogelijk (zie de sites) </a:t>
            </a:r>
          </a:p>
          <a:p>
            <a:pPr lvl="2"/>
            <a:r>
              <a:rPr lang="nl-NL" sz="3200" dirty="0">
                <a:latin typeface="Arial" panose="020B0604020202020204" pitchFamily="34" charset="0"/>
                <a:cs typeface="Arial" panose="020B0604020202020204" pitchFamily="34" charset="0"/>
              </a:rPr>
              <a:t>broertje/zusje regeling meest bekende voorbeeld</a:t>
            </a:r>
            <a:br>
              <a:rPr lang="nl-NL" sz="3200" dirty="0">
                <a:latin typeface="Arial" panose="020B0604020202020204" pitchFamily="34" charset="0"/>
                <a:cs typeface="Arial" panose="020B0604020202020204" pitchFamily="34" charset="0"/>
              </a:rPr>
            </a:br>
            <a:endParaRPr lang="nl-NL" sz="3200" dirty="0">
              <a:latin typeface="Arial" panose="020B0604020202020204" pitchFamily="34" charset="0"/>
              <a:cs typeface="Arial" panose="020B0604020202020204" pitchFamily="34" charset="0"/>
            </a:endParaRPr>
          </a:p>
          <a:p>
            <a:pPr marL="109728" indent="0">
              <a:buNone/>
            </a:pPr>
            <a:r>
              <a:rPr lang="nl-NL" sz="3200" b="1" i="1" u="sng" dirty="0">
                <a:latin typeface="Arial" panose="020B0604020202020204" pitchFamily="34" charset="0"/>
                <a:cs typeface="Arial" panose="020B0604020202020204" pitchFamily="34" charset="0"/>
              </a:rPr>
              <a:t>Welke scholen hebben geloot in 2021</a:t>
            </a:r>
          </a:p>
          <a:p>
            <a:pPr marL="109728" indent="0">
              <a:buNone/>
            </a:pPr>
            <a:r>
              <a:rPr lang="nl-NL" sz="3200" dirty="0">
                <a:latin typeface="Arial" panose="020B0604020202020204" pitchFamily="34" charset="0"/>
                <a:cs typeface="Arial" panose="020B0604020202020204" pitchFamily="34" charset="0"/>
              </a:rPr>
              <a:t>Parcivalcollege (TL/HAVO)-Werkmancollege/Stadslyceum (HAVO/VWO)-</a:t>
            </a:r>
          </a:p>
          <a:p>
            <a:pPr marL="109728" indent="0">
              <a:buNone/>
            </a:pPr>
            <a:r>
              <a:rPr lang="nl-NL" sz="3200" dirty="0">
                <a:latin typeface="Arial" panose="020B0604020202020204" pitchFamily="34" charset="0"/>
                <a:cs typeface="Arial" panose="020B0604020202020204" pitchFamily="34" charset="0"/>
              </a:rPr>
              <a:t>Leon van Gelder- Montessori Lyceum (HAVO/VWO) – CSG Augustinus</a:t>
            </a:r>
          </a:p>
          <a:p>
            <a:pPr marL="109728" indent="0">
              <a:buNone/>
            </a:pPr>
            <a:r>
              <a:rPr lang="nl-NL" sz="3200" b="1" i="1" u="sng" dirty="0">
                <a:latin typeface="Arial" panose="020B0604020202020204" pitchFamily="34" charset="0"/>
                <a:cs typeface="Arial" panose="020B0604020202020204" pitchFamily="34" charset="0"/>
              </a:rPr>
              <a:t>Leerlingenstop na de loting in 2021 i.v.m. volle school</a:t>
            </a:r>
          </a:p>
          <a:p>
            <a:pPr marL="109728" indent="0">
              <a:buNone/>
            </a:pPr>
            <a:r>
              <a:rPr lang="nl-NL" sz="3200" dirty="0">
                <a:latin typeface="Arial" panose="020B0604020202020204" pitchFamily="34" charset="0"/>
                <a:cs typeface="Arial" panose="020B0604020202020204" pitchFamily="34" charset="0"/>
              </a:rPr>
              <a:t>Vrijwel alle scholen op een of meerdere afdelingen</a:t>
            </a:r>
          </a:p>
          <a:p>
            <a:pPr marL="109728" indent="0">
              <a:buNone/>
            </a:pPr>
            <a:endParaRPr lang="nl-NL" dirty="0"/>
          </a:p>
          <a:p>
            <a:endParaRPr lang="nl-NL" dirty="0"/>
          </a:p>
        </p:txBody>
      </p:sp>
    </p:spTree>
    <p:extLst>
      <p:ext uri="{BB962C8B-B14F-4D97-AF65-F5344CB8AC3E}">
        <p14:creationId xmlns:p14="http://schemas.microsoft.com/office/powerpoint/2010/main" val="3933583433"/>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76672"/>
            <a:ext cx="8229600" cy="940966"/>
          </a:xfrm>
        </p:spPr>
        <p:txBody>
          <a:bodyPr>
            <a:normAutofit/>
          </a:bodyPr>
          <a:lstStyle/>
          <a:p>
            <a:r>
              <a:rPr lang="nl-NL"/>
              <a:t>Toelatingsbeleid (afwijking)</a:t>
            </a:r>
          </a:p>
        </p:txBody>
      </p:sp>
      <p:sp>
        <p:nvSpPr>
          <p:cNvPr id="2" name="Tijdelijke aanduiding voor inhoud 1"/>
          <p:cNvSpPr>
            <a:spLocks noGrp="1"/>
          </p:cNvSpPr>
          <p:nvPr>
            <p:ph idx="1"/>
          </p:nvPr>
        </p:nvSpPr>
        <p:spPr>
          <a:xfrm>
            <a:off x="982133" y="1417638"/>
            <a:ext cx="7704667" cy="5150310"/>
          </a:xfrm>
        </p:spPr>
        <p:txBody>
          <a:bodyPr>
            <a:normAutofit fontScale="85000" lnSpcReduction="20000"/>
          </a:bodyPr>
          <a:lstStyle/>
          <a:p>
            <a:pPr marL="109728" indent="0">
              <a:buNone/>
            </a:pPr>
            <a:endParaRPr lang="nl-NL" i="1" dirty="0">
              <a:solidFill>
                <a:schemeClr val="tx2"/>
              </a:solidFill>
            </a:endParaRPr>
          </a:p>
          <a:p>
            <a:r>
              <a:rPr lang="nl-NL" dirty="0"/>
              <a:t>binnen 10 werkdagen na voorlopig besluit met ouder en PO in gesprek</a:t>
            </a:r>
            <a:br>
              <a:rPr lang="nl-NL" dirty="0"/>
            </a:br>
            <a:endParaRPr lang="nl-NL" dirty="0"/>
          </a:p>
          <a:p>
            <a:r>
              <a:rPr lang="nl-NL" dirty="0"/>
              <a:t>zorgplicht &amp; Meer Partijen Overleg (MPO)</a:t>
            </a:r>
            <a:br>
              <a:rPr lang="nl-NL" dirty="0"/>
            </a:br>
            <a:endParaRPr lang="nl-NL" dirty="0"/>
          </a:p>
          <a:p>
            <a:r>
              <a:rPr lang="nl-NL" dirty="0"/>
              <a:t>bezwaarprocedure </a:t>
            </a:r>
          </a:p>
          <a:p>
            <a:pPr lvl="3"/>
            <a:r>
              <a:rPr lang="nl-NL" sz="2200" dirty="0"/>
              <a:t>Advies: bij PO school</a:t>
            </a:r>
          </a:p>
          <a:p>
            <a:pPr lvl="3"/>
            <a:r>
              <a:rPr lang="nl-NL" sz="2200" dirty="0"/>
              <a:t>Toelating/Plaatsing: VO school</a:t>
            </a:r>
          </a:p>
          <a:p>
            <a:pPr lvl="3"/>
            <a:r>
              <a:rPr lang="nl-NL" sz="2200" dirty="0"/>
              <a:t>NB </a:t>
            </a:r>
            <a:r>
              <a:rPr lang="nl-NL" sz="2200" u="sng" dirty="0"/>
              <a:t>Schoolbestuur </a:t>
            </a:r>
            <a:r>
              <a:rPr lang="nl-NL" sz="2200" dirty="0"/>
              <a:t>heeft plaatsingsplicht (niet de school)</a:t>
            </a:r>
          </a:p>
          <a:p>
            <a:pPr marL="1371600" lvl="3" indent="0">
              <a:buNone/>
            </a:pPr>
            <a:r>
              <a:rPr lang="nl-NL" sz="2200" dirty="0"/>
              <a:t>In het geval extra ondersteuning is er zorgplicht. Kan toch zijn dat overleg uitwijst dat een andere school/ander bestuur de ondersteuning wel kan bieden.</a:t>
            </a:r>
          </a:p>
          <a:p>
            <a:r>
              <a:rPr lang="nl-NL" dirty="0"/>
              <a:t>rol leerplicht </a:t>
            </a:r>
            <a:br>
              <a:rPr lang="nl-NL" dirty="0"/>
            </a:br>
            <a:endParaRPr lang="nl-NL" dirty="0"/>
          </a:p>
          <a:p>
            <a:endParaRPr lang="nl-NL" dirty="0"/>
          </a:p>
        </p:txBody>
      </p:sp>
    </p:spTree>
    <p:extLst>
      <p:ext uri="{BB962C8B-B14F-4D97-AF65-F5344CB8AC3E}">
        <p14:creationId xmlns:p14="http://schemas.microsoft.com/office/powerpoint/2010/main" val="927853733"/>
      </p:ext>
    </p:extLst>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A3ACD3C1948D42BECA485D05445E70" ma:contentTypeVersion="15" ma:contentTypeDescription="Een nieuw document maken." ma:contentTypeScope="" ma:versionID="81af2988a00ec30bcf29da2063f64cd7">
  <xsd:schema xmlns:xsd="http://www.w3.org/2001/XMLSchema" xmlns:xs="http://www.w3.org/2001/XMLSchema" xmlns:p="http://schemas.microsoft.com/office/2006/metadata/properties" xmlns:ns2="f1474087-4e67-4afa-8b67-260e774a898f" xmlns:ns3="49fac317-f441-4910-8e0b-ab191711c8a2" targetNamespace="http://schemas.microsoft.com/office/2006/metadata/properties" ma:root="true" ma:fieldsID="c91c4e5a8f807046d47b56c24f0b32ef" ns2:_="" ns3:_="">
    <xsd:import namespace="f1474087-4e67-4afa-8b67-260e774a898f"/>
    <xsd:import namespace="49fac317-f441-4910-8e0b-ab191711c8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OCR" minOccurs="0"/>
                <xsd:element ref="ns3:MediaServiceDateTaken" minOccurs="0"/>
                <xsd:element ref="ns3:MediaServiceLocation" minOccurs="0"/>
                <xsd:element ref="ns3:MediaServiceAutoKeyPoints" minOccurs="0"/>
                <xsd:element ref="ns3:MediaServiceKeyPoin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74087-4e67-4afa-8b67-260e774a898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67724ba-80c4-4770-8aba-4f4b120d3d34}" ma:internalName="TaxCatchAll" ma:showField="CatchAllData" ma:web="f1474087-4e67-4afa-8b67-260e774a89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fac317-f441-4910-8e0b-ab191711c8a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b0c466e-2caf-4f6a-be88-1baca597ddb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474087-4e67-4afa-8b67-260e774a898f" xsi:nil="true"/>
    <lcf76f155ced4ddcb4097134ff3c332f xmlns="49fac317-f441-4910-8e0b-ab191711c8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64C2EF-63F1-425A-B0A2-14260868A351}"/>
</file>

<file path=customXml/itemProps2.xml><?xml version="1.0" encoding="utf-8"?>
<ds:datastoreItem xmlns:ds="http://schemas.openxmlformats.org/officeDocument/2006/customXml" ds:itemID="{B0AF70E1-8DB6-4E1D-8F01-71B8C672A759}">
  <ds:schemaRefs>
    <ds:schemaRef ds:uri="http://schemas.microsoft.com/sharepoint/v3/contenttype/forms"/>
  </ds:schemaRefs>
</ds:datastoreItem>
</file>

<file path=customXml/itemProps3.xml><?xml version="1.0" encoding="utf-8"?>
<ds:datastoreItem xmlns:ds="http://schemas.openxmlformats.org/officeDocument/2006/customXml" ds:itemID="{0AF8F454-D9AC-440E-B3D8-FE883E1669F5}">
  <ds:schemaRefs>
    <ds:schemaRef ds:uri="http://www.w3.org/XML/1998/namespace"/>
    <ds:schemaRef ds:uri="http://schemas.openxmlformats.org/package/2006/metadata/core-properties"/>
    <ds:schemaRef ds:uri="f1474087-4e67-4afa-8b67-260e774a898f"/>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49fac317-f441-4910-8e0b-ab191711c8a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83</TotalTime>
  <Words>916</Words>
  <Application>Microsoft Office PowerPoint</Application>
  <PresentationFormat>Diavoorstelling (4:3)</PresentationFormat>
  <Paragraphs>122</Paragraphs>
  <Slides>15</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Arial Rounded MT Bold</vt:lpstr>
      <vt:lpstr>Calibri</vt:lpstr>
      <vt:lpstr>Comic Sans MS</vt:lpstr>
      <vt:lpstr>Corbel</vt:lpstr>
      <vt:lpstr>Wingdings</vt:lpstr>
      <vt:lpstr>Parallax</vt:lpstr>
      <vt:lpstr>PowerPoint-presentatie</vt:lpstr>
      <vt:lpstr>Een nieuwe school een spannende periode</vt:lpstr>
      <vt:lpstr>PowerPoint-presentatie</vt:lpstr>
      <vt:lpstr>Overstap PO-VO </vt:lpstr>
      <vt:lpstr>Waar streven we naar</vt:lpstr>
      <vt:lpstr>Toelatingsbeleid (afspraken)</vt:lpstr>
      <vt:lpstr>Overstap Service Onderwijs OSO </vt:lpstr>
      <vt:lpstr>Toelatingsbeleid (loten)</vt:lpstr>
      <vt:lpstr>Toelatingsbeleid (afwijking)</vt:lpstr>
      <vt:lpstr>Plaatsingswijzer </vt:lpstr>
      <vt:lpstr>Voordelen </vt:lpstr>
      <vt:lpstr>Eindtoets en heroverweging</vt:lpstr>
      <vt:lpstr>Monitoren door PO school</vt:lpstr>
      <vt:lpstr>  Informatie VO</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Houwing</dc:creator>
  <cp:lastModifiedBy>Jan Houwing</cp:lastModifiedBy>
  <cp:revision>6</cp:revision>
  <dcterms:created xsi:type="dcterms:W3CDTF">2018-09-17T13:57:55Z</dcterms:created>
  <dcterms:modified xsi:type="dcterms:W3CDTF">2021-09-13T12:45:40Z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0x010100BBA3ACD3C1948D42BECA485D05445E70</vt:lpwstr>
  </property>
  <property fmtid="{D5CDD505-2E9C-101B-9397-08002B2CF9AE}" pid="3" name="MediaServiceImageTags">
    <vt:lpwstr/>
  </property>
</Properties>
</file>