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03" r:id="rId4"/>
  </p:sldMasterIdLst>
  <p:notesMasterIdLst>
    <p:notesMasterId r:id="rId14"/>
  </p:notesMasterIdLst>
  <p:handoutMasterIdLst>
    <p:handoutMasterId r:id="rId15"/>
  </p:handoutMasterIdLst>
  <p:sldIdLst>
    <p:sldId id="313" r:id="rId5"/>
    <p:sldId id="317" r:id="rId6"/>
    <p:sldId id="261" r:id="rId7"/>
    <p:sldId id="318" r:id="rId8"/>
    <p:sldId id="315" r:id="rId9"/>
    <p:sldId id="311" r:id="rId10"/>
    <p:sldId id="314" r:id="rId11"/>
    <p:sldId id="319" r:id="rId12"/>
    <p:sldId id="320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779CC93D-E52E-4D84-901B-11D7331DD495}">
          <p14:sldIdLst>
            <p14:sldId id="313"/>
            <p14:sldId id="317"/>
            <p14:sldId id="261"/>
            <p14:sldId id="318"/>
            <p14:sldId id="315"/>
            <p14:sldId id="311"/>
            <p14:sldId id="314"/>
            <p14:sldId id="319"/>
            <p14:sldId id="320"/>
          </p14:sldIdLst>
        </p14:section>
        <p14:section name="Overzicht en doelstellingen" id="{ABA716BF-3A5C-4ADB-94C9-CFEF84EBA24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DB2F3-555F-4C0A-9A79-34E890A0371D}" v="1" dt="2021-09-03T09:54:52.152"/>
  </p1510:revLst>
</p1510:revInfo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67" autoAdjust="0"/>
    <p:restoredTop sz="86569" autoAdjust="0"/>
  </p:normalViewPr>
  <p:slideViewPr>
    <p:cSldViewPr>
      <p:cViewPr varScale="1">
        <p:scale>
          <a:sx n="86" d="100"/>
          <a:sy n="86" d="100"/>
        </p:scale>
        <p:origin x="184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1" d="100"/>
        <a:sy n="181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D83FDC75-7F73-4A4A-A77C-09AADF00E0EA}" type="datetimeFigureOut">
              <a:rPr lang="nl-NL" smtClean="0"/>
              <a:pPr/>
              <a:t>3-9-2021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459226BF-1F13-42D3-80DC-373E7ADD1E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48AEF76B-3757-4A0B-AF93-28494465C1DD}" type="datetimeFigureOut">
              <a:pPr/>
              <a:t>3-9-2021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tekststijlen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75693FD4-8F83-4EF7-AC3F-0DC0388986B0}" type="slidenum"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39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43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58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1D2C3-AA12-4B86-851F-3C1D5742E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A31A43-6A68-46F8-B4C0-E7B043CCD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DAA9E8-D6D5-481F-A228-BE69AA1A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nl-NL" smtClean="0"/>
              <a:pPr/>
              <a:t>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D1DFF1-B2F9-4627-BA41-783A668B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77CBE3-0640-43C8-A5AE-881324B5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09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1560B-DD8C-4696-A826-1BEBABA5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E74FB55-48FC-4851-A772-96EDBBA14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6B43D2-6BE1-49D2-9EE2-DC2BF5F8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nl-NL" smtClean="0"/>
              <a:pPr/>
              <a:t>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FF772A-A4ED-40FD-8472-36C1459F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CD4245-295D-4358-A22C-58E8A260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41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5A943D1-A74C-4B6D-AF46-18B6F3C30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A756F8F-D52B-4DC5-AF02-013C2D469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C8B004-FEE1-45B0-B992-AE8826ED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nl-NL" smtClean="0"/>
              <a:pPr/>
              <a:t>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95C4FC-1FDE-4521-A5C8-86DADFED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DD88FD-4553-40E7-9DEE-4CCA9A1B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63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nl-NL"/>
            </a:lvl1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nl-NL" sz="3200">
                <a:latin typeface="+mn-lt"/>
              </a:defRPr>
            </a:lvl1pPr>
            <a:lvl2pPr latinLnBrk="0">
              <a:defRPr lang="nl-NL" sz="2800">
                <a:latin typeface="+mn-lt"/>
              </a:defRPr>
            </a:lvl2pPr>
            <a:lvl3pPr latinLnBrk="0">
              <a:defRPr lang="nl-NL" sz="2400">
                <a:latin typeface="+mn-lt"/>
              </a:defRPr>
            </a:lvl3pPr>
            <a:lvl4pPr latinLnBrk="0">
              <a:defRPr lang="nl-NL" sz="2400">
                <a:latin typeface="+mn-lt"/>
              </a:defRPr>
            </a:lvl4pPr>
            <a:lvl5pPr latinLnBrk="0">
              <a:defRPr lang="nl-NL" sz="2400">
                <a:latin typeface="+mn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0924392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nl-NL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3-9-2021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‹nr.›</a:t>
            </a:fld>
            <a:endParaRPr lang="nl-NL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nl-NL" sz="1800"/>
            </a:lvl1pPr>
          </a:lstStyle>
          <a:p>
            <a:r>
              <a:rPr lang="nl-NL"/>
              <a:t>Bedrijfslogo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op de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3-9-2021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27EF8-9B7F-4396-B97D-000D7029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030DFA-C8D2-47D4-9855-14BDC09FB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D41B95-50C6-48EE-8242-4F08E373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nl-NL" smtClean="0"/>
              <a:pPr/>
              <a:t>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1442C4-7E44-438F-824C-4BE5B79A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1A0E6F-1B16-4065-92FB-27718793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15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3D0C5-6A29-4CC3-B0F2-7CB7BEBB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1BE97A-0D26-4E4A-8954-580CAF8B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DD5A3E-F27B-43BB-8138-91CAB40F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nl-NL" smtClean="0"/>
              <a:pPr/>
              <a:t>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7CEF1E-8389-48E7-BC3F-12B49132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5B8D71-E38E-4F9A-8474-D44405DF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90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A711B-D2B8-4A36-85D0-F273B0CC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3A93CE-B2BE-46F9-84D3-9468AB673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8CF66D-E2A8-4630-AB06-C86988570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1AE135-D255-4465-9C60-14CBF1BB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nl-NL" smtClean="0"/>
              <a:pPr/>
              <a:t>3-9-2021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FBDBBE-0751-4C60-8967-1A468132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D6CBFA-5599-4621-BB6A-5809DA3B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13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8F2C6-045F-4AA8-8BC4-83671A12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FF0571-D0B5-4C0B-8BA8-2DDAEE671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632CE6-837A-4068-B574-054D702C9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2B88733-64DA-4AEA-A1C7-2DBDBDC84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C3BA6F-A201-410F-8F7F-2A04C89D6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48E748-4C6F-47DC-B7F6-9225E14F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nl-NL" smtClean="0"/>
              <a:pPr/>
              <a:t>3-9-2021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F4BCD5F-FF4A-4A38-A31C-0A1A7242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1AF2427-40BC-443E-B4E5-F215EDE5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13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31659-06BF-4E87-A40D-C17A2F27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C2E20F4-62E4-4C90-8C20-0073669E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nl-NL" smtClean="0"/>
              <a:pPr/>
              <a:t>3-9-2021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0F5FA2-7660-4BA8-8AB8-DF28F2CE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9A9C9C-DB19-46AC-B0DA-F70A4E64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028963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6363B9D-F97C-49A5-8B65-8E0F9E32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nl-NL" smtClean="0"/>
              <a:pPr/>
              <a:t>3-9-2021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C2F7D86-95FC-4AC2-B354-347BDCEDB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F9E4E7-AA40-42B0-AC93-136F7EA3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962598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80737-3D58-4A18-B3AA-7D09632D7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DDABE8-7FD3-46CD-A4BD-AE43F821C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4934E6-95E1-49FF-A0B0-99F297F87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0A03C9-18F6-4E6D-AD65-82424AB5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nl-NL" smtClean="0"/>
              <a:pPr/>
              <a:t>3-9-2021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145202-B853-4C2D-9EFA-CF1F7554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314C8F-BAF9-48AA-B59E-BB35FC6DB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53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E9620-AE65-41E5-A990-447AFAA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6E190D5-E076-44E9-A8A0-DA48B08AE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494159-D3F6-4726-9F89-7BFEB46AE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C20DE1-979A-4876-BEA0-827ECC53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nl-NL" smtClean="0"/>
              <a:pPr/>
              <a:t>3-9-2021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83EB78-4176-4962-9CCB-FAE4FC56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939F16-09F6-40B0-9D3A-8B39C038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355080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0817F11-42C3-4A19-ACA5-58C144DF7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5678A5-B5FE-4144-8AA7-52FC66922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FA3A28-CE15-4BC6-B0C7-9809A8A55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nl-NL" smtClean="0"/>
              <a:pPr/>
              <a:t>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E39539-E670-4E57-B6B1-0296290EC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5D4D48-2686-4598-AE2E-EFC90B7F5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3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651" r:id="rId13"/>
    <p:sldLayoutId id="2147483663" r:id="rId14"/>
  </p:sldLayoutIdLst>
  <p:transition spd="slow">
    <p:wipe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media2.m4a"/><Relationship Id="rId4" Type="http://schemas.microsoft.com/office/2007/relationships/media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4a"/><Relationship Id="rId7" Type="http://schemas.openxmlformats.org/officeDocument/2006/relationships/hyperlink" Target="https://www.onderwijsinspectie.nl/onderwijssectoren/toezicht-op-samenwerkingsverbanden-passend-onderwijs/verlenging-van-toelaatbaarheidsverklaringen" TargetMode="Externa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4.m4a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WXTgfi51kiA" TargetMode="External"/><Relationship Id="rId3" Type="http://schemas.openxmlformats.org/officeDocument/2006/relationships/tags" Target="../tags/tag8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2.xml"/><Relationship Id="rId11" Type="http://schemas.openxmlformats.org/officeDocument/2006/relationships/hyperlink" Target="https://youtu.be/iz00FRtemIA" TargetMode="External"/><Relationship Id="rId5" Type="http://schemas.openxmlformats.org/officeDocument/2006/relationships/audio" Target="../media/media5.m4a"/><Relationship Id="rId10" Type="http://schemas.openxmlformats.org/officeDocument/2006/relationships/hyperlink" Target="https://youtu.be/o9e1Svn3j00" TargetMode="External"/><Relationship Id="rId4" Type="http://schemas.microsoft.com/office/2007/relationships/media" Target="../media/media5.m4a"/><Relationship Id="rId9" Type="http://schemas.openxmlformats.org/officeDocument/2006/relationships/hyperlink" Target="https://youtu.be/G65DdKjHxa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hyperlink" Target="https://gespecialiseerdonderwijs.nl/expertgroep/landelijk-doelgroepenmodel/" TargetMode="External"/><Relationship Id="rId4" Type="http://schemas.openxmlformats.org/officeDocument/2006/relationships/hyperlink" Target="https://gespecialiseerdonderwijs.nl/kennisbank/e-learning-module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tolteek.nl" TargetMode="External"/><Relationship Id="rId3" Type="http://schemas.openxmlformats.org/officeDocument/2006/relationships/hyperlink" Target="https://youtu.be/G65DdKjHxak" TargetMode="External"/><Relationship Id="rId7" Type="http://schemas.openxmlformats.org/officeDocument/2006/relationships/hyperlink" Target="https://support.swvweb.nl/portal/nl/kb/handleidingen-1" TargetMode="External"/><Relationship Id="rId2" Type="http://schemas.openxmlformats.org/officeDocument/2006/relationships/hyperlink" Target="https://youtu.be/WXTgfi51ki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wv-vo2001.nl/custom/uploads/2020/10/Handreiking-TLV-SO-SBO-VSO-24-sep-2020.pdf" TargetMode="External"/><Relationship Id="rId5" Type="http://schemas.openxmlformats.org/officeDocument/2006/relationships/hyperlink" Target="https://youtu.be/iz00FRtemIA" TargetMode="External"/><Relationship Id="rId4" Type="http://schemas.openxmlformats.org/officeDocument/2006/relationships/hyperlink" Target="https://youtu.be/o9e1Svn3j0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.leistra@po2001.nl" TargetMode="External"/><Relationship Id="rId2" Type="http://schemas.openxmlformats.org/officeDocument/2006/relationships/hyperlink" Target="mailto:g.keuning@po2001.n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pport@tolteek.nl" TargetMode="External"/><Relationship Id="rId4" Type="http://schemas.openxmlformats.org/officeDocument/2006/relationships/hyperlink" Target="mailto:info@cvagroningen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EF3F7-A32F-42D8-953C-13D8EBB44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75" y="627918"/>
            <a:ext cx="7461448" cy="2808312"/>
          </a:xfrm>
        </p:spPr>
        <p:txBody>
          <a:bodyPr>
            <a:normAutofit fontScale="90000"/>
          </a:bodyPr>
          <a:lstStyle/>
          <a:p>
            <a:br>
              <a:rPr lang="nl-NL" sz="4800" b="1" dirty="0"/>
            </a:br>
            <a:br>
              <a:rPr lang="nl-NL" sz="4800" b="1" dirty="0"/>
            </a:br>
            <a:br>
              <a:rPr lang="nl-NL" sz="4800" b="1" dirty="0"/>
            </a:br>
            <a:br>
              <a:rPr lang="nl-NL" sz="4800" b="1" dirty="0"/>
            </a:br>
            <a:r>
              <a:rPr lang="nl-NL" sz="4800" b="1" dirty="0">
                <a:latin typeface="+mn-lt"/>
              </a:rPr>
              <a:t>Voorlichting highlights handreiking TLV-aanvraag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3C6B2A-F45D-4951-8205-148D027B7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63046"/>
          </a:xfrm>
        </p:spPr>
        <p:txBody>
          <a:bodyPr>
            <a:normAutofit fontScale="92500" lnSpcReduction="10000"/>
          </a:bodyPr>
          <a:lstStyle/>
          <a:p>
            <a:br>
              <a:rPr lang="nl-NL" dirty="0"/>
            </a:br>
            <a:br>
              <a:rPr lang="nl-NL" dirty="0"/>
            </a:br>
            <a:r>
              <a:rPr lang="nl-NL" sz="2400" b="1" dirty="0"/>
              <a:t>Gezamenlijke samenwerkingsverbanden PO &amp; VO </a:t>
            </a:r>
            <a:br>
              <a:rPr lang="nl-NL" sz="2400" b="1" dirty="0"/>
            </a:br>
            <a:r>
              <a:rPr lang="nl-NL" sz="2400" b="1" dirty="0"/>
              <a:t>in de provincie Groningen </a:t>
            </a:r>
            <a:br>
              <a:rPr lang="nl-NL" sz="2400" dirty="0"/>
            </a:br>
            <a:br>
              <a:rPr lang="nl-NL" sz="2400" dirty="0"/>
            </a:br>
            <a:br>
              <a:rPr lang="nl-NL" dirty="0"/>
            </a:br>
            <a:br>
              <a:rPr lang="nl-NL" i="1" dirty="0"/>
            </a:br>
            <a:br>
              <a:rPr lang="nl-NL" i="1" dirty="0"/>
            </a:br>
            <a:r>
              <a:rPr lang="nl-NL" i="1" dirty="0"/>
              <a:t>september 2021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913890-E8C6-49C4-84F3-D741C0868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787" y="992916"/>
            <a:ext cx="2352425" cy="6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A37F7F1-5EE2-4DE0-A0FB-181583BEE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04664"/>
            <a:ext cx="6858000" cy="720080"/>
          </a:xfrm>
        </p:spPr>
        <p:txBody>
          <a:bodyPr>
            <a:noAutofit/>
          </a:bodyPr>
          <a:lstStyle/>
          <a:p>
            <a:pPr algn="l"/>
            <a:r>
              <a:rPr lang="nl-NL" sz="4400" b="1" dirty="0">
                <a:latin typeface="+mn-lt"/>
              </a:rPr>
              <a:t>Route 1 versus Route 2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EF965702-1D52-472D-87BB-187C6FC8B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352928" cy="4824536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Route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a. Bij volledige overeenstemming tussen ouders/verzorgers/leerling, ontvangende en verwijzende school én een eenduidig - binnen de criteria vallend - en compleet dossier.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b. In de overstap SBO/SO-VSO. Indien er sprake is van een overstap van SO naar VSO binnen hetzelfde bestuur, levert het VSO een extra deskundige om de TLV voor het VSO af te kunnen geven.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c. Inkomend grensverkeer SBO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Route2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b="0" i="1" u="none" strike="noStrike" baseline="0" dirty="0">
                <a:solidFill>
                  <a:srgbClr val="000000"/>
                </a:solidFill>
              </a:rPr>
              <a:t>a. Geen of onvoldoende overeenstemming is tussen ouders/verzorgers/leerling, ontvangende en verwijzende school.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b="0" i="1" u="none" strike="noStrike" baseline="0" dirty="0">
                <a:solidFill>
                  <a:srgbClr val="000000"/>
                </a:solidFill>
              </a:rPr>
              <a:t>b. Een aanvraag voor een verhoging van de bekostigingscategorie van een reeds afgegeven TLV. Dit geldt ook als er een verhoging van de bekostigingscategorie in de overstap S(B)O-VSO wordt aangevraagd. </a:t>
            </a:r>
            <a:endParaRPr lang="nl-NL" sz="200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b="0" i="1" u="none" strike="noStrike" baseline="0" dirty="0">
                <a:solidFill>
                  <a:srgbClr val="000000"/>
                </a:solidFill>
              </a:rPr>
              <a:t>c. Verschillen van inzicht in brede zin, zeer complexe casuïstiek en/of een disharmonisch profiel (niet eenduidig of binnen de criteria vallend) waarbij onafhankelijke deskundigheid van belang is;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b="0" i="1" u="none" strike="noStrike" baseline="0" dirty="0">
                <a:solidFill>
                  <a:srgbClr val="000000"/>
                </a:solidFill>
              </a:rPr>
              <a:t>d. Een aanvraag met een kortere looptijd dan een TLV voor de gehele schoolloopbaan.</a:t>
            </a:r>
            <a:endParaRPr lang="nl-NL" sz="200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i="1" dirty="0">
                <a:solidFill>
                  <a:srgbClr val="000000"/>
                </a:solidFill>
              </a:rPr>
              <a:t>e. </a:t>
            </a:r>
            <a:r>
              <a:rPr lang="nl-NL" sz="2000" b="0" i="1" u="none" strike="noStrike" baseline="0" dirty="0">
                <a:solidFill>
                  <a:srgbClr val="000000"/>
                </a:solidFill>
              </a:rPr>
              <a:t>Schoolgang of verwijzing naar of vanuit9 een school bij een bestuur dat niet is aangesloten bij het SWV, waaronder uitgaand grensverkeer SBO; </a:t>
            </a:r>
            <a:endParaRPr lang="nl-NL" sz="200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i="1" dirty="0">
                <a:solidFill>
                  <a:srgbClr val="000000"/>
                </a:solidFill>
              </a:rPr>
              <a:t>f. </a:t>
            </a:r>
            <a:r>
              <a:rPr lang="nl-NL" sz="2000" b="0" i="1" u="none" strike="noStrike" baseline="0" dirty="0">
                <a:solidFill>
                  <a:srgbClr val="000000"/>
                </a:solidFill>
              </a:rPr>
              <a:t>Onderinstroom o.a. vanuit het KDC en MKD (in SBO/SO). </a:t>
            </a:r>
            <a:endParaRPr lang="nl-NL" sz="200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i="1" dirty="0">
                <a:solidFill>
                  <a:srgbClr val="000000"/>
                </a:solidFill>
              </a:rPr>
              <a:t>g. </a:t>
            </a:r>
            <a:r>
              <a:rPr lang="nl-NL" sz="2000" b="0" i="1" u="none" strike="noStrike" baseline="0" dirty="0">
                <a:solidFill>
                  <a:srgbClr val="000000"/>
                </a:solidFill>
              </a:rPr>
              <a:t>Een herindicatie (V)SO </a:t>
            </a:r>
            <a:endParaRPr lang="nl-NL" sz="2000" b="0" i="0" u="none" strike="noStrike" baseline="0" dirty="0">
              <a:solidFill>
                <a:srgbClr val="000000"/>
              </a:solidFill>
            </a:endParaRPr>
          </a:p>
          <a:p>
            <a:endParaRPr lang="nl-NL" sz="1800" b="0" i="0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nl-NL" dirty="0"/>
          </a:p>
        </p:txBody>
      </p:sp>
      <p:pic>
        <p:nvPicPr>
          <p:cNvPr id="2" name="sheet 2">
            <a:hlinkClick r:id="" action="ppaction://media"/>
            <a:extLst>
              <a:ext uri="{FF2B5EF4-FFF2-40B4-BE49-F238E27FC236}">
                <a16:creationId xmlns:a16="http://schemas.microsoft.com/office/drawing/2014/main" id="{E922FDD0-425D-4E16-8560-59CD24C06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18784" y="3453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624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8699" y="294538"/>
            <a:ext cx="7421963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nl-NL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Highlights</a:t>
            </a:r>
            <a:r>
              <a:rPr kumimoji="0" lang="nl-NL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nl-NL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TLV handreiking (1)</a:t>
            </a:r>
            <a:endParaRPr lang="en-US" sz="3500" kern="1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25488" y="1484784"/>
            <a:ext cx="7525174" cy="489654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 algn="ctr">
              <a:buNone/>
            </a:pPr>
            <a:endParaRPr lang="en-US" sz="1700" dirty="0"/>
          </a:p>
          <a:p>
            <a:pPr>
              <a:buFont typeface="Symbol" panose="05050102010706020507" pitchFamily="18" charset="2"/>
              <a:buChar char=""/>
            </a:pPr>
            <a:endParaRPr lang="nl-NL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NL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  <a:t>Basis blijft gelijk: route 1 en route 2. </a:t>
            </a:r>
            <a:r>
              <a:rPr lang="nl-NL" sz="1800" u="sng" dirty="0">
                <a:latin typeface="Calibri" panose="020F0502020204030204" pitchFamily="34" charset="0"/>
                <a:ea typeface="Calibri" panose="020F0502020204030204" pitchFamily="34" charset="0"/>
              </a:rPr>
              <a:t>Maar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  <a:t>: a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anscherping route 1: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volledige overeenstemming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éénduidig/compleet dossier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vallend binnen criteria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voor gehele TLV schoolloopbaan</a:t>
            </a:r>
            <a:br>
              <a:rPr lang="nl-NL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Bij 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  <a:t>aanvragen voor leerlingen die functioneren op 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grensvlak onderwijssoorten altijd aanleveren zienswijze aanpalende schoolsoort (o.b.v. dossieranalyse) en altijd route 2 (via CvA)</a:t>
            </a:r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Toevoeging van p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  <a:t>aragraaf ‘grondslag en toestemming ouders’</a:t>
            </a:r>
            <a:b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  <a:t>Toevoeging bijlage 3: wie betrokken bij aanvraag TLV &amp; wie ondertekent?</a:t>
            </a:r>
            <a:br>
              <a:rPr lang="nl-N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Scholen buiten het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swv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/provincie Indigo account via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CvA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(optie functioneel beheer extern beleggen)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3" name="sheet3">
            <a:hlinkClick r:id="" action="ppaction://media"/>
            <a:extLst>
              <a:ext uri="{FF2B5EF4-FFF2-40B4-BE49-F238E27FC236}">
                <a16:creationId xmlns:a16="http://schemas.microsoft.com/office/drawing/2014/main" id="{C6CBAC11-0C1E-48CA-B5D9-923CDC7C00F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1062" y="1493251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EDCF9-FFF8-4301-89FA-95057BDD0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258414"/>
            <a:ext cx="6858000" cy="938485"/>
          </a:xfrm>
        </p:spPr>
        <p:txBody>
          <a:bodyPr>
            <a:normAutofit fontScale="90000"/>
          </a:bodyPr>
          <a:lstStyle/>
          <a:p>
            <a:pPr algn="l"/>
            <a:r>
              <a:rPr lang="nl-NL" sz="4800" b="1" dirty="0">
                <a:latin typeface="+mn-lt"/>
              </a:rPr>
              <a:t>Highlights</a:t>
            </a:r>
            <a:r>
              <a:rPr lang="nl-NL" b="1" dirty="0">
                <a:latin typeface="+mn-lt"/>
              </a:rPr>
              <a:t> TLV handreiking (2)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B762BD-4CC3-469A-B7E0-B3A816994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064896" cy="4896544"/>
          </a:xfrm>
        </p:spPr>
        <p:txBody>
          <a:bodyPr>
            <a:noAutofit/>
          </a:bodyPr>
          <a:lstStyle/>
          <a:p>
            <a:pPr marL="171450" lvl="0" indent="-1714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Alle </a:t>
            </a:r>
            <a:r>
              <a:rPr lang="nl-NL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herindicaties</a:t>
            </a:r>
            <a:r>
              <a:rPr lang="nl-N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lopen via route 2, de 2</a:t>
            </a:r>
            <a:r>
              <a:rPr lang="nl-NL" sz="1400" baseline="30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lang="nl-N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deskundige is de  </a:t>
            </a:r>
            <a:r>
              <a:rPr lang="nl-NL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CvA</a:t>
            </a:r>
            <a:r>
              <a:rPr lang="nl-NL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(zie handreiking p. 8)</a:t>
            </a:r>
          </a:p>
          <a:p>
            <a:pPr marL="514350" lvl="1" indent="-1714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De eerste tabbladen in Indigo worden ingevuld zoals voor een normale TLV aanvraag. Op het laatste tabblad (pag. 3 voor PO, pag. 4 voor VO) in Indigo zijn de volgende aanpassingen:</a:t>
            </a:r>
          </a:p>
          <a:p>
            <a:pPr marL="971550" lvl="2" indent="-1714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zienswijze aanvragende school en verwijzende school worden leeg gelaten;</a:t>
            </a:r>
          </a:p>
          <a:p>
            <a:pPr marL="971550" lvl="2" indent="-1714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voor de integrale onderbouwing wordt verwezen naar een recent geëvalueerd OPP (zie hieronder voor de eisen);</a:t>
            </a:r>
          </a:p>
          <a:p>
            <a:pPr marL="971550" lvl="2" indent="-1714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het eerste deskundigenadvies wordt ingevuld door de deskundige van het SBO/(V)SO;</a:t>
            </a:r>
          </a:p>
          <a:p>
            <a:pPr marL="971550" lvl="2" indent="-1714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het tweede deskundigenadvies wordt ingevuld door de </a:t>
            </a:r>
            <a:r>
              <a:rPr lang="nl-NL" sz="1400" dirty="0" err="1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CvA</a:t>
            </a:r>
            <a:r>
              <a:rPr lang="nl-NL" sz="14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971550" lvl="2" indent="-1714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4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de zienswijze van ouders/leerling wordt ingevuld, waarbij aangegeven wordt of zij akkoord zijn dat de leerling op het SBO/(V)SO blijft.</a:t>
            </a:r>
            <a:br>
              <a:rPr lang="nl-NL" sz="14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nl-NL" sz="1400" dirty="0">
              <a:effectLst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400" dirty="0"/>
              <a:t>IQ bepaling (zie overdrachtsdossier handreiking p. 5 en 6)</a:t>
            </a:r>
            <a:br>
              <a:rPr lang="nl-NL" sz="1400" dirty="0"/>
            </a:br>
            <a:endParaRPr lang="nl-NL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400" dirty="0"/>
              <a:t>Aangepaste bezwaarprocedure (handreiking p. 9 en 10)</a:t>
            </a:r>
          </a:p>
        </p:txBody>
      </p:sp>
      <p:pic>
        <p:nvPicPr>
          <p:cNvPr id="4" name="sheet 4">
            <a:hlinkClick r:id="" action="ppaction://media"/>
            <a:extLst>
              <a:ext uri="{FF2B5EF4-FFF2-40B4-BE49-F238E27FC236}">
                <a16:creationId xmlns:a16="http://schemas.microsoft.com/office/drawing/2014/main" id="{4EAB636F-360D-4846-BAE0-57F770920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359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73202" y="639520"/>
            <a:ext cx="4450874" cy="1056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H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ighlights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TLV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handreiking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(3)</a:t>
            </a:r>
            <a:endParaRPr lang="en-US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31F52DB-2026-4AEA-BA1A-F25CB06ED5C4}"/>
              </a:ext>
            </a:extLst>
          </p:cNvPr>
          <p:cNvSpPr txBox="1"/>
          <p:nvPr/>
        </p:nvSpPr>
        <p:spPr>
          <a:xfrm>
            <a:off x="473202" y="2738347"/>
            <a:ext cx="4450874" cy="3376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het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stroomschema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van de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inspectie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voor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mogelijke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ontheffing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van 20+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leerlingen</a:t>
            </a: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in het </a:t>
            </a:r>
            <a:r>
              <a:rPr kumimoji="0" lang="en-US" sz="19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vso</a:t>
            </a:r>
            <a:br>
              <a:rPr kumimoji="0" lang="en-US" sz="19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kumimoji="0" lang="en-US" sz="1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https://www.onderwijsinspectie.nl/onderwijssectoren/toezicht-op-samenwerkingsverbanden-passend-onderwijs/verlenging-van-toelaatbaarheidsverklaringen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9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CD07364-5C4C-4685-9325-0A94C1FDC7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4076" y="186919"/>
            <a:ext cx="4219924" cy="6484161"/>
          </a:xfrm>
          <a:prstGeom prst="rect">
            <a:avLst/>
          </a:prstGeom>
        </p:spPr>
      </p:pic>
      <p:pic>
        <p:nvPicPr>
          <p:cNvPr id="3" name="sheet 5">
            <a:hlinkClick r:id="" action="ppaction://media"/>
            <a:extLst>
              <a:ext uri="{FF2B5EF4-FFF2-40B4-BE49-F238E27FC236}">
                <a16:creationId xmlns:a16="http://schemas.microsoft.com/office/drawing/2014/main" id="{61728B12-5EDD-4956-BD38-0A2FA0ED72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79912" y="63952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93564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188640"/>
            <a:ext cx="8077200" cy="1143000"/>
          </a:xfrm>
        </p:spPr>
        <p:txBody>
          <a:bodyPr>
            <a:normAutofit/>
          </a:bodyPr>
          <a:lstStyle/>
          <a:p>
            <a:r>
              <a:rPr lang="nl-NL" b="1" dirty="0">
                <a:latin typeface="+mn-lt"/>
              </a:rPr>
              <a:t>Aandachtspunten invoering TLV Indigo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3400" y="1484784"/>
            <a:ext cx="8077200" cy="4959568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AVG/privacy &amp; verder professionaliseren van advies</a:t>
            </a:r>
            <a:b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Doelgroepenmodel als ingroeimodel: dezelfde taal leren spreken (professionele dialoog)</a:t>
            </a:r>
            <a:b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nl-NL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GD-</a:t>
            </a:r>
            <a:r>
              <a:rPr lang="nl-NL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ers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werken vanuit mandaat eigen schoolbestuur: digitale handtekening nodig in Indigo</a:t>
            </a:r>
            <a:b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</a:rPr>
              <a:t>Instructiefilmpjes beschikbaar bij tabbladen Indigo</a:t>
            </a:r>
          </a:p>
          <a:p>
            <a:pPr marL="6858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u="none" strike="noStrike" dirty="0">
                <a:solidFill>
                  <a:srgbClr val="337AB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Indigo TLV aanvraag - tabblad 1</a:t>
            </a:r>
            <a:endParaRPr lang="nl-N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u="none" strike="noStrike" dirty="0">
                <a:solidFill>
                  <a:srgbClr val="337AB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Indigo TLV aanvraag - tabblad 2 en 3</a:t>
            </a:r>
            <a:endParaRPr lang="nl-N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u="none" strike="noStrike" dirty="0">
                <a:solidFill>
                  <a:srgbClr val="337AB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0"/>
              </a:rPr>
              <a:t>Indigo TLV aanvraag - tabblad 4</a:t>
            </a:r>
            <a:endParaRPr lang="nl-N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800" u="none" strike="noStrike" dirty="0">
                <a:solidFill>
                  <a:srgbClr val="337AB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1"/>
              </a:rPr>
              <a:t>Indigo TLV aanvraag - zienswijze beoogde school en </a:t>
            </a:r>
            <a:r>
              <a:rPr lang="nl-NL" sz="1800" u="none" strike="noStrike" dirty="0" err="1">
                <a:solidFill>
                  <a:srgbClr val="337AB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1"/>
              </a:rPr>
              <a:t>CvA</a:t>
            </a:r>
            <a:br>
              <a:rPr lang="nl-NL" sz="1800" u="none" strike="noStrike" dirty="0">
                <a:solidFill>
                  <a:srgbClr val="337AB7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nl-NL" sz="18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sheet 6">
            <a:hlinkClick r:id="" action="ppaction://media"/>
            <a:extLst>
              <a:ext uri="{FF2B5EF4-FFF2-40B4-BE49-F238E27FC236}">
                <a16:creationId xmlns:a16="http://schemas.microsoft.com/office/drawing/2014/main" id="{0E06163B-245B-4CC7-8006-38B01824BDF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80760" y="72204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10759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21FA9-FB02-423B-8CB7-E0214003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091" y="453413"/>
            <a:ext cx="8077200" cy="1143000"/>
          </a:xfrm>
        </p:spPr>
        <p:txBody>
          <a:bodyPr/>
          <a:lstStyle/>
          <a:p>
            <a:r>
              <a:rPr lang="nl-NL" b="1" dirty="0">
                <a:latin typeface="+mn-lt"/>
              </a:rPr>
              <a:t>E-</a:t>
            </a:r>
            <a:r>
              <a:rPr lang="nl-NL" b="1" dirty="0" err="1">
                <a:latin typeface="+mn-lt"/>
              </a:rPr>
              <a:t>learning</a:t>
            </a:r>
            <a:r>
              <a:rPr lang="nl-NL" b="1" dirty="0">
                <a:latin typeface="+mn-lt"/>
              </a:rPr>
              <a:t> doelgroepenmodel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6FCAC3-5843-44ED-B1E5-742C3F033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/>
              <a:t>Voor reguliere PO- en VO-scholen is een </a:t>
            </a:r>
            <a:br>
              <a:rPr lang="nl-NL" sz="2400" dirty="0"/>
            </a:br>
            <a:r>
              <a:rPr lang="nl-NL" sz="2400" dirty="0"/>
              <a:t>e-</a:t>
            </a:r>
            <a:r>
              <a:rPr lang="nl-NL" sz="2400" dirty="0" err="1"/>
              <a:t>learning</a:t>
            </a:r>
            <a:r>
              <a:rPr lang="nl-NL" sz="2400" dirty="0"/>
              <a:t> van het doelgroepenmodel (DGM) beschikbaar.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In de e-</a:t>
            </a:r>
            <a:r>
              <a:rPr lang="nl-NL" sz="2400" dirty="0" err="1"/>
              <a:t>learning</a:t>
            </a:r>
            <a:r>
              <a:rPr lang="nl-NL" sz="2400" dirty="0"/>
              <a:t> vind je ook casuïstiek waarmee je stap-voor-stap kunt oefenen om het DGM in te vullen: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>
                <a:hlinkClick r:id="rId4"/>
              </a:rPr>
              <a:t>https://gespecialiseerdonderwijs.nl/kennisbank/e-learning-module/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Info, modellen, kijk- en invulwijzers: </a:t>
            </a:r>
            <a:r>
              <a:rPr lang="nl-NL" sz="2400" dirty="0">
                <a:hlinkClick r:id="rId5"/>
              </a:rPr>
              <a:t>https://gespecialiseerdonderwijs.nl/expertgroep/landelijk-doelgroepenmodel/</a:t>
            </a:r>
            <a:r>
              <a:rPr lang="nl-NL" sz="2400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sheet 7">
            <a:hlinkClick r:id="" action="ppaction://media"/>
            <a:extLst>
              <a:ext uri="{FF2B5EF4-FFF2-40B4-BE49-F238E27FC236}">
                <a16:creationId xmlns:a16="http://schemas.microsoft.com/office/drawing/2014/main" id="{4B097A5E-EC52-48DB-A86F-7580428EFA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6296" y="3630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337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56E5D-A2CD-4204-BD4C-78979600A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476672"/>
            <a:ext cx="6858000" cy="722461"/>
          </a:xfrm>
        </p:spPr>
        <p:txBody>
          <a:bodyPr>
            <a:normAutofit/>
          </a:bodyPr>
          <a:lstStyle/>
          <a:p>
            <a:pPr algn="l"/>
            <a:r>
              <a:rPr lang="nl-NL" sz="4000" b="1" dirty="0">
                <a:latin typeface="+mn-lt"/>
              </a:rPr>
              <a:t>Bij wie terecht voor vragen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C313F1E-DDD3-4B9B-B908-93EBC2816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237" y="1340768"/>
            <a:ext cx="6858000" cy="4680520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nl-NL" sz="2200" b="1" dirty="0">
                <a:ea typeface="Calibri" panose="020F0502020204030204" pitchFamily="34" charset="0"/>
              </a:rPr>
              <a:t>Instructiefilmpjes TLV Indigo</a:t>
            </a:r>
          </a:p>
          <a:p>
            <a:pPr marL="685800" lvl="1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200" u="none" strike="noStrike" dirty="0">
                <a:solidFill>
                  <a:srgbClr val="337AB7"/>
                </a:solidFill>
                <a:effectLst/>
                <a:ea typeface="Times New Roman" panose="02020603050405020304" pitchFamily="18" charset="0"/>
                <a:hlinkClick r:id="rId2"/>
              </a:rPr>
              <a:t>Indigo TLV aanvraag - tabblad 1</a:t>
            </a:r>
            <a:endParaRPr lang="nl-NL" sz="22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marL="685800" lvl="1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200" u="none" strike="noStrike" dirty="0">
                <a:solidFill>
                  <a:srgbClr val="337AB7"/>
                </a:solidFill>
                <a:effectLst/>
                <a:ea typeface="Times New Roman" panose="02020603050405020304" pitchFamily="18" charset="0"/>
                <a:hlinkClick r:id="rId3"/>
              </a:rPr>
              <a:t>Indigo TLV aanvraag - tabblad 2 en 3</a:t>
            </a:r>
            <a:endParaRPr lang="nl-NL" sz="22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marL="685800" lvl="1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200" u="none" strike="noStrike" dirty="0">
                <a:solidFill>
                  <a:srgbClr val="337AB7"/>
                </a:solidFill>
                <a:effectLst/>
                <a:ea typeface="Times New Roman" panose="02020603050405020304" pitchFamily="18" charset="0"/>
                <a:hlinkClick r:id="rId4"/>
              </a:rPr>
              <a:t>Indigo TLV aanvraag - tabblad 4</a:t>
            </a:r>
            <a:endParaRPr lang="nl-NL" sz="220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marL="685800" lvl="1" indent="-342900" algn="l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200" u="none" strike="noStrike" dirty="0">
                <a:solidFill>
                  <a:srgbClr val="337AB7"/>
                </a:solidFill>
                <a:effectLst/>
                <a:ea typeface="Times New Roman" panose="02020603050405020304" pitchFamily="18" charset="0"/>
                <a:hlinkClick r:id="rId5"/>
              </a:rPr>
              <a:t>Indigo TLV aanvraag - zienswijze beoogde school en </a:t>
            </a:r>
            <a:r>
              <a:rPr lang="nl-NL" sz="2200" u="none" strike="noStrike" dirty="0" err="1">
                <a:solidFill>
                  <a:srgbClr val="337AB7"/>
                </a:solidFill>
                <a:effectLst/>
                <a:ea typeface="Times New Roman" panose="02020603050405020304" pitchFamily="18" charset="0"/>
                <a:hlinkClick r:id="rId5"/>
              </a:rPr>
              <a:t>CvA</a:t>
            </a:r>
            <a:endParaRPr lang="nl-NL" sz="2200" b="1" dirty="0">
              <a:effectLst/>
              <a:ea typeface="Calibri" panose="020F0502020204030204" pitchFamily="34" charset="0"/>
            </a:endParaRPr>
          </a:p>
          <a:p>
            <a:pPr algn="l"/>
            <a:endParaRPr lang="nl-NL" sz="2200" b="1" dirty="0">
              <a:ea typeface="Calibri" panose="020F0502020204030204" pitchFamily="34" charset="0"/>
            </a:endParaRPr>
          </a:p>
          <a:p>
            <a:pPr algn="l"/>
            <a:r>
              <a:rPr lang="nl-NL" sz="2200" b="1" dirty="0">
                <a:effectLst/>
                <a:ea typeface="Calibri" panose="020F0502020204030204" pitchFamily="34" charset="0"/>
              </a:rPr>
              <a:t>Link handreiking TLV </a:t>
            </a:r>
            <a:br>
              <a:rPr lang="nl-NL" sz="2200" b="1" dirty="0">
                <a:effectLst/>
                <a:ea typeface="Calibri" panose="020F0502020204030204" pitchFamily="34" charset="0"/>
              </a:rPr>
            </a:br>
            <a:r>
              <a:rPr lang="nl-NL" sz="2200" dirty="0">
                <a:effectLst/>
                <a:ea typeface="Calibri" panose="020F0502020204030204" pitchFamily="34" charset="0"/>
                <a:hlinkClick r:id="rId6"/>
              </a:rPr>
              <a:t>https://www.swv-vo2001.nl/custom/uploads/2020/10/Handreiking-TLV-SO-SBO-VSO-24-sep-2020.pdf</a:t>
            </a:r>
            <a:r>
              <a:rPr lang="nl-NL" sz="2200" dirty="0">
                <a:effectLst/>
                <a:ea typeface="Calibri" panose="020F0502020204030204" pitchFamily="34" charset="0"/>
              </a:rPr>
              <a:t> </a:t>
            </a:r>
            <a:br>
              <a:rPr lang="nl-NL" sz="2200" dirty="0">
                <a:effectLst/>
                <a:ea typeface="Calibri" panose="020F0502020204030204" pitchFamily="34" charset="0"/>
              </a:rPr>
            </a:br>
            <a:endParaRPr lang="nl-NL" sz="2200" dirty="0">
              <a:effectLst/>
              <a:ea typeface="Calibri" panose="020F0502020204030204" pitchFamily="34" charset="0"/>
            </a:endParaRPr>
          </a:p>
          <a:p>
            <a:pPr algn="l"/>
            <a:r>
              <a:rPr lang="nl-NL" sz="2200" b="1" dirty="0">
                <a:effectLst/>
                <a:ea typeface="Calibri" panose="020F0502020204030204" pitchFamily="34" charset="0"/>
              </a:rPr>
              <a:t>Handleiding Indigo</a:t>
            </a:r>
            <a:br>
              <a:rPr lang="nl-NL" sz="2200" b="1" dirty="0">
                <a:effectLst/>
                <a:ea typeface="Calibri" panose="020F0502020204030204" pitchFamily="34" charset="0"/>
              </a:rPr>
            </a:br>
            <a:r>
              <a:rPr lang="nl-NL" sz="2200" dirty="0">
                <a:effectLst/>
                <a:ea typeface="Calibri" panose="020F0502020204030204" pitchFamily="34" charset="0"/>
                <a:hlinkClick r:id="rId7"/>
              </a:rPr>
              <a:t>https://support.swvweb.nl/portal/nl/kb/handleidingen-1</a:t>
            </a:r>
            <a:r>
              <a:rPr lang="nl-NL" sz="2200" dirty="0">
                <a:effectLst/>
                <a:ea typeface="Calibri" panose="020F0502020204030204" pitchFamily="34" charset="0"/>
              </a:rPr>
              <a:t> </a:t>
            </a:r>
          </a:p>
          <a:p>
            <a:pPr algn="l"/>
            <a:endParaRPr lang="nl-NL" sz="2200" dirty="0">
              <a:ea typeface="Calibri" panose="020F0502020204030204" pitchFamily="34" charset="0"/>
            </a:endParaRPr>
          </a:p>
          <a:p>
            <a:pPr algn="l"/>
            <a:r>
              <a:rPr lang="nl-NL" sz="2200" b="1" i="0" dirty="0">
                <a:solidFill>
                  <a:srgbClr val="333333"/>
                </a:solidFill>
                <a:effectLst/>
              </a:rPr>
              <a:t>Helpdesk </a:t>
            </a:r>
            <a:r>
              <a:rPr lang="nl-NL" sz="2200" b="1" i="0" dirty="0" err="1">
                <a:solidFill>
                  <a:srgbClr val="333333"/>
                </a:solidFill>
                <a:effectLst/>
              </a:rPr>
              <a:t>Tolteek</a:t>
            </a:r>
            <a:br>
              <a:rPr lang="nl-NL" sz="2200" dirty="0">
                <a:solidFill>
                  <a:srgbClr val="333333"/>
                </a:solidFill>
              </a:rPr>
            </a:br>
            <a:r>
              <a:rPr lang="nl-NL" sz="2200" dirty="0">
                <a:solidFill>
                  <a:srgbClr val="333333"/>
                </a:solidFill>
              </a:rPr>
              <a:t>tel.: </a:t>
            </a:r>
            <a:r>
              <a:rPr lang="nl-NL" sz="2200" b="0" i="0" dirty="0">
                <a:solidFill>
                  <a:srgbClr val="333333"/>
                </a:solidFill>
                <a:effectLst/>
              </a:rPr>
              <a:t>085-3015428, mail: </a:t>
            </a:r>
            <a:r>
              <a:rPr lang="nl-NL" sz="2200" b="0" i="0" u="none" strike="noStrike" dirty="0">
                <a:solidFill>
                  <a:srgbClr val="337AB7"/>
                </a:solidFill>
                <a:effectLst/>
                <a:hlinkClick r:id="rId8"/>
              </a:rPr>
              <a:t>support@tolteek.nl</a:t>
            </a:r>
            <a:endParaRPr lang="nl-NL" sz="2200" dirty="0">
              <a:effectLst/>
              <a:ea typeface="Calibri" panose="020F0502020204030204" pitchFamily="34" charset="0"/>
            </a:endParaRPr>
          </a:p>
          <a:p>
            <a:pPr algn="l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30832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56E5D-A2CD-4204-BD4C-78979600A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476672"/>
            <a:ext cx="6858000" cy="722461"/>
          </a:xfrm>
        </p:spPr>
        <p:txBody>
          <a:bodyPr>
            <a:normAutofit/>
          </a:bodyPr>
          <a:lstStyle/>
          <a:p>
            <a:pPr algn="l"/>
            <a:r>
              <a:rPr lang="nl-NL" sz="4000" b="1" dirty="0">
                <a:latin typeface="+mn-lt"/>
              </a:rPr>
              <a:t>Bij wie terecht voor vragen (2)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C313F1E-DDD3-4B9B-B908-93EBC2816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595" y="1700808"/>
            <a:ext cx="7406821" cy="4680520"/>
          </a:xfrm>
        </p:spPr>
        <p:txBody>
          <a:bodyPr>
            <a:normAutofit/>
          </a:bodyPr>
          <a:lstStyle/>
          <a:p>
            <a:pPr algn="l"/>
            <a:r>
              <a:rPr lang="nl-NL" b="1" dirty="0"/>
              <a:t>SWV PO 20.01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effectLst/>
                <a:ea typeface="Calibri" panose="020F0502020204030204" pitchFamily="34" charset="0"/>
              </a:rPr>
              <a:t>accounts Indigo: Gerrit Keuning (</a:t>
            </a:r>
            <a:r>
              <a:rPr lang="nl-NL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2"/>
              </a:rPr>
              <a:t>g.keuning@po2001.nl</a:t>
            </a:r>
            <a:r>
              <a:rPr lang="nl-NL" sz="1800" dirty="0">
                <a:effectLst/>
                <a:ea typeface="Calibri" panose="020F0502020204030204" pitchFamily="34" charset="0"/>
              </a:rPr>
              <a:t>)</a:t>
            </a:r>
          </a:p>
          <a:p>
            <a:pPr marL="285750" indent="-285750" algn="l">
              <a:buFontTx/>
              <a:buChar char="-"/>
            </a:pPr>
            <a:r>
              <a:rPr lang="nl-NL" sz="1800" dirty="0">
                <a:effectLst/>
                <a:ea typeface="Calibri" panose="020F0502020204030204" pitchFamily="34" charset="0"/>
              </a:rPr>
              <a:t>invullen van schermen in Indigo: Hannie Leistra (</a:t>
            </a:r>
            <a:r>
              <a:rPr lang="nl-NL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3"/>
              </a:rPr>
              <a:t>h.leistra@po2001.nl</a:t>
            </a:r>
            <a:r>
              <a:rPr lang="nl-NL" sz="1800" dirty="0">
                <a:effectLst/>
                <a:ea typeface="Calibri" panose="020F0502020204030204" pitchFamily="34" charset="0"/>
              </a:rPr>
              <a:t>)</a:t>
            </a:r>
          </a:p>
          <a:p>
            <a:pPr marL="285750" indent="-285750" algn="l">
              <a:buFontTx/>
              <a:buChar char="-"/>
            </a:pPr>
            <a:r>
              <a:rPr lang="nl-NL" dirty="0">
                <a:ea typeface="Calibri" panose="020F0502020204030204" pitchFamily="34" charset="0"/>
              </a:rPr>
              <a:t>inhoudelijke vragen over TLV’s: </a:t>
            </a:r>
            <a:r>
              <a:rPr lang="nl-NL" sz="1800" dirty="0">
                <a:effectLst/>
                <a:ea typeface="Calibri" panose="020F0502020204030204" pitchFamily="34" charset="0"/>
              </a:rPr>
              <a:t>CvA (</a:t>
            </a:r>
            <a:r>
              <a:rPr lang="nl-NL" sz="18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4"/>
              </a:rPr>
              <a:t>info@cvagroningen.nl</a:t>
            </a:r>
            <a:r>
              <a:rPr lang="nl-NL" sz="1800" dirty="0">
                <a:effectLst/>
                <a:ea typeface="Calibri" panose="020F0502020204030204" pitchFamily="34" charset="0"/>
              </a:rPr>
              <a:t>)</a:t>
            </a:r>
            <a:br>
              <a:rPr lang="nl-NL" sz="1800" dirty="0">
                <a:effectLst/>
                <a:ea typeface="Calibri" panose="020F0502020204030204" pitchFamily="34" charset="0"/>
              </a:rPr>
            </a:br>
            <a:endParaRPr lang="nl-NL" dirty="0">
              <a:ea typeface="Calibri" panose="020F0502020204030204" pitchFamily="34" charset="0"/>
            </a:endParaRPr>
          </a:p>
          <a:p>
            <a:pPr algn="l"/>
            <a:r>
              <a:rPr lang="nl-NL" b="1" dirty="0">
                <a:ea typeface="Calibri" panose="020F0502020204030204" pitchFamily="34" charset="0"/>
              </a:rPr>
              <a:t>SWV VO Groningen Stad (20.01)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accounts Indigo: </a:t>
            </a:r>
            <a:r>
              <a:rPr lang="nl-NL" dirty="0">
                <a:solidFill>
                  <a:prstClr val="black"/>
                </a:solidFill>
                <a:ea typeface="Calibri" panose="020F0502020204030204" pitchFamily="34" charset="0"/>
              </a:rPr>
              <a:t>account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beheer: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hlinkClick r:id="rId5"/>
              </a:rPr>
              <a:t>support@tolteek.nl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 of 085 301 54 28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dirty="0">
                <a:solidFill>
                  <a:prstClr val="black"/>
                </a:solidFill>
                <a:ea typeface="Calibri" panose="020F0502020204030204" pitchFamily="34" charset="0"/>
              </a:rPr>
              <a:t>i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nhoudelijke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 vragen over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TLV’s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: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CvA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 (</a:t>
            </a:r>
            <a:r>
              <a:rPr kumimoji="0" lang="nl-NL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  <a:hlinkClick r:id="rId4"/>
              </a:rPr>
              <a:t>info@cvagroningen.nl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)</a:t>
            </a:r>
          </a:p>
          <a:p>
            <a:pPr algn="l"/>
            <a:endParaRPr lang="nl-NL" sz="1800" b="1" dirty="0">
              <a:effectLst/>
              <a:ea typeface="Calibri" panose="020F0502020204030204" pitchFamily="34" charset="0"/>
            </a:endParaRPr>
          </a:p>
          <a:p>
            <a:pPr algn="l"/>
            <a:r>
              <a:rPr lang="nl-NL" b="1" dirty="0">
                <a:ea typeface="Calibri" panose="020F0502020204030204" pitchFamily="34" charset="0"/>
              </a:rPr>
              <a:t>SWV VO Groningen Ommelanden (20.02)</a:t>
            </a:r>
          </a:p>
          <a:p>
            <a:pPr marL="285750" indent="-285750" algn="l">
              <a:buFontTx/>
              <a:buChar char="-"/>
            </a:pPr>
            <a:r>
              <a:rPr lang="nl-NL" dirty="0">
                <a:ea typeface="Calibri" panose="020F0502020204030204" pitchFamily="34" charset="0"/>
              </a:rPr>
              <a:t>accounts Indigo: Thea Velvis (</a:t>
            </a:r>
            <a:r>
              <a:rPr lang="nl-NL" u="sng" dirty="0">
                <a:solidFill>
                  <a:srgbClr val="0563C1"/>
                </a:solidFill>
                <a:ea typeface="Calibri" panose="020F0502020204030204" pitchFamily="34" charset="0"/>
              </a:rPr>
              <a:t>t.velvis@passendonderwijsgroningen.nl</a:t>
            </a:r>
            <a:r>
              <a:rPr lang="nl-NL" dirty="0">
                <a:ea typeface="Calibri" panose="020F0502020204030204" pitchFamily="34" charset="0"/>
              </a:rPr>
              <a:t>)</a:t>
            </a:r>
          </a:p>
          <a:p>
            <a:pPr marL="285750" indent="-285750" algn="l">
              <a:buFontTx/>
              <a:buChar char="-"/>
            </a:pPr>
            <a:r>
              <a:rPr lang="nl-NL" dirty="0">
                <a:ea typeface="Calibri" panose="020F0502020204030204" pitchFamily="34" charset="0"/>
              </a:rPr>
              <a:t>inhoudelijke vragen over </a:t>
            </a:r>
            <a:r>
              <a:rPr lang="nl-NL" dirty="0" err="1">
                <a:ea typeface="Calibri" panose="020F0502020204030204" pitchFamily="34" charset="0"/>
              </a:rPr>
              <a:t>TLV’s</a:t>
            </a:r>
            <a:r>
              <a:rPr lang="nl-NL" dirty="0">
                <a:ea typeface="Calibri" panose="020F0502020204030204" pitchFamily="34" charset="0"/>
              </a:rPr>
              <a:t>: </a:t>
            </a:r>
            <a:r>
              <a:rPr lang="nl-NL" dirty="0" err="1">
                <a:ea typeface="Calibri" panose="020F0502020204030204" pitchFamily="34" charset="0"/>
              </a:rPr>
              <a:t>CvA</a:t>
            </a:r>
            <a:r>
              <a:rPr lang="nl-NL" dirty="0">
                <a:ea typeface="Calibri" panose="020F0502020204030204" pitchFamily="34" charset="0"/>
              </a:rPr>
              <a:t> (</a:t>
            </a:r>
            <a:r>
              <a:rPr lang="nl-NL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info@cvagroningen.nl</a:t>
            </a:r>
            <a:r>
              <a:rPr lang="nl-NL" dirty="0">
                <a:ea typeface="Calibri" panose="020F0502020204030204" pitchFamily="34" charset="0"/>
              </a:rPr>
              <a:t>)</a:t>
            </a:r>
          </a:p>
          <a:p>
            <a:pPr algn="l"/>
            <a:endParaRPr lang="nl-N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026193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A3ACD3C1948D42BECA485D05445E70" ma:contentTypeVersion="12" ma:contentTypeDescription="Een nieuw document maken." ma:contentTypeScope="" ma:versionID="aabff363e4e26619e51d17d6211a69ef">
  <xsd:schema xmlns:xsd="http://www.w3.org/2001/XMLSchema" xmlns:xs="http://www.w3.org/2001/XMLSchema" xmlns:p="http://schemas.microsoft.com/office/2006/metadata/properties" xmlns:ns2="f1474087-4e67-4afa-8b67-260e774a898f" xmlns:ns3="49fac317-f441-4910-8e0b-ab191711c8a2" targetNamespace="http://schemas.microsoft.com/office/2006/metadata/properties" ma:root="true" ma:fieldsID="1e85123735db20af899388854d0f4a71" ns2:_="" ns3:_="">
    <xsd:import namespace="f1474087-4e67-4afa-8b67-260e774a898f"/>
    <xsd:import namespace="49fac317-f441-4910-8e0b-ab191711c8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74087-4e67-4afa-8b67-260e774a89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ac317-f441-4910-8e0b-ab191711c8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E6140D-4978-4487-9ADD-EB3FCB1915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EABABA-A46D-4189-AB5D-B8C0DB234E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74087-4e67-4afa-8b67-260e774a898f"/>
    <ds:schemaRef ds:uri="49fac317-f441-4910-8e0b-ab191711c8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E8783D-59CE-42CD-A473-B2D7BFA3D5FA}">
  <ds:schemaRefs>
    <ds:schemaRef ds:uri="49fac317-f441-4910-8e0b-ab191711c8a2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www.w3.org/XML/1998/namespace"/>
    <ds:schemaRef ds:uri="f1474087-4e67-4afa-8b67-260e774a89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945</Words>
  <Application>Microsoft Office PowerPoint</Application>
  <PresentationFormat>Diavoorstelling (4:3)</PresentationFormat>
  <Paragraphs>92</Paragraphs>
  <Slides>9</Slides>
  <Notes>4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Symbol</vt:lpstr>
      <vt:lpstr>Trebuchet MS</vt:lpstr>
      <vt:lpstr>Kantoorthema</vt:lpstr>
      <vt:lpstr>    Voorlichting highlights handreiking TLV-aanvraag</vt:lpstr>
      <vt:lpstr>Route 1 versus Route 2</vt:lpstr>
      <vt:lpstr>Highlights TLV handreiking (1)</vt:lpstr>
      <vt:lpstr>Highlights TLV handreiking (2)</vt:lpstr>
      <vt:lpstr>Highlights TLV handreiking (3)</vt:lpstr>
      <vt:lpstr>Aandachtspunten invoering TLV Indigo</vt:lpstr>
      <vt:lpstr>E-learning doelgroepenmodel </vt:lpstr>
      <vt:lpstr>Bij wie terecht voor vragen</vt:lpstr>
      <vt:lpstr>Bij wie terecht voor vragen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2017-09-23T07:29:03Z</cp:lastPrinted>
  <dcterms:created xsi:type="dcterms:W3CDTF">2017-08-30T14:30:45Z</dcterms:created>
  <dcterms:modified xsi:type="dcterms:W3CDTF">2021-09-03T09:58:44Z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0x010100BBA3ACD3C1948D42BECA485D05445E70</vt:lpwstr>
  </property>
</Properties>
</file>