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74" r:id="rId6"/>
  </p:sldMasterIdLst>
  <p:notesMasterIdLst>
    <p:notesMasterId r:id="rId23"/>
  </p:notesMasterIdLst>
  <p:handoutMasterIdLst>
    <p:handoutMasterId r:id="rId24"/>
  </p:handoutMasterIdLst>
  <p:sldIdLst>
    <p:sldId id="257" r:id="rId7"/>
    <p:sldId id="276" r:id="rId8"/>
    <p:sldId id="274" r:id="rId9"/>
    <p:sldId id="261" r:id="rId10"/>
    <p:sldId id="259" r:id="rId11"/>
    <p:sldId id="260" r:id="rId12"/>
    <p:sldId id="262" r:id="rId13"/>
    <p:sldId id="263" r:id="rId14"/>
    <p:sldId id="264" r:id="rId15"/>
    <p:sldId id="265" r:id="rId16"/>
    <p:sldId id="267" r:id="rId17"/>
    <p:sldId id="266" r:id="rId18"/>
    <p:sldId id="280" r:id="rId19"/>
    <p:sldId id="268" r:id="rId20"/>
    <p:sldId id="278" r:id="rId21"/>
    <p:sldId id="269" r:id="rId2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4EFE9FF-919C-415C-9C07-B28474CA3AA7}">
          <p14:sldIdLst>
            <p14:sldId id="257"/>
            <p14:sldId id="276"/>
            <p14:sldId id="274"/>
            <p14:sldId id="261"/>
            <p14:sldId id="259"/>
            <p14:sldId id="260"/>
            <p14:sldId id="262"/>
            <p14:sldId id="263"/>
            <p14:sldId id="264"/>
            <p14:sldId id="265"/>
            <p14:sldId id="267"/>
            <p14:sldId id="266"/>
            <p14:sldId id="280"/>
          </p14:sldIdLst>
        </p14:section>
        <p14:section name="Naamloze sectie" id="{AB76E890-E3C8-48A7-80E5-A3967EAA96AA}">
          <p14:sldIdLst>
            <p14:sldId id="268"/>
            <p14:sldId id="278"/>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schuurman"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033D7-55A9-4143-B89A-0091F4E6D990}" v="5" dt="2019-11-26T15:22:29.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2558" autoAdjust="0"/>
  </p:normalViewPr>
  <p:slideViewPr>
    <p:cSldViewPr>
      <p:cViewPr varScale="1">
        <p:scale>
          <a:sx n="79" d="100"/>
          <a:sy n="79" d="100"/>
        </p:scale>
        <p:origin x="989" y="77"/>
      </p:cViewPr>
      <p:guideLst>
        <p:guide orient="horz" pos="2160"/>
        <p:guide pos="2880"/>
      </p:guideLst>
    </p:cSldViewPr>
  </p:slideViewPr>
  <p:outlineViewPr>
    <p:cViewPr>
      <p:scale>
        <a:sx n="33" d="100"/>
        <a:sy n="33" d="100"/>
      </p:scale>
      <p:origin x="0" y="456"/>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5" d="100"/>
          <a:sy n="85" d="100"/>
        </p:scale>
        <p:origin x="-37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Graaf, de" userId="61cf1804-a95f-47b6-b878-a4d90181a64f" providerId="ADAL" clId="{5292933A-50E1-4971-8C4C-20643E26DB41}"/>
    <pc:docChg chg="delSld modSld modSection">
      <pc:chgData name="Erik Graaf, de" userId="61cf1804-a95f-47b6-b878-a4d90181a64f" providerId="ADAL" clId="{5292933A-50E1-4971-8C4C-20643E26DB41}" dt="2019-11-26T15:22:56.374" v="7" actId="47"/>
      <pc:docMkLst>
        <pc:docMk/>
      </pc:docMkLst>
      <pc:sldChg chg="del">
        <pc:chgData name="Erik Graaf, de" userId="61cf1804-a95f-47b6-b878-a4d90181a64f" providerId="ADAL" clId="{5292933A-50E1-4971-8C4C-20643E26DB41}" dt="2019-11-26T15:22:12.227" v="0" actId="47"/>
        <pc:sldMkLst>
          <pc:docMk/>
          <pc:sldMk cId="1469921361" sldId="258"/>
        </pc:sldMkLst>
      </pc:sldChg>
      <pc:sldChg chg="delSp">
        <pc:chgData name="Erik Graaf, de" userId="61cf1804-a95f-47b6-b878-a4d90181a64f" providerId="ADAL" clId="{5292933A-50E1-4971-8C4C-20643E26DB41}" dt="2019-11-26T15:22:29.091" v="5" actId="478"/>
        <pc:sldMkLst>
          <pc:docMk/>
          <pc:sldMk cId="1492193172" sldId="260"/>
        </pc:sldMkLst>
        <pc:picChg chg="del">
          <ac:chgData name="Erik Graaf, de" userId="61cf1804-a95f-47b6-b878-a4d90181a64f" providerId="ADAL" clId="{5292933A-50E1-4971-8C4C-20643E26DB41}" dt="2019-11-26T15:22:24.795" v="1" actId="478"/>
          <ac:picMkLst>
            <pc:docMk/>
            <pc:sldMk cId="1492193172" sldId="260"/>
            <ac:picMk id="7171" creationId="{00000000-0000-0000-0000-000000000000}"/>
          </ac:picMkLst>
        </pc:picChg>
        <pc:picChg chg="del">
          <ac:chgData name="Erik Graaf, de" userId="61cf1804-a95f-47b6-b878-a4d90181a64f" providerId="ADAL" clId="{5292933A-50E1-4971-8C4C-20643E26DB41}" dt="2019-11-26T15:22:28.051" v="4" actId="478"/>
          <ac:picMkLst>
            <pc:docMk/>
            <pc:sldMk cId="1492193172" sldId="260"/>
            <ac:picMk id="7172" creationId="{00000000-0000-0000-0000-000000000000}"/>
          </ac:picMkLst>
        </pc:picChg>
        <pc:picChg chg="del">
          <ac:chgData name="Erik Graaf, de" userId="61cf1804-a95f-47b6-b878-a4d90181a64f" providerId="ADAL" clId="{5292933A-50E1-4971-8C4C-20643E26DB41}" dt="2019-11-26T15:22:26.122" v="2" actId="478"/>
          <ac:picMkLst>
            <pc:docMk/>
            <pc:sldMk cId="1492193172" sldId="260"/>
            <ac:picMk id="7175" creationId="{00000000-0000-0000-0000-000000000000}"/>
          </ac:picMkLst>
        </pc:picChg>
        <pc:picChg chg="del">
          <ac:chgData name="Erik Graaf, de" userId="61cf1804-a95f-47b6-b878-a4d90181a64f" providerId="ADAL" clId="{5292933A-50E1-4971-8C4C-20643E26DB41}" dt="2019-11-26T15:22:27.289" v="3" actId="478"/>
          <ac:picMkLst>
            <pc:docMk/>
            <pc:sldMk cId="1492193172" sldId="260"/>
            <ac:picMk id="7177" creationId="{00000000-0000-0000-0000-000000000000}"/>
          </ac:picMkLst>
        </pc:picChg>
        <pc:picChg chg="del">
          <ac:chgData name="Erik Graaf, de" userId="61cf1804-a95f-47b6-b878-a4d90181a64f" providerId="ADAL" clId="{5292933A-50E1-4971-8C4C-20643E26DB41}" dt="2019-11-26T15:22:29.091" v="5" actId="478"/>
          <ac:picMkLst>
            <pc:docMk/>
            <pc:sldMk cId="1492193172" sldId="260"/>
            <ac:picMk id="7179" creationId="{00000000-0000-0000-0000-000000000000}"/>
          </ac:picMkLst>
        </pc:picChg>
      </pc:sldChg>
      <pc:sldChg chg="del">
        <pc:chgData name="Erik Graaf, de" userId="61cf1804-a95f-47b6-b878-a4d90181a64f" providerId="ADAL" clId="{5292933A-50E1-4971-8C4C-20643E26DB41}" dt="2019-11-26T15:22:56.374" v="7" actId="47"/>
        <pc:sldMkLst>
          <pc:docMk/>
          <pc:sldMk cId="3046720366" sldId="271"/>
        </pc:sldMkLst>
      </pc:sldChg>
      <pc:sldChg chg="del">
        <pc:chgData name="Erik Graaf, de" userId="61cf1804-a95f-47b6-b878-a4d90181a64f" providerId="ADAL" clId="{5292933A-50E1-4971-8C4C-20643E26DB41}" dt="2019-11-26T15:22:47.366" v="6" actId="47"/>
        <pc:sldMkLst>
          <pc:docMk/>
          <pc:sldMk cId="2874690242"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05D46-4474-47E2-B751-C968BCEA9622}"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F8C66F7A-ACC8-4CCC-AB94-74FBC09215FC}">
      <dgm:prSet phldrT="[Text]"/>
      <dgm:spPr/>
      <dgm:t>
        <a:bodyPr/>
        <a:lstStyle/>
        <a:p>
          <a:r>
            <a:rPr lang="en-GB" dirty="0">
              <a:solidFill>
                <a:schemeClr val="tx1"/>
              </a:solidFill>
              <a:latin typeface="Verdana (Body)"/>
            </a:rPr>
            <a:t>Respect </a:t>
          </a:r>
        </a:p>
      </dgm:t>
    </dgm:pt>
    <dgm:pt modelId="{0BBBF0C4-3D44-4431-87A0-E5E35AC88382}" type="parTrans" cxnId="{F3CCA0C2-F3DF-4EEE-B2B9-A124E1D1C937}">
      <dgm:prSet/>
      <dgm:spPr/>
      <dgm:t>
        <a:bodyPr/>
        <a:lstStyle/>
        <a:p>
          <a:endParaRPr lang="en-GB"/>
        </a:p>
      </dgm:t>
    </dgm:pt>
    <dgm:pt modelId="{D8080317-1971-49F6-BAAB-E52CD5220012}" type="sibTrans" cxnId="{F3CCA0C2-F3DF-4EEE-B2B9-A124E1D1C937}">
      <dgm:prSet/>
      <dgm:spPr/>
      <dgm:t>
        <a:bodyPr/>
        <a:lstStyle/>
        <a:p>
          <a:endParaRPr lang="en-GB"/>
        </a:p>
      </dgm:t>
    </dgm:pt>
    <dgm:pt modelId="{886C04D2-974D-493F-9C81-16746DAD1206}">
      <dgm:prSet phldrT="[Text]" custT="1"/>
      <dgm:spPr/>
      <dgm:t>
        <a:bodyPr/>
        <a:lstStyle/>
        <a:p>
          <a:r>
            <a:rPr lang="en-GB" sz="1300" dirty="0">
              <a:solidFill>
                <a:schemeClr val="tx1"/>
              </a:solidFill>
              <a:latin typeface="+mj-lt"/>
              <a:cs typeface="Arial" panose="020B0604020202020204" pitchFamily="34" charset="0"/>
            </a:rPr>
            <a:t>Being Accountable</a:t>
          </a:r>
        </a:p>
      </dgm:t>
    </dgm:pt>
    <dgm:pt modelId="{5B836ACE-989D-4FF7-BF7A-F62EC3C713B9}" type="parTrans" cxnId="{7D9645A8-4AB8-4500-B1A2-E475F036CF60}">
      <dgm:prSet/>
      <dgm:spPr/>
      <dgm:t>
        <a:bodyPr/>
        <a:lstStyle/>
        <a:p>
          <a:endParaRPr lang="en-GB"/>
        </a:p>
      </dgm:t>
    </dgm:pt>
    <dgm:pt modelId="{44E40B51-6A88-46FE-BBB3-C8E7136E0B65}" type="sibTrans" cxnId="{7D9645A8-4AB8-4500-B1A2-E475F036CF60}">
      <dgm:prSet/>
      <dgm:spPr/>
      <dgm:t>
        <a:bodyPr/>
        <a:lstStyle/>
        <a:p>
          <a:endParaRPr lang="en-GB"/>
        </a:p>
      </dgm:t>
    </dgm:pt>
    <dgm:pt modelId="{71EEE211-3B4D-4521-8EFE-4433617A7078}">
      <dgm:prSet phldrT="[Text]" custT="1"/>
      <dgm:spPr/>
      <dgm:t>
        <a:bodyPr/>
        <a:lstStyle/>
        <a:p>
          <a:r>
            <a:rPr lang="en-GB" sz="1400" dirty="0">
              <a:solidFill>
                <a:schemeClr val="tx1"/>
              </a:solidFill>
              <a:latin typeface="+mj-lt"/>
              <a:cs typeface="Arial" panose="020B0604020202020204" pitchFamily="34" charset="0"/>
            </a:rPr>
            <a:t>Honesty</a:t>
          </a:r>
        </a:p>
      </dgm:t>
    </dgm:pt>
    <dgm:pt modelId="{A77EA30C-F354-45A0-9748-0D4F2DDCD8DA}" type="parTrans" cxnId="{4B64D567-7A92-49EE-85B0-134B1340BB57}">
      <dgm:prSet/>
      <dgm:spPr/>
      <dgm:t>
        <a:bodyPr/>
        <a:lstStyle/>
        <a:p>
          <a:endParaRPr lang="en-GB"/>
        </a:p>
      </dgm:t>
    </dgm:pt>
    <dgm:pt modelId="{EBB060AD-FBAD-4A69-810D-2C9FE34BB632}" type="sibTrans" cxnId="{4B64D567-7A92-49EE-85B0-134B1340BB57}">
      <dgm:prSet/>
      <dgm:spPr/>
      <dgm:t>
        <a:bodyPr/>
        <a:lstStyle/>
        <a:p>
          <a:endParaRPr lang="en-GB"/>
        </a:p>
      </dgm:t>
    </dgm:pt>
    <dgm:pt modelId="{7B4ACCE0-9F5C-44D0-AE04-829D442003AC}">
      <dgm:prSet phldrT="[Text]" custT="1"/>
      <dgm:spPr/>
      <dgm:t>
        <a:bodyPr/>
        <a:lstStyle/>
        <a:p>
          <a:r>
            <a:rPr lang="en-GB" sz="1400" dirty="0">
              <a:solidFill>
                <a:schemeClr val="tx1"/>
              </a:solidFill>
              <a:latin typeface="+mj-lt"/>
              <a:cs typeface="Arial" panose="020B0604020202020204" pitchFamily="34" charset="0"/>
            </a:rPr>
            <a:t>Support</a:t>
          </a:r>
        </a:p>
      </dgm:t>
    </dgm:pt>
    <dgm:pt modelId="{1034A078-AD39-4BA2-BF92-B346CB4BFF50}" type="parTrans" cxnId="{C2C0A8D6-2029-40BF-BDD1-160108A9EF45}">
      <dgm:prSet/>
      <dgm:spPr/>
      <dgm:t>
        <a:bodyPr/>
        <a:lstStyle/>
        <a:p>
          <a:endParaRPr lang="en-GB"/>
        </a:p>
      </dgm:t>
    </dgm:pt>
    <dgm:pt modelId="{6CFBE712-30CB-4D22-AFAE-1D1D84EA2360}" type="sibTrans" cxnId="{C2C0A8D6-2029-40BF-BDD1-160108A9EF45}">
      <dgm:prSet/>
      <dgm:spPr/>
      <dgm:t>
        <a:bodyPr/>
        <a:lstStyle/>
        <a:p>
          <a:endParaRPr lang="en-GB"/>
        </a:p>
      </dgm:t>
    </dgm:pt>
    <dgm:pt modelId="{A802BE2D-8CBB-4CAC-83FC-0109404B9A35}">
      <dgm:prSet phldrT="[Text]" custT="1"/>
      <dgm:spPr/>
      <dgm:t>
        <a:bodyPr/>
        <a:lstStyle/>
        <a:p>
          <a:r>
            <a:rPr lang="en-GB" sz="1400" dirty="0">
              <a:solidFill>
                <a:schemeClr val="tx1"/>
              </a:solidFill>
              <a:latin typeface="+mj-lt"/>
              <a:cs typeface="Arial" panose="020B0604020202020204" pitchFamily="34" charset="0"/>
            </a:rPr>
            <a:t>Trust</a:t>
          </a:r>
        </a:p>
      </dgm:t>
    </dgm:pt>
    <dgm:pt modelId="{5014AE85-CAA7-496E-8044-70128CC9700B}" type="parTrans" cxnId="{C02B4400-8599-43CC-A2D9-CC4E2B7E9746}">
      <dgm:prSet/>
      <dgm:spPr/>
      <dgm:t>
        <a:bodyPr/>
        <a:lstStyle/>
        <a:p>
          <a:endParaRPr lang="en-GB"/>
        </a:p>
      </dgm:t>
    </dgm:pt>
    <dgm:pt modelId="{FA6E5AB6-3C8B-44BD-8C32-F57BBFD08C3A}" type="sibTrans" cxnId="{C02B4400-8599-43CC-A2D9-CC4E2B7E9746}">
      <dgm:prSet/>
      <dgm:spPr/>
      <dgm:t>
        <a:bodyPr/>
        <a:lstStyle/>
        <a:p>
          <a:endParaRPr lang="en-GB"/>
        </a:p>
      </dgm:t>
    </dgm:pt>
    <dgm:pt modelId="{8BBBE0BD-1E53-4338-8F71-29239FF6C52B}">
      <dgm:prSet phldrT="[Text]" custT="1"/>
      <dgm:spPr/>
      <dgm:t>
        <a:bodyPr/>
        <a:lstStyle/>
        <a:p>
          <a:r>
            <a:rPr lang="en-GB" sz="1200" b="1" dirty="0">
              <a:solidFill>
                <a:schemeClr val="tx1"/>
              </a:solidFill>
              <a:latin typeface="+mj-lt"/>
              <a:cs typeface="Arial" panose="020B0604020202020204" pitchFamily="34" charset="0"/>
            </a:rPr>
            <a:t>Co-operation</a:t>
          </a:r>
          <a:r>
            <a:rPr lang="en-GB" sz="1900" dirty="0">
              <a:latin typeface="+mj-lt"/>
            </a:rPr>
            <a:t> </a:t>
          </a:r>
        </a:p>
      </dgm:t>
    </dgm:pt>
    <dgm:pt modelId="{379D2959-5A72-4F8B-83B8-6D71F65D675F}" type="parTrans" cxnId="{CB7F5820-61DE-4691-8874-B85D8CC5D807}">
      <dgm:prSet/>
      <dgm:spPr/>
      <dgm:t>
        <a:bodyPr/>
        <a:lstStyle/>
        <a:p>
          <a:endParaRPr lang="en-GB"/>
        </a:p>
      </dgm:t>
    </dgm:pt>
    <dgm:pt modelId="{7F20943C-5F79-4FFD-90E6-91B3C895D4B4}" type="sibTrans" cxnId="{CB7F5820-61DE-4691-8874-B85D8CC5D807}">
      <dgm:prSet/>
      <dgm:spPr/>
      <dgm:t>
        <a:bodyPr/>
        <a:lstStyle/>
        <a:p>
          <a:endParaRPr lang="en-GB"/>
        </a:p>
      </dgm:t>
    </dgm:pt>
    <dgm:pt modelId="{F121F66B-3461-4702-BC6C-07A92A82906C}">
      <dgm:prSet phldrT="[Text]" custScaleX="114054" custScaleY="107479" custRadScaleRad="92726" custRadScaleInc="-62378"/>
      <dgm:spPr/>
      <dgm:t>
        <a:bodyPr/>
        <a:lstStyle/>
        <a:p>
          <a:endParaRPr lang="en-GB"/>
        </a:p>
      </dgm:t>
    </dgm:pt>
    <dgm:pt modelId="{7A9DAA2A-C3A0-442B-8D1C-AF712069D831}" type="parTrans" cxnId="{2D4E6949-0344-401D-9800-818214392D4F}">
      <dgm:prSet/>
      <dgm:spPr/>
      <dgm:t>
        <a:bodyPr/>
        <a:lstStyle/>
        <a:p>
          <a:endParaRPr lang="en-GB"/>
        </a:p>
      </dgm:t>
    </dgm:pt>
    <dgm:pt modelId="{81CC9AAC-D538-4B22-BDFC-8321CA182182}" type="sibTrans" cxnId="{2D4E6949-0344-401D-9800-818214392D4F}">
      <dgm:prSet/>
      <dgm:spPr/>
      <dgm:t>
        <a:bodyPr/>
        <a:lstStyle/>
        <a:p>
          <a:endParaRPr lang="en-GB"/>
        </a:p>
      </dgm:t>
    </dgm:pt>
    <dgm:pt modelId="{0862FB24-9805-4188-A204-F93A2A8324CC}">
      <dgm:prSet phldrT="[Text]" custScaleX="114054" custScaleY="107479" custRadScaleRad="92726" custRadScaleInc="-62378"/>
      <dgm:spPr/>
      <dgm:t>
        <a:bodyPr/>
        <a:lstStyle/>
        <a:p>
          <a:endParaRPr lang="en-GB"/>
        </a:p>
      </dgm:t>
    </dgm:pt>
    <dgm:pt modelId="{143A5675-F519-43F8-BF4A-A07AC7DB3136}" type="parTrans" cxnId="{199DE0A1-CDCE-4F7C-8507-42D54467D9FE}">
      <dgm:prSet/>
      <dgm:spPr/>
      <dgm:t>
        <a:bodyPr/>
        <a:lstStyle/>
        <a:p>
          <a:endParaRPr lang="en-GB"/>
        </a:p>
      </dgm:t>
    </dgm:pt>
    <dgm:pt modelId="{AD4E9BB7-4F59-43EF-804E-E0F0C06444AB}" type="sibTrans" cxnId="{199DE0A1-CDCE-4F7C-8507-42D54467D9FE}">
      <dgm:prSet/>
      <dgm:spPr/>
      <dgm:t>
        <a:bodyPr/>
        <a:lstStyle/>
        <a:p>
          <a:endParaRPr lang="en-GB"/>
        </a:p>
      </dgm:t>
    </dgm:pt>
    <dgm:pt modelId="{7575EDB6-5550-4CDB-9075-82D11073A75F}">
      <dgm:prSet phldrT="[Text]" custT="1"/>
      <dgm:spPr/>
      <dgm:t>
        <a:bodyPr/>
        <a:lstStyle/>
        <a:p>
          <a:r>
            <a:rPr lang="en-GB" sz="1400" dirty="0">
              <a:solidFill>
                <a:schemeClr val="tx1"/>
              </a:solidFill>
              <a:latin typeface="+mj-lt"/>
              <a:cs typeface="Arial" panose="020B0604020202020204" pitchFamily="34" charset="0"/>
            </a:rPr>
            <a:t>Safety</a:t>
          </a:r>
          <a:r>
            <a:rPr lang="en-GB" sz="2400" dirty="0">
              <a:latin typeface="+mj-lt"/>
            </a:rPr>
            <a:t> </a:t>
          </a:r>
        </a:p>
      </dgm:t>
    </dgm:pt>
    <dgm:pt modelId="{59923342-9273-4D55-AF4E-4AEE6ECE533C}" type="parTrans" cxnId="{EF0B65E7-4FF7-4427-BCA1-9A99D59A5169}">
      <dgm:prSet/>
      <dgm:spPr/>
      <dgm:t>
        <a:bodyPr/>
        <a:lstStyle/>
        <a:p>
          <a:endParaRPr lang="en-GB"/>
        </a:p>
      </dgm:t>
    </dgm:pt>
    <dgm:pt modelId="{B0122990-BF74-4D24-A096-56CD2F167F87}" type="sibTrans" cxnId="{EF0B65E7-4FF7-4427-BCA1-9A99D59A5169}">
      <dgm:prSet/>
      <dgm:spPr/>
      <dgm:t>
        <a:bodyPr/>
        <a:lstStyle/>
        <a:p>
          <a:endParaRPr lang="en-GB"/>
        </a:p>
      </dgm:t>
    </dgm:pt>
    <dgm:pt modelId="{CF871BB4-454F-47FC-8B2B-B7CD7AABEED7}" type="pres">
      <dgm:prSet presAssocID="{41305D46-4474-47E2-B751-C968BCEA9622}" presName="Name0" presStyleCnt="0">
        <dgm:presLayoutVars>
          <dgm:chMax val="1"/>
          <dgm:dir/>
          <dgm:animLvl val="ctr"/>
          <dgm:resizeHandles val="exact"/>
        </dgm:presLayoutVars>
      </dgm:prSet>
      <dgm:spPr/>
    </dgm:pt>
    <dgm:pt modelId="{0F1B7FEE-5B42-4EE7-9452-DF480750CC20}" type="pres">
      <dgm:prSet presAssocID="{F8C66F7A-ACC8-4CCC-AB94-74FBC09215FC}" presName="centerShape" presStyleLbl="node0" presStyleIdx="0" presStyleCnt="1"/>
      <dgm:spPr/>
    </dgm:pt>
    <dgm:pt modelId="{E1DE8A9C-36E4-4022-B535-D22FB949F6C7}" type="pres">
      <dgm:prSet presAssocID="{886C04D2-974D-493F-9C81-16746DAD1206}" presName="node" presStyleLbl="node1" presStyleIdx="0" presStyleCnt="6" custScaleX="114315" custScaleY="111517" custRadScaleRad="87903" custRadScaleInc="11482">
        <dgm:presLayoutVars>
          <dgm:bulletEnabled val="1"/>
        </dgm:presLayoutVars>
      </dgm:prSet>
      <dgm:spPr/>
    </dgm:pt>
    <dgm:pt modelId="{1D97D987-E802-4851-809D-05E3BA143A4C}" type="pres">
      <dgm:prSet presAssocID="{886C04D2-974D-493F-9C81-16746DAD1206}" presName="dummy" presStyleCnt="0"/>
      <dgm:spPr/>
    </dgm:pt>
    <dgm:pt modelId="{96B04AED-C943-4620-AB50-E2F8B2DC131B}" type="pres">
      <dgm:prSet presAssocID="{44E40B51-6A88-46FE-BBB3-C8E7136E0B65}" presName="sibTrans" presStyleLbl="sibTrans2D1" presStyleIdx="0" presStyleCnt="6"/>
      <dgm:spPr/>
    </dgm:pt>
    <dgm:pt modelId="{961EFCCC-3517-405A-85DB-CF8C2C7F5F2E}" type="pres">
      <dgm:prSet presAssocID="{7575EDB6-5550-4CDB-9075-82D11073A75F}" presName="node" presStyleLbl="node1" presStyleIdx="1" presStyleCnt="6" custScaleX="114054" custScaleY="107479" custRadScaleRad="99118" custRadScaleInc="-14579">
        <dgm:presLayoutVars>
          <dgm:bulletEnabled val="1"/>
        </dgm:presLayoutVars>
      </dgm:prSet>
      <dgm:spPr/>
    </dgm:pt>
    <dgm:pt modelId="{3046531B-7782-45D8-B1B5-5EFE6F215BF6}" type="pres">
      <dgm:prSet presAssocID="{7575EDB6-5550-4CDB-9075-82D11073A75F}" presName="dummy" presStyleCnt="0"/>
      <dgm:spPr/>
    </dgm:pt>
    <dgm:pt modelId="{9F904AB2-807E-4523-A082-D1962FDCC400}" type="pres">
      <dgm:prSet presAssocID="{B0122990-BF74-4D24-A096-56CD2F167F87}" presName="sibTrans" presStyleLbl="sibTrans2D1" presStyleIdx="1" presStyleCnt="6"/>
      <dgm:spPr/>
    </dgm:pt>
    <dgm:pt modelId="{EC0EB4B4-0046-464A-A506-3C1D3AAE9C71}" type="pres">
      <dgm:prSet presAssocID="{71EEE211-3B4D-4521-8EFE-4433617A7078}" presName="node" presStyleLbl="node1" presStyleIdx="2" presStyleCnt="6" custScaleX="114054" custScaleY="107479" custRadScaleRad="95934" custRadScaleInc="-45212">
        <dgm:presLayoutVars>
          <dgm:bulletEnabled val="1"/>
        </dgm:presLayoutVars>
      </dgm:prSet>
      <dgm:spPr/>
    </dgm:pt>
    <dgm:pt modelId="{B998BB13-F912-43A8-8115-70971B0CBFA0}" type="pres">
      <dgm:prSet presAssocID="{71EEE211-3B4D-4521-8EFE-4433617A7078}" presName="dummy" presStyleCnt="0"/>
      <dgm:spPr/>
    </dgm:pt>
    <dgm:pt modelId="{208EE5B2-5146-4E67-983C-78D712C3D8D4}" type="pres">
      <dgm:prSet presAssocID="{EBB060AD-FBAD-4A69-810D-2C9FE34BB632}" presName="sibTrans" presStyleLbl="sibTrans2D1" presStyleIdx="2" presStyleCnt="6"/>
      <dgm:spPr/>
    </dgm:pt>
    <dgm:pt modelId="{D7E5ADDB-6BD8-47A5-BE60-EAC42BB6411C}" type="pres">
      <dgm:prSet presAssocID="{7B4ACCE0-9F5C-44D0-AE04-829D442003AC}" presName="node" presStyleLbl="node1" presStyleIdx="3" presStyleCnt="6" custScaleX="104504" custScaleY="98696" custRadScaleRad="88368" custRadScaleInc="-11421">
        <dgm:presLayoutVars>
          <dgm:bulletEnabled val="1"/>
        </dgm:presLayoutVars>
      </dgm:prSet>
      <dgm:spPr/>
    </dgm:pt>
    <dgm:pt modelId="{54E0DED8-4308-4834-B2AB-9B3514E30943}" type="pres">
      <dgm:prSet presAssocID="{7B4ACCE0-9F5C-44D0-AE04-829D442003AC}" presName="dummy" presStyleCnt="0"/>
      <dgm:spPr/>
    </dgm:pt>
    <dgm:pt modelId="{788E1092-FEDB-4DF4-9F83-16C7B3749C64}" type="pres">
      <dgm:prSet presAssocID="{6CFBE712-30CB-4D22-AFAE-1D1D84EA2360}" presName="sibTrans" presStyleLbl="sibTrans2D1" presStyleIdx="3" presStyleCnt="6"/>
      <dgm:spPr/>
    </dgm:pt>
    <dgm:pt modelId="{831E4356-42E4-49E9-ACC3-ABB2041105C4}" type="pres">
      <dgm:prSet presAssocID="{8BBBE0BD-1E53-4338-8F71-29239FF6C52B}" presName="node" presStyleLbl="node1" presStyleIdx="4" presStyleCnt="6" custScaleX="114054" custScaleY="107479" custRadScaleRad="98738" custRadScaleInc="59162">
        <dgm:presLayoutVars>
          <dgm:bulletEnabled val="1"/>
        </dgm:presLayoutVars>
      </dgm:prSet>
      <dgm:spPr/>
    </dgm:pt>
    <dgm:pt modelId="{5AEDBD03-5803-4B7D-A0A1-9771834CAE6F}" type="pres">
      <dgm:prSet presAssocID="{8BBBE0BD-1E53-4338-8F71-29239FF6C52B}" presName="dummy" presStyleCnt="0"/>
      <dgm:spPr/>
    </dgm:pt>
    <dgm:pt modelId="{76A52F35-B380-4BE8-8665-E6578D28CCC8}" type="pres">
      <dgm:prSet presAssocID="{7F20943C-5F79-4FFD-90E6-91B3C895D4B4}" presName="sibTrans" presStyleLbl="sibTrans2D1" presStyleIdx="4" presStyleCnt="6"/>
      <dgm:spPr/>
    </dgm:pt>
    <dgm:pt modelId="{EB7F050E-CF4A-4852-B971-6882E5FAE627}" type="pres">
      <dgm:prSet presAssocID="{A802BE2D-8CBB-4CAC-83FC-0109404B9A35}" presName="node" presStyleLbl="node1" presStyleIdx="5" presStyleCnt="6" custScaleX="95722" custScaleY="97669" custRadScaleRad="96406" custRadScaleInc="44518">
        <dgm:presLayoutVars>
          <dgm:bulletEnabled val="1"/>
        </dgm:presLayoutVars>
      </dgm:prSet>
      <dgm:spPr/>
    </dgm:pt>
    <dgm:pt modelId="{CEF7A7B3-F5A4-4E4B-9868-F544918BDB13}" type="pres">
      <dgm:prSet presAssocID="{A802BE2D-8CBB-4CAC-83FC-0109404B9A35}" presName="dummy" presStyleCnt="0"/>
      <dgm:spPr/>
    </dgm:pt>
    <dgm:pt modelId="{928283BD-D4CE-4BD1-861A-559FB53BABF4}" type="pres">
      <dgm:prSet presAssocID="{FA6E5AB6-3C8B-44BD-8C32-F57BBFD08C3A}" presName="sibTrans" presStyleLbl="sibTrans2D1" presStyleIdx="5" presStyleCnt="6"/>
      <dgm:spPr/>
    </dgm:pt>
  </dgm:ptLst>
  <dgm:cxnLst>
    <dgm:cxn modelId="{C02B4400-8599-43CC-A2D9-CC4E2B7E9746}" srcId="{F8C66F7A-ACC8-4CCC-AB94-74FBC09215FC}" destId="{A802BE2D-8CBB-4CAC-83FC-0109404B9A35}" srcOrd="5" destOrd="0" parTransId="{5014AE85-CAA7-496E-8044-70128CC9700B}" sibTransId="{FA6E5AB6-3C8B-44BD-8C32-F57BBFD08C3A}"/>
    <dgm:cxn modelId="{B14F5220-67E1-4DCC-BBA8-C748901F591C}" type="presOf" srcId="{886C04D2-974D-493F-9C81-16746DAD1206}" destId="{E1DE8A9C-36E4-4022-B535-D22FB949F6C7}" srcOrd="0" destOrd="0" presId="urn:microsoft.com/office/officeart/2005/8/layout/radial6"/>
    <dgm:cxn modelId="{CB7F5820-61DE-4691-8874-B85D8CC5D807}" srcId="{F8C66F7A-ACC8-4CCC-AB94-74FBC09215FC}" destId="{8BBBE0BD-1E53-4338-8F71-29239FF6C52B}" srcOrd="4" destOrd="0" parTransId="{379D2959-5A72-4F8B-83B8-6D71F65D675F}" sibTransId="{7F20943C-5F79-4FFD-90E6-91B3C895D4B4}"/>
    <dgm:cxn modelId="{35022642-6DB9-47D7-811B-00636AB004A2}" type="presOf" srcId="{7F20943C-5F79-4FFD-90E6-91B3C895D4B4}" destId="{76A52F35-B380-4BE8-8665-E6578D28CCC8}" srcOrd="0" destOrd="0" presId="urn:microsoft.com/office/officeart/2005/8/layout/radial6"/>
    <dgm:cxn modelId="{4B64D567-7A92-49EE-85B0-134B1340BB57}" srcId="{F8C66F7A-ACC8-4CCC-AB94-74FBC09215FC}" destId="{71EEE211-3B4D-4521-8EFE-4433617A7078}" srcOrd="2" destOrd="0" parTransId="{A77EA30C-F354-45A0-9748-0D4F2DDCD8DA}" sibTransId="{EBB060AD-FBAD-4A69-810D-2C9FE34BB632}"/>
    <dgm:cxn modelId="{2D4E6949-0344-401D-9800-818214392D4F}" srcId="{41305D46-4474-47E2-B751-C968BCEA9622}" destId="{F121F66B-3461-4702-BC6C-07A92A82906C}" srcOrd="1" destOrd="0" parTransId="{7A9DAA2A-C3A0-442B-8D1C-AF712069D831}" sibTransId="{81CC9AAC-D538-4B22-BDFC-8321CA182182}"/>
    <dgm:cxn modelId="{7ADBA16C-E1D8-4526-AC68-76A38C6A5DEF}" type="presOf" srcId="{71EEE211-3B4D-4521-8EFE-4433617A7078}" destId="{EC0EB4B4-0046-464A-A506-3C1D3AAE9C71}" srcOrd="0" destOrd="0" presId="urn:microsoft.com/office/officeart/2005/8/layout/radial6"/>
    <dgm:cxn modelId="{FD400B6D-CE5C-4F2C-BBE3-2DAEAAC22391}" type="presOf" srcId="{A802BE2D-8CBB-4CAC-83FC-0109404B9A35}" destId="{EB7F050E-CF4A-4852-B971-6882E5FAE627}" srcOrd="0" destOrd="0" presId="urn:microsoft.com/office/officeart/2005/8/layout/radial6"/>
    <dgm:cxn modelId="{2D434474-2105-4C96-9B95-CBC808F97F08}" type="presOf" srcId="{FA6E5AB6-3C8B-44BD-8C32-F57BBFD08C3A}" destId="{928283BD-D4CE-4BD1-861A-559FB53BABF4}" srcOrd="0" destOrd="0" presId="urn:microsoft.com/office/officeart/2005/8/layout/radial6"/>
    <dgm:cxn modelId="{9DBEB88D-C021-45CE-8519-0989B8F7A1E4}" type="presOf" srcId="{B0122990-BF74-4D24-A096-56CD2F167F87}" destId="{9F904AB2-807E-4523-A082-D1962FDCC400}" srcOrd="0" destOrd="0" presId="urn:microsoft.com/office/officeart/2005/8/layout/radial6"/>
    <dgm:cxn modelId="{0EEED99F-21A6-44C6-B7CA-B9ECE540F4DD}" type="presOf" srcId="{6CFBE712-30CB-4D22-AFAE-1D1D84EA2360}" destId="{788E1092-FEDB-4DF4-9F83-16C7B3749C64}" srcOrd="0" destOrd="0" presId="urn:microsoft.com/office/officeart/2005/8/layout/radial6"/>
    <dgm:cxn modelId="{199DE0A1-CDCE-4F7C-8507-42D54467D9FE}" srcId="{41305D46-4474-47E2-B751-C968BCEA9622}" destId="{0862FB24-9805-4188-A204-F93A2A8324CC}" srcOrd="2" destOrd="0" parTransId="{143A5675-F519-43F8-BF4A-A07AC7DB3136}" sibTransId="{AD4E9BB7-4F59-43EF-804E-E0F0C06444AB}"/>
    <dgm:cxn modelId="{C9095FA6-2AAE-467B-8436-270B4EA5B714}" type="presOf" srcId="{7575EDB6-5550-4CDB-9075-82D11073A75F}" destId="{961EFCCC-3517-405A-85DB-CF8C2C7F5F2E}" srcOrd="0" destOrd="0" presId="urn:microsoft.com/office/officeart/2005/8/layout/radial6"/>
    <dgm:cxn modelId="{7D9645A8-4AB8-4500-B1A2-E475F036CF60}" srcId="{F8C66F7A-ACC8-4CCC-AB94-74FBC09215FC}" destId="{886C04D2-974D-493F-9C81-16746DAD1206}" srcOrd="0" destOrd="0" parTransId="{5B836ACE-989D-4FF7-BF7A-F62EC3C713B9}" sibTransId="{44E40B51-6A88-46FE-BBB3-C8E7136E0B65}"/>
    <dgm:cxn modelId="{B3E24CB6-0F9B-4272-9DEE-51BF8E5CD2E1}" type="presOf" srcId="{F8C66F7A-ACC8-4CCC-AB94-74FBC09215FC}" destId="{0F1B7FEE-5B42-4EE7-9452-DF480750CC20}" srcOrd="0" destOrd="0" presId="urn:microsoft.com/office/officeart/2005/8/layout/radial6"/>
    <dgm:cxn modelId="{74E13BB9-7035-417D-8149-0FE6467442DD}" type="presOf" srcId="{8BBBE0BD-1E53-4338-8F71-29239FF6C52B}" destId="{831E4356-42E4-49E9-ACC3-ABB2041105C4}" srcOrd="0" destOrd="0" presId="urn:microsoft.com/office/officeart/2005/8/layout/radial6"/>
    <dgm:cxn modelId="{F3CCA0C2-F3DF-4EEE-B2B9-A124E1D1C937}" srcId="{41305D46-4474-47E2-B751-C968BCEA9622}" destId="{F8C66F7A-ACC8-4CCC-AB94-74FBC09215FC}" srcOrd="0" destOrd="0" parTransId="{0BBBF0C4-3D44-4431-87A0-E5E35AC88382}" sibTransId="{D8080317-1971-49F6-BAAB-E52CD5220012}"/>
    <dgm:cxn modelId="{AEDD1DCE-2CA4-4E57-8BA0-DF59ABAD3B1E}" type="presOf" srcId="{7B4ACCE0-9F5C-44D0-AE04-829D442003AC}" destId="{D7E5ADDB-6BD8-47A5-BE60-EAC42BB6411C}" srcOrd="0" destOrd="0" presId="urn:microsoft.com/office/officeart/2005/8/layout/radial6"/>
    <dgm:cxn modelId="{C2C0A8D6-2029-40BF-BDD1-160108A9EF45}" srcId="{F8C66F7A-ACC8-4CCC-AB94-74FBC09215FC}" destId="{7B4ACCE0-9F5C-44D0-AE04-829D442003AC}" srcOrd="3" destOrd="0" parTransId="{1034A078-AD39-4BA2-BF92-B346CB4BFF50}" sibTransId="{6CFBE712-30CB-4D22-AFAE-1D1D84EA2360}"/>
    <dgm:cxn modelId="{EF0B65E7-4FF7-4427-BCA1-9A99D59A5169}" srcId="{F8C66F7A-ACC8-4CCC-AB94-74FBC09215FC}" destId="{7575EDB6-5550-4CDB-9075-82D11073A75F}" srcOrd="1" destOrd="0" parTransId="{59923342-9273-4D55-AF4E-4AEE6ECE533C}" sibTransId="{B0122990-BF74-4D24-A096-56CD2F167F87}"/>
    <dgm:cxn modelId="{BBF9B1E7-6705-4400-8936-512E7E398165}" type="presOf" srcId="{41305D46-4474-47E2-B751-C968BCEA9622}" destId="{CF871BB4-454F-47FC-8B2B-B7CD7AABEED7}" srcOrd="0" destOrd="0" presId="urn:microsoft.com/office/officeart/2005/8/layout/radial6"/>
    <dgm:cxn modelId="{88FBE5F1-77CF-4513-A145-F5628513C479}" type="presOf" srcId="{44E40B51-6A88-46FE-BBB3-C8E7136E0B65}" destId="{96B04AED-C943-4620-AB50-E2F8B2DC131B}" srcOrd="0" destOrd="0" presId="urn:microsoft.com/office/officeart/2005/8/layout/radial6"/>
    <dgm:cxn modelId="{B5200BFC-298B-45EE-9E9D-D7F78394BCE3}" type="presOf" srcId="{EBB060AD-FBAD-4A69-810D-2C9FE34BB632}" destId="{208EE5B2-5146-4E67-983C-78D712C3D8D4}" srcOrd="0" destOrd="0" presId="urn:microsoft.com/office/officeart/2005/8/layout/radial6"/>
    <dgm:cxn modelId="{51969B7E-08D2-4733-A43D-DFFC54CE0432}" type="presParOf" srcId="{CF871BB4-454F-47FC-8B2B-B7CD7AABEED7}" destId="{0F1B7FEE-5B42-4EE7-9452-DF480750CC20}" srcOrd="0" destOrd="0" presId="urn:microsoft.com/office/officeart/2005/8/layout/radial6"/>
    <dgm:cxn modelId="{1523048A-60AA-49AB-AF97-6088165EA4B1}" type="presParOf" srcId="{CF871BB4-454F-47FC-8B2B-B7CD7AABEED7}" destId="{E1DE8A9C-36E4-4022-B535-D22FB949F6C7}" srcOrd="1" destOrd="0" presId="urn:microsoft.com/office/officeart/2005/8/layout/radial6"/>
    <dgm:cxn modelId="{E3CF9397-570D-40ED-9CD1-DE661034778F}" type="presParOf" srcId="{CF871BB4-454F-47FC-8B2B-B7CD7AABEED7}" destId="{1D97D987-E802-4851-809D-05E3BA143A4C}" srcOrd="2" destOrd="0" presId="urn:microsoft.com/office/officeart/2005/8/layout/radial6"/>
    <dgm:cxn modelId="{766B65A5-899D-4220-A442-1BC84A290A22}" type="presParOf" srcId="{CF871BB4-454F-47FC-8B2B-B7CD7AABEED7}" destId="{96B04AED-C943-4620-AB50-E2F8B2DC131B}" srcOrd="3" destOrd="0" presId="urn:microsoft.com/office/officeart/2005/8/layout/radial6"/>
    <dgm:cxn modelId="{23AF514F-D008-4FF6-85FB-F7502048C679}" type="presParOf" srcId="{CF871BB4-454F-47FC-8B2B-B7CD7AABEED7}" destId="{961EFCCC-3517-405A-85DB-CF8C2C7F5F2E}" srcOrd="4" destOrd="0" presId="urn:microsoft.com/office/officeart/2005/8/layout/radial6"/>
    <dgm:cxn modelId="{4C1F5E0D-65A0-4239-AB47-B39697237FED}" type="presParOf" srcId="{CF871BB4-454F-47FC-8B2B-B7CD7AABEED7}" destId="{3046531B-7782-45D8-B1B5-5EFE6F215BF6}" srcOrd="5" destOrd="0" presId="urn:microsoft.com/office/officeart/2005/8/layout/radial6"/>
    <dgm:cxn modelId="{873362E9-E0E1-4441-BA94-B4E1B8FE1533}" type="presParOf" srcId="{CF871BB4-454F-47FC-8B2B-B7CD7AABEED7}" destId="{9F904AB2-807E-4523-A082-D1962FDCC400}" srcOrd="6" destOrd="0" presId="urn:microsoft.com/office/officeart/2005/8/layout/radial6"/>
    <dgm:cxn modelId="{2C64426F-EDE9-4F7F-B5AF-D6C3EBD9838A}" type="presParOf" srcId="{CF871BB4-454F-47FC-8B2B-B7CD7AABEED7}" destId="{EC0EB4B4-0046-464A-A506-3C1D3AAE9C71}" srcOrd="7" destOrd="0" presId="urn:microsoft.com/office/officeart/2005/8/layout/radial6"/>
    <dgm:cxn modelId="{23634146-7A87-494C-A397-29953056D962}" type="presParOf" srcId="{CF871BB4-454F-47FC-8B2B-B7CD7AABEED7}" destId="{B998BB13-F912-43A8-8115-70971B0CBFA0}" srcOrd="8" destOrd="0" presId="urn:microsoft.com/office/officeart/2005/8/layout/radial6"/>
    <dgm:cxn modelId="{F03DAC4A-3BD5-472E-AC2E-DA7D48C83567}" type="presParOf" srcId="{CF871BB4-454F-47FC-8B2B-B7CD7AABEED7}" destId="{208EE5B2-5146-4E67-983C-78D712C3D8D4}" srcOrd="9" destOrd="0" presId="urn:microsoft.com/office/officeart/2005/8/layout/radial6"/>
    <dgm:cxn modelId="{64917D86-126F-429D-BAFC-A10D4B17CA6F}" type="presParOf" srcId="{CF871BB4-454F-47FC-8B2B-B7CD7AABEED7}" destId="{D7E5ADDB-6BD8-47A5-BE60-EAC42BB6411C}" srcOrd="10" destOrd="0" presId="urn:microsoft.com/office/officeart/2005/8/layout/radial6"/>
    <dgm:cxn modelId="{76658200-D943-4C00-A95E-5747EB2906A1}" type="presParOf" srcId="{CF871BB4-454F-47FC-8B2B-B7CD7AABEED7}" destId="{54E0DED8-4308-4834-B2AB-9B3514E30943}" srcOrd="11" destOrd="0" presId="urn:microsoft.com/office/officeart/2005/8/layout/radial6"/>
    <dgm:cxn modelId="{2566C864-BB2B-4A36-9AB0-77B3AA4A1350}" type="presParOf" srcId="{CF871BB4-454F-47FC-8B2B-B7CD7AABEED7}" destId="{788E1092-FEDB-4DF4-9F83-16C7B3749C64}" srcOrd="12" destOrd="0" presId="urn:microsoft.com/office/officeart/2005/8/layout/radial6"/>
    <dgm:cxn modelId="{4A587666-B616-446E-AC6D-2C070ED108FB}" type="presParOf" srcId="{CF871BB4-454F-47FC-8B2B-B7CD7AABEED7}" destId="{831E4356-42E4-49E9-ACC3-ABB2041105C4}" srcOrd="13" destOrd="0" presId="urn:microsoft.com/office/officeart/2005/8/layout/radial6"/>
    <dgm:cxn modelId="{6F96D20A-5401-4858-B7CD-81334D276FE8}" type="presParOf" srcId="{CF871BB4-454F-47FC-8B2B-B7CD7AABEED7}" destId="{5AEDBD03-5803-4B7D-A0A1-9771834CAE6F}" srcOrd="14" destOrd="0" presId="urn:microsoft.com/office/officeart/2005/8/layout/radial6"/>
    <dgm:cxn modelId="{DE008963-F854-4D52-A2E8-6BD54EC39EC8}" type="presParOf" srcId="{CF871BB4-454F-47FC-8B2B-B7CD7AABEED7}" destId="{76A52F35-B380-4BE8-8665-E6578D28CCC8}" srcOrd="15" destOrd="0" presId="urn:microsoft.com/office/officeart/2005/8/layout/radial6"/>
    <dgm:cxn modelId="{257D6ACE-F2D3-41C3-9428-6B7E4A043DA0}" type="presParOf" srcId="{CF871BB4-454F-47FC-8B2B-B7CD7AABEED7}" destId="{EB7F050E-CF4A-4852-B971-6882E5FAE627}" srcOrd="16" destOrd="0" presId="urn:microsoft.com/office/officeart/2005/8/layout/radial6"/>
    <dgm:cxn modelId="{C4BD26F6-14E9-4BD5-8E60-CC10EC0B6991}" type="presParOf" srcId="{CF871BB4-454F-47FC-8B2B-B7CD7AABEED7}" destId="{CEF7A7B3-F5A4-4E4B-9868-F544918BDB13}" srcOrd="17" destOrd="0" presId="urn:microsoft.com/office/officeart/2005/8/layout/radial6"/>
    <dgm:cxn modelId="{D16AAF4B-B252-45EE-A9B0-91549C792197}" type="presParOf" srcId="{CF871BB4-454F-47FC-8B2B-B7CD7AABEED7}" destId="{928283BD-D4CE-4BD1-861A-559FB53BABF4}"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283BD-D4CE-4BD1-861A-559FB53BABF4}">
      <dsp:nvSpPr>
        <dsp:cNvPr id="0" name=""/>
        <dsp:cNvSpPr/>
      </dsp:nvSpPr>
      <dsp:spPr>
        <a:xfrm>
          <a:off x="1822905" y="893609"/>
          <a:ext cx="4177826" cy="4177826"/>
        </a:xfrm>
        <a:prstGeom prst="blockArc">
          <a:avLst>
            <a:gd name="adj1" fmla="val 13576496"/>
            <a:gd name="adj2" fmla="val 16524518"/>
            <a:gd name="adj3" fmla="val 4527"/>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A52F35-B380-4BE8-8665-E6578D28CCC8}">
      <dsp:nvSpPr>
        <dsp:cNvPr id="0" name=""/>
        <dsp:cNvSpPr/>
      </dsp:nvSpPr>
      <dsp:spPr>
        <a:xfrm>
          <a:off x="1989005" y="714523"/>
          <a:ext cx="4177826" cy="4177826"/>
        </a:xfrm>
        <a:prstGeom prst="blockArc">
          <a:avLst>
            <a:gd name="adj1" fmla="val 9830272"/>
            <a:gd name="adj2" fmla="val 13164966"/>
            <a:gd name="adj3" fmla="val 4527"/>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8E1092-FEDB-4DF4-9F83-16C7B3749C64}">
      <dsp:nvSpPr>
        <dsp:cNvPr id="0" name=""/>
        <dsp:cNvSpPr/>
      </dsp:nvSpPr>
      <dsp:spPr>
        <a:xfrm>
          <a:off x="1878396" y="419964"/>
          <a:ext cx="4177826" cy="4177826"/>
        </a:xfrm>
        <a:prstGeom prst="blockArc">
          <a:avLst>
            <a:gd name="adj1" fmla="val 5169234"/>
            <a:gd name="adj2" fmla="val 9299945"/>
            <a:gd name="adj3" fmla="val 4527"/>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8EE5B2-5146-4E67-983C-78D712C3D8D4}">
      <dsp:nvSpPr>
        <dsp:cNvPr id="0" name=""/>
        <dsp:cNvSpPr/>
      </dsp:nvSpPr>
      <dsp:spPr>
        <a:xfrm>
          <a:off x="1959448" y="416131"/>
          <a:ext cx="4177826" cy="4177826"/>
        </a:xfrm>
        <a:prstGeom prst="blockArc">
          <a:avLst>
            <a:gd name="adj1" fmla="val 1642379"/>
            <a:gd name="adj2" fmla="val 5305872"/>
            <a:gd name="adj3" fmla="val 4527"/>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904AB2-807E-4523-A082-D1962FDCC400}">
      <dsp:nvSpPr>
        <dsp:cNvPr id="0" name=""/>
        <dsp:cNvSpPr/>
      </dsp:nvSpPr>
      <dsp:spPr>
        <a:xfrm>
          <a:off x="1880774" y="586917"/>
          <a:ext cx="4177826" cy="4177826"/>
        </a:xfrm>
        <a:prstGeom prst="blockArc">
          <a:avLst>
            <a:gd name="adj1" fmla="val 19777659"/>
            <a:gd name="adj2" fmla="val 1325649"/>
            <a:gd name="adj3" fmla="val 4527"/>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B04AED-C943-4620-AB50-E2F8B2DC131B}">
      <dsp:nvSpPr>
        <dsp:cNvPr id="0" name=""/>
        <dsp:cNvSpPr/>
      </dsp:nvSpPr>
      <dsp:spPr>
        <a:xfrm>
          <a:off x="2107107" y="900635"/>
          <a:ext cx="4177826" cy="4177826"/>
        </a:xfrm>
        <a:prstGeom prst="blockArc">
          <a:avLst>
            <a:gd name="adj1" fmla="val 16045438"/>
            <a:gd name="adj2" fmla="val 19125308"/>
            <a:gd name="adj3" fmla="val 452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1B7FEE-5B42-4EE7-9452-DF480750CC20}">
      <dsp:nvSpPr>
        <dsp:cNvPr id="0" name=""/>
        <dsp:cNvSpPr/>
      </dsp:nvSpPr>
      <dsp:spPr>
        <a:xfrm>
          <a:off x="3094158" y="1805004"/>
          <a:ext cx="1876381" cy="18763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latin typeface="Verdana (Body)"/>
            </a:rPr>
            <a:t>Respect </a:t>
          </a:r>
        </a:p>
      </dsp:txBody>
      <dsp:txXfrm>
        <a:off x="3368948" y="2079794"/>
        <a:ext cx="1326801" cy="1326801"/>
      </dsp:txXfrm>
    </dsp:sp>
    <dsp:sp modelId="{E1DE8A9C-36E4-4022-B535-D22FB949F6C7}">
      <dsp:nvSpPr>
        <dsp:cNvPr id="0" name=""/>
        <dsp:cNvSpPr/>
      </dsp:nvSpPr>
      <dsp:spPr>
        <a:xfrm>
          <a:off x="3353514" y="217614"/>
          <a:ext cx="1501489" cy="146473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latin typeface="+mj-lt"/>
              <a:cs typeface="Arial" panose="020B0604020202020204" pitchFamily="34" charset="0"/>
            </a:rPr>
            <a:t>Being Accountable</a:t>
          </a:r>
        </a:p>
      </dsp:txBody>
      <dsp:txXfrm>
        <a:off x="3573402" y="432120"/>
        <a:ext cx="1061713" cy="1035726"/>
      </dsp:txXfrm>
    </dsp:sp>
    <dsp:sp modelId="{961EFCCC-3517-405A-85DB-CF8C2C7F5F2E}">
      <dsp:nvSpPr>
        <dsp:cNvPr id="0" name=""/>
        <dsp:cNvSpPr/>
      </dsp:nvSpPr>
      <dsp:spPr>
        <a:xfrm>
          <a:off x="4982087" y="937696"/>
          <a:ext cx="1498061" cy="1411700"/>
        </a:xfrm>
        <a:prstGeom prst="ellipse">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mj-lt"/>
              <a:cs typeface="Arial" panose="020B0604020202020204" pitchFamily="34" charset="0"/>
            </a:rPr>
            <a:t>Safety</a:t>
          </a:r>
          <a:r>
            <a:rPr lang="en-GB" sz="2400" kern="1200" dirty="0">
              <a:latin typeface="+mj-lt"/>
            </a:rPr>
            <a:t> </a:t>
          </a:r>
        </a:p>
      </dsp:txBody>
      <dsp:txXfrm>
        <a:off x="5201473" y="1144435"/>
        <a:ext cx="1059289" cy="998222"/>
      </dsp:txXfrm>
    </dsp:sp>
    <dsp:sp modelId="{EC0EB4B4-0046-464A-A506-3C1D3AAE9C71}">
      <dsp:nvSpPr>
        <dsp:cNvPr id="0" name=""/>
        <dsp:cNvSpPr/>
      </dsp:nvSpPr>
      <dsp:spPr>
        <a:xfrm>
          <a:off x="5112362" y="2737896"/>
          <a:ext cx="1498061" cy="1411700"/>
        </a:xfrm>
        <a:prstGeom prst="ellipse">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mj-lt"/>
              <a:cs typeface="Arial" panose="020B0604020202020204" pitchFamily="34" charset="0"/>
            </a:rPr>
            <a:t>Honesty</a:t>
          </a:r>
        </a:p>
      </dsp:txBody>
      <dsp:txXfrm>
        <a:off x="5331748" y="2944635"/>
        <a:ext cx="1059289" cy="998222"/>
      </dsp:txXfrm>
    </dsp:sp>
    <dsp:sp modelId="{D7E5ADDB-6BD8-47A5-BE60-EAC42BB6411C}">
      <dsp:nvSpPr>
        <dsp:cNvPr id="0" name=""/>
        <dsp:cNvSpPr/>
      </dsp:nvSpPr>
      <dsp:spPr>
        <a:xfrm>
          <a:off x="3417942" y="3897738"/>
          <a:ext cx="1372625" cy="1296339"/>
        </a:xfrm>
        <a:prstGeom prst="ellipse">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mj-lt"/>
              <a:cs typeface="Arial" panose="020B0604020202020204" pitchFamily="34" charset="0"/>
            </a:rPr>
            <a:t>Support</a:t>
          </a:r>
        </a:p>
      </dsp:txBody>
      <dsp:txXfrm>
        <a:off x="3618958" y="4087582"/>
        <a:ext cx="970593" cy="916651"/>
      </dsp:txXfrm>
    </dsp:sp>
    <dsp:sp modelId="{831E4356-42E4-49E9-ACC3-ABB2041105C4}">
      <dsp:nvSpPr>
        <dsp:cNvPr id="0" name=""/>
        <dsp:cNvSpPr/>
      </dsp:nvSpPr>
      <dsp:spPr>
        <a:xfrm>
          <a:off x="1367948" y="2665886"/>
          <a:ext cx="1498061" cy="1411700"/>
        </a:xfrm>
        <a:prstGeom prst="ellipse">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mj-lt"/>
              <a:cs typeface="Arial" panose="020B0604020202020204" pitchFamily="34" charset="0"/>
            </a:rPr>
            <a:t>Co-operation</a:t>
          </a:r>
          <a:r>
            <a:rPr lang="en-GB" sz="1900" kern="1200" dirty="0">
              <a:latin typeface="+mj-lt"/>
            </a:rPr>
            <a:t> </a:t>
          </a:r>
        </a:p>
      </dsp:txBody>
      <dsp:txXfrm>
        <a:off x="1587334" y="2872625"/>
        <a:ext cx="1059289" cy="998222"/>
      </dsp:txXfrm>
    </dsp:sp>
    <dsp:sp modelId="{EB7F050E-CF4A-4852-B971-6882E5FAE627}">
      <dsp:nvSpPr>
        <dsp:cNvPr id="0" name=""/>
        <dsp:cNvSpPr/>
      </dsp:nvSpPr>
      <dsp:spPr>
        <a:xfrm>
          <a:off x="1872009" y="865684"/>
          <a:ext cx="1257276" cy="128284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mj-lt"/>
              <a:cs typeface="Arial" panose="020B0604020202020204" pitchFamily="34" charset="0"/>
            </a:rPr>
            <a:t>Trust</a:t>
          </a:r>
        </a:p>
      </dsp:txBody>
      <dsp:txXfrm>
        <a:off x="2056133" y="1053553"/>
        <a:ext cx="889028" cy="9071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76E57EE-D03B-48E0-AFAF-288A310029A9}" type="datetimeFigureOut">
              <a:rPr lang="nl-NL" smtClean="0"/>
              <a:t>26-11-2019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2B4263A-C2F6-45A8-8251-937B979B8D2F}" type="slidenum">
              <a:rPr lang="nl-NL" smtClean="0"/>
              <a:t>‹nr.›</a:t>
            </a:fld>
            <a:endParaRPr lang="nl-NL"/>
          </a:p>
        </p:txBody>
      </p:sp>
    </p:spTree>
    <p:extLst>
      <p:ext uri="{BB962C8B-B14F-4D97-AF65-F5344CB8AC3E}">
        <p14:creationId xmlns:p14="http://schemas.microsoft.com/office/powerpoint/2010/main" val="2035545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4346DF-3D03-4A2F-B44E-0F64B260615C}" type="datetimeFigureOut">
              <a:rPr lang="nl-NL" smtClean="0"/>
              <a:t>26-11-2019</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7D5A3A9-1218-430D-AD0B-4A8D5EC96E46}" type="slidenum">
              <a:rPr lang="nl-NL" smtClean="0"/>
              <a:t>‹nr.›</a:t>
            </a:fld>
            <a:endParaRPr lang="nl-NL"/>
          </a:p>
        </p:txBody>
      </p:sp>
    </p:spTree>
    <p:extLst>
      <p:ext uri="{BB962C8B-B14F-4D97-AF65-F5344CB8AC3E}">
        <p14:creationId xmlns:p14="http://schemas.microsoft.com/office/powerpoint/2010/main" val="133269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nl-NL" altLang="en-US" b="1" dirty="0"/>
              <a:t>SLIDE 1</a:t>
            </a:r>
          </a:p>
          <a:p>
            <a:pPr algn="ctr"/>
            <a:endParaRPr lang="nl-NL" altLang="en-US" b="1"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0A4F5E5-06DC-4697-A5A4-1AC86F86DDAE}" type="slidenum">
              <a:rPr lang="en-GB" altLang="en-US">
                <a:solidFill>
                  <a:srgbClr val="000000"/>
                </a:solidFill>
              </a:rPr>
              <a:pPr/>
              <a:t>1</a:t>
            </a:fld>
            <a:endParaRPr lang="en-GB" alt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04800" y="195263"/>
            <a:ext cx="1171575" cy="879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291307" y="1260982"/>
            <a:ext cx="6279086" cy="8022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altLang="en-US" sz="1200" b="1" noProof="0" dirty="0">
                <a:cs typeface="Arial" pitchFamily="34" charset="0"/>
              </a:rPr>
              <a:t>SLIDE 12</a:t>
            </a:r>
          </a:p>
          <a:p>
            <a:pPr marL="0" marR="0" indent="0" algn="ctr" defTabSz="914400" rtl="0" eaLnBrk="1" fontAlgn="auto" latinLnBrk="0" hangingPunct="1">
              <a:lnSpc>
                <a:spcPct val="100000"/>
              </a:lnSpc>
              <a:spcBef>
                <a:spcPts val="0"/>
              </a:spcBef>
              <a:spcAft>
                <a:spcPts val="0"/>
              </a:spcAft>
              <a:buClrTx/>
              <a:buSzTx/>
              <a:buFontTx/>
              <a:buNone/>
              <a:tabLst/>
              <a:defRPr/>
            </a:pPr>
            <a:endParaRPr lang="nl-NL" altLang="en-US" sz="1200" b="1" noProof="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altLang="en-US" sz="1200" b="1" noProof="0" dirty="0">
                <a:cs typeface="Arial" pitchFamily="34" charset="0"/>
              </a:rPr>
              <a:t>HANS</a:t>
            </a:r>
          </a:p>
          <a:p>
            <a:pPr marL="0" marR="0" indent="0" algn="l" defTabSz="914400" rtl="0" eaLnBrk="1" fontAlgn="auto" latinLnBrk="0" hangingPunct="1">
              <a:lnSpc>
                <a:spcPct val="100000"/>
              </a:lnSpc>
              <a:spcBef>
                <a:spcPts val="0"/>
              </a:spcBef>
              <a:spcAft>
                <a:spcPts val="0"/>
              </a:spcAft>
              <a:buClrTx/>
              <a:buSzTx/>
              <a:buFontTx/>
              <a:buNone/>
              <a:tabLst/>
              <a:defRPr/>
            </a:pPr>
            <a:endParaRPr lang="nl-NL" altLang="en-US" sz="1200" b="1" noProof="0" dirty="0">
              <a:cs typeface="Arial" pitchFamily="34" charset="0"/>
            </a:endParaRPr>
          </a:p>
          <a:p>
            <a:pPr eaLnBrk="1" hangingPunct="1"/>
            <a:r>
              <a:rPr lang="nl-NL" altLang="en-US" b="1" dirty="0">
                <a:cs typeface="Arial" pitchFamily="34" charset="0"/>
              </a:rPr>
              <a:t>Tijd: </a:t>
            </a:r>
            <a:r>
              <a:rPr lang="nl-NL" altLang="en-US" b="0" dirty="0">
                <a:cs typeface="Arial" pitchFamily="34" charset="0"/>
              </a:rPr>
              <a:t>30</a:t>
            </a:r>
            <a:r>
              <a:rPr lang="nl-NL" altLang="en-US" dirty="0">
                <a:cs typeface="Arial" pitchFamily="34" charset="0"/>
              </a:rPr>
              <a:t> MINUTES</a:t>
            </a:r>
            <a:br>
              <a:rPr lang="nl-NL" altLang="en-US" dirty="0">
                <a:cs typeface="Arial" pitchFamily="34" charset="0"/>
              </a:rPr>
            </a:br>
            <a:r>
              <a:rPr lang="nl-NL" altLang="en-US" b="1" dirty="0">
                <a:cs typeface="Arial" pitchFamily="34" charset="0"/>
              </a:rPr>
              <a:t>	</a:t>
            </a:r>
          </a:p>
          <a:p>
            <a:pPr eaLnBrk="1" hangingPunct="1"/>
            <a:r>
              <a:rPr lang="nl-NL" altLang="en-US" b="1" u="sng" dirty="0"/>
              <a:t>Trainersnotities</a:t>
            </a:r>
            <a:br>
              <a:rPr lang="nl-NL" altLang="en-US" b="1" u="sng" dirty="0"/>
            </a:br>
            <a:endParaRPr lang="nl-NL" altLang="en-US" b="1" dirty="0"/>
          </a:p>
          <a:p>
            <a:r>
              <a:rPr lang="nl-NL" altLang="en-US" dirty="0"/>
              <a:t>1.	</a:t>
            </a:r>
            <a:r>
              <a:rPr lang="nl-NL" altLang="en-US" b="1" dirty="0"/>
              <a:t>Uitkomst: Het verkrijgen van meer inzicht in de vier basishoudingen</a:t>
            </a:r>
            <a:r>
              <a:rPr lang="nl-NL" altLang="en-US" b="1" baseline="0" dirty="0"/>
              <a:t> in relaties. Introductie tot het werken MET.</a:t>
            </a:r>
          </a:p>
          <a:p>
            <a:r>
              <a:rPr lang="nl-NL" altLang="en-US" b="1" baseline="0" dirty="0"/>
              <a:t>	Voorbereiding: maak vier vellen papier klaar met de basishoudingen (veel/weinig uitdagingen ondersteuning)</a:t>
            </a:r>
            <a:endParaRPr lang="nl-NL" altLang="en-US" b="1" dirty="0"/>
          </a:p>
          <a:p>
            <a:r>
              <a:rPr lang="nl-NL" altLang="en-US" dirty="0"/>
              <a:t>2.	Bespreek met de groep wat uitdaging</a:t>
            </a:r>
            <a:r>
              <a:rPr lang="nl-NL" altLang="en-US" baseline="0" dirty="0"/>
              <a:t> en ondersteuning betekenen. </a:t>
            </a:r>
          </a:p>
          <a:p>
            <a:r>
              <a:rPr lang="nl-NL" altLang="ja-JP" dirty="0"/>
              <a:t>3.	Leg uit dat</a:t>
            </a:r>
            <a:r>
              <a:rPr lang="nl-NL" altLang="ja-JP" baseline="0" dirty="0"/>
              <a:t> we gaan kijken naar de verschillende keuzes die je qua houding kan aannemen in relatie tot anderen.</a:t>
            </a:r>
            <a:endParaRPr lang="nl-NL" altLang="ja-JP" dirty="0"/>
          </a:p>
          <a:p>
            <a:r>
              <a:rPr lang="nl-NL" altLang="en-US" dirty="0"/>
              <a:t>4.	De PowerPoint begint met 4 lege vlakken</a:t>
            </a:r>
            <a:r>
              <a:rPr lang="nl-NL" altLang="en-US" baseline="0" dirty="0"/>
              <a:t>. Achtereenvolgens komen Aan; Voor; Niet en Met tevoorschijn</a:t>
            </a:r>
            <a:endParaRPr lang="nl-NL" altLang="en-US" dirty="0"/>
          </a:p>
          <a:p>
            <a:r>
              <a:rPr lang="nl-NL" altLang="en-US" dirty="0"/>
              <a:t>	Stel</a:t>
            </a:r>
            <a:r>
              <a:rPr lang="nl-NL" altLang="en-US" baseline="0" dirty="0"/>
              <a:t> de groep de volgende vragen, om een beeld te vormen wat deze vorm van communiceren betekent.</a:t>
            </a:r>
          </a:p>
          <a:p>
            <a:r>
              <a:rPr lang="nl-NL" altLang="en-US" baseline="0" dirty="0"/>
              <a:t>	Als een kind opgroeit in een omgeving met </a:t>
            </a:r>
            <a:r>
              <a:rPr lang="nl-NL" altLang="en-US" b="1" u="none" baseline="0" dirty="0"/>
              <a:t>veel uitdaging/sturing en weinig ondersteuning</a:t>
            </a:r>
            <a:r>
              <a:rPr lang="nl-NL" altLang="en-US" baseline="0" dirty="0"/>
              <a:t>, wat zien we dan gebeuren? Kort		Als een kind opgroeit in een omgeving met </a:t>
            </a:r>
            <a:r>
              <a:rPr lang="nl-NL" altLang="en-US" b="1" baseline="0" dirty="0"/>
              <a:t>weinig uitdaging/sturing en veel ondersteuning</a:t>
            </a:r>
            <a:r>
              <a:rPr lang="nl-NL" altLang="en-US" baseline="0" dirty="0"/>
              <a:t>, wat zien we dan gebeuren? Kort	</a:t>
            </a:r>
          </a:p>
          <a:p>
            <a:pPr marL="0" marR="0" indent="0" algn="l" defTabSz="914400" rtl="0" eaLnBrk="1" fontAlgn="auto" latinLnBrk="0" hangingPunct="1">
              <a:lnSpc>
                <a:spcPct val="100000"/>
              </a:lnSpc>
              <a:spcBef>
                <a:spcPts val="0"/>
              </a:spcBef>
              <a:spcAft>
                <a:spcPts val="0"/>
              </a:spcAft>
              <a:buClrTx/>
              <a:buSzTx/>
              <a:buFontTx/>
              <a:buNone/>
              <a:tabLst/>
              <a:defRPr/>
            </a:pPr>
            <a:r>
              <a:rPr lang="nl-NL" altLang="en-US" baseline="0" dirty="0"/>
              <a:t>	Als een kind opgroeit in een omgeving met </a:t>
            </a:r>
            <a:r>
              <a:rPr lang="nl-NL" altLang="en-US" b="1" baseline="0" dirty="0"/>
              <a:t>weinig uitdaging/sturing en weinig ondersteuning</a:t>
            </a:r>
            <a:r>
              <a:rPr lang="nl-NL" altLang="en-US" baseline="0" dirty="0"/>
              <a:t>, wat zien we dan gebeuren? Kort		Als een kind opgroeit in een omgeving met </a:t>
            </a:r>
            <a:r>
              <a:rPr lang="nl-NL" altLang="en-US" b="1" baseline="0" dirty="0"/>
              <a:t>veel uitdaging/sturing en veel ondersteuning</a:t>
            </a:r>
            <a:r>
              <a:rPr lang="nl-NL" altLang="en-US" baseline="0" dirty="0"/>
              <a:t>, wat zien we dan gebeuren? Kort</a:t>
            </a:r>
          </a:p>
          <a:p>
            <a:pPr marL="0" marR="0" indent="0" algn="l" defTabSz="914400" rtl="0" eaLnBrk="1" fontAlgn="auto" latinLnBrk="0" hangingPunct="1">
              <a:lnSpc>
                <a:spcPct val="100000"/>
              </a:lnSpc>
              <a:spcBef>
                <a:spcPts val="0"/>
              </a:spcBef>
              <a:spcAft>
                <a:spcPts val="0"/>
              </a:spcAft>
              <a:buClrTx/>
              <a:buSzTx/>
              <a:buFontTx/>
              <a:buNone/>
              <a:tabLst/>
              <a:defRPr/>
            </a:pPr>
            <a:r>
              <a:rPr lang="nl-NL" alt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altLang="en-US" noProof="0" dirty="0"/>
              <a:t>5.	Gebruik de vier voorbereide vellen</a:t>
            </a:r>
            <a:r>
              <a:rPr lang="nl-NL" altLang="en-US" baseline="0" noProof="0" dirty="0"/>
              <a:t> papier </a:t>
            </a:r>
            <a:r>
              <a:rPr lang="nl-NL" altLang="en-US" noProof="0" dirty="0"/>
              <a:t>en</a:t>
            </a:r>
            <a:r>
              <a:rPr lang="nl-NL" altLang="en-US" baseline="0" noProof="0" dirty="0"/>
              <a:t> demonstreer elk van de vier houdingen theatraal aan de groep. Je kan het voorbeeld gebruiken van een directeur die aan een medewerker vraagt om een opdracht klaar te hebben voor het eind van de week. Zo kunnen de deelnemers duidelijk de verschillende benaderingen zien. </a:t>
            </a:r>
          </a:p>
          <a:p>
            <a:pPr eaLnBrk="1" hangingPunct="1">
              <a:spcBef>
                <a:spcPct val="0"/>
              </a:spcBef>
            </a:pPr>
            <a:r>
              <a:rPr lang="nl-NL" altLang="en-US" dirty="0"/>
              <a:t>6.   	Maak 4 groepjes en geef elk een papier. Vraag elk groepje om in te vullen wat ze zien en wat ze voelen</a:t>
            </a:r>
            <a:r>
              <a:rPr lang="nl-NL" altLang="en-US" baseline="0" dirty="0"/>
              <a:t> is voor de basishouding op het papier. </a:t>
            </a:r>
          </a:p>
          <a:p>
            <a:pPr eaLnBrk="1" hangingPunct="1">
              <a:spcBef>
                <a:spcPct val="0"/>
              </a:spcBef>
            </a:pPr>
            <a:r>
              <a:rPr lang="nl-NL" altLang="en-US" baseline="0" dirty="0"/>
              <a:t>	Wissel de papieren telkens door, zodat elke groep de mogelijkheid heeft om over elke basishouding na te denken.</a:t>
            </a:r>
          </a:p>
          <a:p>
            <a:pPr eaLnBrk="1" hangingPunct="1">
              <a:spcBef>
                <a:spcPct val="0"/>
              </a:spcBef>
            </a:pPr>
            <a:r>
              <a:rPr lang="nl-NL" altLang="en-US" baseline="0" dirty="0"/>
              <a:t>	Bespreek de uitkomsten en geef ruimte voor feedback. Volgorde: Aan, Voor, Niet, Met(2 minuten per vel)</a:t>
            </a:r>
          </a:p>
          <a:p>
            <a:r>
              <a:rPr lang="nl-NL" altLang="en-US" dirty="0"/>
              <a:t>7.	</a:t>
            </a:r>
            <a:r>
              <a:rPr lang="nl-NL" altLang="en-US" noProof="0" dirty="0"/>
              <a:t>Vraag de groep of ze de woorden in de MET box herkennen en of ze die vandaag ergens eerder gezien hebben, met als doel de link te leggen met de persoon die een positieve impact</a:t>
            </a:r>
            <a:r>
              <a:rPr lang="nl-NL" altLang="en-US" baseline="0" noProof="0" dirty="0"/>
              <a:t> heeft gehad op je leven. Laat de reacties van de waarden/woorden zien van de oefening denk aan een persoon die een positieve impact heeft gehad,</a:t>
            </a:r>
            <a:r>
              <a:rPr lang="nl-NL" altLang="en-US" noProof="0" dirty="0"/>
              <a:t> om</a:t>
            </a:r>
            <a:r>
              <a:rPr lang="nl-NL" altLang="en-US" baseline="0" noProof="0" dirty="0"/>
              <a:t> ze in te laten zien dat je hier te maken had met een persoon die werkte MET.</a:t>
            </a:r>
          </a:p>
          <a:p>
            <a:r>
              <a:rPr lang="nl-NL" altLang="en-US" i="1" noProof="0" dirty="0"/>
              <a:t>Voor de volgende punten:</a:t>
            </a:r>
            <a:r>
              <a:rPr lang="nl-NL" altLang="en-US" i="1" baseline="0" noProof="0" dirty="0"/>
              <a:t> Ga bij een voorbeeld staan op AAN/VOOR/NIET/MET, om te verduidelijken om welke houding het gaat.</a:t>
            </a:r>
            <a:endParaRPr lang="nl-NL" altLang="en-US" i="1" noProof="0" dirty="0"/>
          </a:p>
          <a:p>
            <a:r>
              <a:rPr lang="nl-NL" altLang="en-US" noProof="0" dirty="0"/>
              <a:t>8.	Vraag de deelnemers de belangrijke vraag,</a:t>
            </a:r>
            <a:r>
              <a:rPr lang="nl-NL" altLang="en-US" baseline="0" noProof="0" dirty="0"/>
              <a:t> of het altijd mogelijk is MET te werken of zijn er momenten dat je AAN, VOOR of NIET moet gebruiken? </a:t>
            </a:r>
            <a:endParaRPr lang="nl-NL" altLang="en-US" noProof="0" dirty="0"/>
          </a:p>
          <a:p>
            <a:r>
              <a:rPr lang="nl-NL" altLang="en-US" noProof="0" dirty="0"/>
              <a:t>9.	Trainer benadrukt</a:t>
            </a:r>
            <a:r>
              <a:rPr lang="nl-NL" altLang="en-US" baseline="0" noProof="0" dirty="0"/>
              <a:t> dat een AAN of VOOR houding vaak gebruikt wordt door ons als professionals, maar dat dat ervoor zorgt dat een kind/jongere/familie minder snel verantwoordelijkheid en aansprakelijkheid neemt voor keuzes die hij of zij maakt.</a:t>
            </a:r>
            <a:endParaRPr lang="nl-NL" altLang="ja-JP" noProof="0" dirty="0"/>
          </a:p>
          <a:p>
            <a:pPr eaLnBrk="1" hangingPunct="1">
              <a:spcBef>
                <a:spcPct val="0"/>
              </a:spcBef>
            </a:pPr>
            <a:r>
              <a:rPr lang="nl-NL" altLang="en-US" dirty="0"/>
              <a:t>10.	Voordat je verder gaat, leg uit dat dit model gebruikt</a:t>
            </a:r>
            <a:r>
              <a:rPr lang="nl-NL" altLang="en-US" baseline="0" dirty="0"/>
              <a:t> kan worden om alle relaties te beschrijven en begrijpen. </a:t>
            </a:r>
            <a:r>
              <a:rPr lang="nl-NL" altLang="en-US" baseline="0" noProof="0" dirty="0"/>
              <a:t>Vraag de groep om na te denken over de verschillende posities waar je in kan zitten in relaties, zowel professioneel als persoonlijk. Vraag ze ook hoe dat tot uiting komt in tijden van stress of drukte. Naar welke box verval jij dan het makkelijkst? Wat is je standaard box?</a:t>
            </a:r>
            <a:endParaRPr lang="nl-NL" altLang="en-US" sz="1000" noProof="0" dirty="0">
              <a:solidFill>
                <a:srgbClr val="33CC33"/>
              </a:solidFill>
            </a:endParaRPr>
          </a:p>
        </p:txBody>
      </p:sp>
      <p:sp>
        <p:nvSpPr>
          <p:cNvPr id="28676" name="Text Box 7"/>
          <p:cNvSpPr txBox="1">
            <a:spLocks noChangeArrowheads="1"/>
          </p:cNvSpPr>
          <p:nvPr/>
        </p:nvSpPr>
        <p:spPr bwMode="auto">
          <a:xfrm>
            <a:off x="1565370" y="426180"/>
            <a:ext cx="4989017" cy="922306"/>
          </a:xfrm>
          <a:prstGeom prst="rect">
            <a:avLst/>
          </a:prstGeom>
          <a:solidFill>
            <a:srgbClr val="C0C0C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25" tIns="45213" rIns="90425" bIns="45213">
            <a:spAutoFit/>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fontAlgn="base">
              <a:spcBef>
                <a:spcPct val="50000"/>
              </a:spcBef>
              <a:spcAft>
                <a:spcPct val="0"/>
              </a:spcAft>
            </a:pPr>
            <a:r>
              <a:rPr lang="nl-NL" altLang="en-US" b="1" dirty="0">
                <a:solidFill>
                  <a:prstClr val="black"/>
                </a:solidFill>
                <a:latin typeface="Arial" pitchFamily="34" charset="0"/>
              </a:rPr>
              <a:t>Uitdaging:</a:t>
            </a:r>
            <a:r>
              <a:rPr lang="nl-NL" altLang="en-US" dirty="0">
                <a:solidFill>
                  <a:prstClr val="black"/>
                </a:solidFill>
                <a:latin typeface="Arial" pitchFamily="34" charset="0"/>
              </a:rPr>
              <a:t> Sturing, Regels, Grenzen, Verwachtingen, Discipline, </a:t>
            </a:r>
            <a:r>
              <a:rPr lang="nl-NL" altLang="en-US" b="1" dirty="0">
                <a:solidFill>
                  <a:prstClr val="black"/>
                </a:solidFill>
                <a:latin typeface="Arial" pitchFamily="34" charset="0"/>
              </a:rPr>
              <a:t>Ondersteuning:</a:t>
            </a:r>
            <a:r>
              <a:rPr lang="nl-NL" altLang="en-US" dirty="0">
                <a:solidFill>
                  <a:prstClr val="black"/>
                </a:solidFill>
                <a:latin typeface="Arial" pitchFamily="34" charset="0"/>
              </a:rPr>
              <a:t> Luisteren , Zorgen voor, Begrijpen</a:t>
            </a:r>
          </a:p>
          <a:p>
            <a:pPr fontAlgn="base">
              <a:spcBef>
                <a:spcPct val="50000"/>
              </a:spcBef>
              <a:spcAft>
                <a:spcPct val="0"/>
              </a:spcAft>
            </a:pPr>
            <a:r>
              <a:rPr lang="nl-NL" altLang="en-US" b="1" dirty="0">
                <a:solidFill>
                  <a:prstClr val="black"/>
                </a:solidFill>
                <a:latin typeface="Arial" pitchFamily="34" charset="0"/>
              </a:rPr>
              <a:t>Voorbeeld van alle 4 houdingen: </a:t>
            </a:r>
            <a:r>
              <a:rPr lang="nl-NL" altLang="en-US" dirty="0">
                <a:solidFill>
                  <a:prstClr val="black"/>
                </a:solidFill>
                <a:latin typeface="Arial" pitchFamily="34" charset="0"/>
              </a:rPr>
              <a:t>Een kind leren zijn veters te strikken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035050" y="744538"/>
            <a:ext cx="2247900" cy="1685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679768" y="2461841"/>
            <a:ext cx="5438140" cy="66445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nl-NL" altLang="en-US" b="1" noProof="0" dirty="0"/>
              <a:t>SLIDE 14</a:t>
            </a:r>
            <a:br>
              <a:rPr lang="nl-NL" altLang="en-US" b="1" noProof="0" dirty="0"/>
            </a:br>
            <a:br>
              <a:rPr lang="nl-NL" altLang="en-US" b="1" noProof="0" dirty="0"/>
            </a:br>
            <a:r>
              <a:rPr lang="nl-NL" altLang="en-US" b="1" noProof="0" dirty="0"/>
              <a:t>JASPER</a:t>
            </a:r>
          </a:p>
          <a:p>
            <a:pPr algn="l"/>
            <a:endParaRPr lang="nl-NL" altLang="en-US" b="1" noProof="0" dirty="0"/>
          </a:p>
          <a:p>
            <a:pPr eaLnBrk="1" hangingPunct="1"/>
            <a:r>
              <a:rPr lang="nl-NL" altLang="en-US" b="1" noProof="0" dirty="0">
                <a:cs typeface="Arial" pitchFamily="34" charset="0"/>
              </a:rPr>
              <a:t>Tijd: </a:t>
            </a:r>
            <a:r>
              <a:rPr lang="nl-NL" altLang="en-US" b="0" noProof="0" dirty="0">
                <a:cs typeface="Arial" pitchFamily="34" charset="0"/>
              </a:rPr>
              <a:t>15 Minuten</a:t>
            </a:r>
          </a:p>
          <a:p>
            <a:pPr eaLnBrk="1" hangingPunct="1"/>
            <a:r>
              <a:rPr lang="nl-NL" altLang="en-US" b="1" noProof="0" dirty="0">
                <a:cs typeface="Arial" pitchFamily="34" charset="0"/>
              </a:rPr>
              <a:t>	</a:t>
            </a:r>
          </a:p>
          <a:p>
            <a:pPr eaLnBrk="1" hangingPunct="1"/>
            <a:r>
              <a:rPr lang="nl-NL" altLang="en-US" b="1" u="sng" noProof="0" dirty="0"/>
              <a:t>Trainersnotities</a:t>
            </a:r>
            <a:endParaRPr lang="nl-NL" altLang="en-US" b="1" noProof="0" dirty="0"/>
          </a:p>
          <a:p>
            <a:r>
              <a:rPr lang="nl-NL" altLang="en-US" noProof="0" dirty="0"/>
              <a:t>1.	</a:t>
            </a:r>
            <a:r>
              <a:rPr lang="nl-NL" altLang="en-US" b="1" noProof="0" dirty="0"/>
              <a:t>Uitkomst: Benadruk</a:t>
            </a:r>
            <a:r>
              <a:rPr lang="nl-NL" altLang="en-US" b="1" baseline="0" noProof="0" dirty="0"/>
              <a:t> het principe van het werken MET door middel van de belangrijkste punten van een Fair Process. En de positieve en negatieve impact die het (on)rechtvaardig behandelen op iemand kan hebben.</a:t>
            </a:r>
          </a:p>
          <a:p>
            <a:r>
              <a:rPr lang="nl-NL" altLang="en-US" noProof="0" dirty="0"/>
              <a:t>2.	Laat de drie E’s zien,</a:t>
            </a:r>
            <a:r>
              <a:rPr lang="nl-NL" altLang="en-US" baseline="0" noProof="0" dirty="0"/>
              <a:t> maar niet de rest van de woorden</a:t>
            </a:r>
            <a:r>
              <a:rPr lang="nl-NL" altLang="en-US" noProof="0" dirty="0"/>
              <a:t>.</a:t>
            </a:r>
          </a:p>
          <a:p>
            <a:r>
              <a:rPr lang="nl-NL" altLang="en-US" noProof="0" dirty="0"/>
              <a:t>3.	Vraag de groep om na te denken ove</a:t>
            </a:r>
            <a:r>
              <a:rPr lang="nl-NL" altLang="en-US" baseline="0" noProof="0" dirty="0"/>
              <a:t>r e</a:t>
            </a:r>
            <a:r>
              <a:rPr lang="nl-NL" altLang="en-US" noProof="0" dirty="0"/>
              <a:t>en moment waarin zij zich onrechtvaardig behandeld voelden, vertel dat je ze niet naar het moment gaat vragen. Neem een serieus moment</a:t>
            </a:r>
            <a:r>
              <a:rPr lang="nl-NL" altLang="en-US" baseline="0" noProof="0" dirty="0"/>
              <a:t> om er over na te denken. Wat dacht je toen en wat denk je nu? Welke gevoelens komen er omhoog. Schrijf in flip</a:t>
            </a:r>
            <a:r>
              <a:rPr lang="nl-NL" altLang="en-US" noProof="0" dirty="0">
                <a:solidFill>
                  <a:srgbClr val="FF0000"/>
                </a:solidFill>
              </a:rPr>
              <a:t>	</a:t>
            </a:r>
            <a:endParaRPr lang="nl-NL" alt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noProof="0" dirty="0"/>
              <a:t>4.	Leg uit dat we zulke gevoelens</a:t>
            </a:r>
            <a:r>
              <a:rPr lang="nl-NL" altLang="en-US" baseline="0" noProof="0" dirty="0"/>
              <a:t> nog lang bij ons kunnen dragen en dat het zelfs effect kan hebben op je dagelijks handelen. In RP proberen we deze risico’s te minimaliseren doormiddel van een </a:t>
            </a:r>
            <a:r>
              <a:rPr lang="nl-NL" altLang="en-US" b="0" baseline="0" noProof="0" dirty="0"/>
              <a:t>Fair </a:t>
            </a:r>
            <a:r>
              <a:rPr lang="nl-NL" altLang="en-US" b="0" baseline="0" noProof="0" dirty="0" err="1"/>
              <a:t>Process</a:t>
            </a:r>
            <a:r>
              <a:rPr lang="nl-NL" altLang="en-US" b="0" baseline="0" noProof="0" dirty="0"/>
              <a:t>. </a:t>
            </a:r>
            <a:br>
              <a:rPr lang="nl-NL" altLang="en-US" b="0" baseline="0" noProof="0" dirty="0"/>
            </a:br>
            <a:r>
              <a:rPr lang="nl-NL" altLang="en-US" b="1" noProof="0" dirty="0"/>
              <a:t>Belangrijk</a:t>
            </a:r>
            <a:r>
              <a:rPr lang="nl-NL" altLang="en-US" b="1" baseline="0" noProof="0" dirty="0"/>
              <a:t> punt</a:t>
            </a:r>
            <a:r>
              <a:rPr lang="nl-NL" altLang="en-US" b="1" noProof="0" dirty="0"/>
              <a:t>:  Een Fair </a:t>
            </a:r>
            <a:r>
              <a:rPr lang="nl-NL" altLang="en-US" b="1" noProof="0" dirty="0" err="1"/>
              <a:t>Process</a:t>
            </a:r>
            <a:r>
              <a:rPr lang="nl-NL" altLang="en-US" b="1" noProof="0" dirty="0"/>
              <a:t> is een</a:t>
            </a:r>
            <a:r>
              <a:rPr lang="nl-NL" altLang="en-US" b="1" baseline="0" noProof="0" dirty="0"/>
              <a:t> fundamenteel</a:t>
            </a:r>
            <a:r>
              <a:rPr lang="nl-NL" altLang="en-US" b="1" noProof="0" dirty="0"/>
              <a:t> principe</a:t>
            </a:r>
            <a:r>
              <a:rPr lang="nl-NL" altLang="en-US" b="1" baseline="0" noProof="0" dirty="0"/>
              <a:t> van werken MET </a:t>
            </a:r>
            <a:r>
              <a:rPr lang="nl-NL" altLang="en-US" b="1" noProof="0" dirty="0"/>
              <a:t>–  gedeelde acties zorgen voor het bouwen</a:t>
            </a:r>
            <a:r>
              <a:rPr lang="nl-NL" altLang="en-US" b="1" baseline="0" noProof="0" dirty="0"/>
              <a:t> en versterken van connectie</a:t>
            </a:r>
            <a:r>
              <a:rPr lang="nl-NL" altLang="en-US" b="1" noProof="0" dirty="0"/>
              <a:t>(Community) </a:t>
            </a:r>
          </a:p>
          <a:p>
            <a:r>
              <a:rPr lang="nl-NL" altLang="en-US" noProof="0" dirty="0"/>
              <a:t>5.	Hoe kunnen</a:t>
            </a:r>
            <a:r>
              <a:rPr lang="nl-NL" altLang="en-US" baseline="0" noProof="0" dirty="0"/>
              <a:t> we zorgen voor een Fair Proces(eerlijk proces)</a:t>
            </a:r>
            <a:r>
              <a:rPr lang="nl-NL" altLang="en-US" noProof="0" dirty="0"/>
              <a:t>, leg uit dat Fair Proces is ontwikkeld als</a:t>
            </a:r>
            <a:r>
              <a:rPr lang="nl-NL" altLang="en-US" baseline="0" noProof="0" dirty="0"/>
              <a:t> onderdeel van de Blue Ocean Strategy van Harvard business school</a:t>
            </a:r>
            <a:r>
              <a:rPr lang="nl-NL" altLang="en-US" noProof="0" dirty="0"/>
              <a:t>, Uit</a:t>
            </a:r>
            <a:r>
              <a:rPr lang="nl-NL" altLang="en-US" baseline="0" noProof="0" dirty="0"/>
              <a:t> de studie kwam naar voren dat er drie acties nodig zijn in een beslissingsproces om tot een goede beslissing te komen,</a:t>
            </a:r>
            <a:r>
              <a:rPr lang="nl-NL" altLang="en-US" noProof="0" dirty="0"/>
              <a:t> op</a:t>
            </a:r>
            <a:r>
              <a:rPr lang="nl-NL" altLang="en-US" baseline="0" noProof="0" dirty="0"/>
              <a:t> het moment dat dit proces is doorlopen maakt het weinig tot niet uit of de uitkomst zo is als de organisatie of de persoon in kwestie zou willen. Ze kunnen de beslissing makkelijker aanvaarden als een eerlijk en duidelijk proces heeft plaats gevonden</a:t>
            </a:r>
            <a:r>
              <a:rPr lang="nl-NL" altLang="en-US" noProof="0" dirty="0"/>
              <a:t>	</a:t>
            </a:r>
          </a:p>
          <a:p>
            <a:r>
              <a:rPr lang="nl-NL" altLang="en-US" noProof="0" dirty="0"/>
              <a:t>6. 	Laat</a:t>
            </a:r>
            <a:r>
              <a:rPr lang="nl-NL" altLang="en-US" baseline="0" noProof="0" dirty="0"/>
              <a:t> de drie E ‘s stuk voor stuk zien:</a:t>
            </a:r>
            <a:endParaRPr lang="nl-NL" altLang="en-US" noProof="0" dirty="0"/>
          </a:p>
          <a:p>
            <a:r>
              <a:rPr lang="nl-NL" altLang="en-US" b="1" noProof="0" dirty="0"/>
              <a:t>Engagemen</a:t>
            </a:r>
            <a:r>
              <a:rPr lang="nl-NL" altLang="en-US" noProof="0" dirty="0"/>
              <a:t>t— Betrek individuen in de</a:t>
            </a:r>
            <a:r>
              <a:rPr lang="nl-NL" altLang="en-US" baseline="0" noProof="0" dirty="0"/>
              <a:t> beslissing die invloed op ze heeft. Door oprecht naar hun visies en meningen te luisteren en deze mee te laten wegen in het besluit</a:t>
            </a:r>
          </a:p>
          <a:p>
            <a:r>
              <a:rPr lang="nl-NL" altLang="en-US" b="1" noProof="0" dirty="0"/>
              <a:t>Explanation</a:t>
            </a:r>
            <a:r>
              <a:rPr lang="nl-NL" altLang="en-US" noProof="0" dirty="0"/>
              <a:t>—  Leg duidelijk</a:t>
            </a:r>
            <a:r>
              <a:rPr lang="nl-NL" altLang="en-US" baseline="0" noProof="0" dirty="0"/>
              <a:t> de beargumentering achter de beslissing uit aan iedereen die er mee te maken heeft of er door beïnvloed gaat worden</a:t>
            </a:r>
          </a:p>
          <a:p>
            <a:r>
              <a:rPr lang="nl-NL" altLang="en-US" b="1" noProof="0" dirty="0"/>
              <a:t>Expectation</a:t>
            </a:r>
            <a:r>
              <a:rPr lang="nl-NL" altLang="en-US" noProof="0" dirty="0"/>
              <a:t> </a:t>
            </a:r>
            <a:r>
              <a:rPr lang="nl-NL" altLang="en-US" b="1" noProof="0" dirty="0"/>
              <a:t>clarity</a:t>
            </a:r>
            <a:r>
              <a:rPr lang="nl-NL" altLang="en-US" noProof="0" dirty="0"/>
              <a:t>—</a:t>
            </a:r>
            <a:r>
              <a:rPr lang="nl-NL" altLang="en-US" baseline="0" noProof="0" dirty="0"/>
              <a:t> Probeer er achter te komen of iedereen de beslissing duidelijk begrijpt en wat er van hen wordt verwacht in de toekomst </a:t>
            </a:r>
          </a:p>
          <a:p>
            <a:endParaRPr lang="nl-NL" altLang="en-US" baseline="0" noProof="0" dirty="0"/>
          </a:p>
          <a:p>
            <a:r>
              <a:rPr lang="nl-NL" altLang="en-US" baseline="0" noProof="0" dirty="0"/>
              <a:t>De fundamentele hypothese die hier achter zit is dat mensen gelukkiger, beter mee werken, productiever zijn en waarschijnlijk positieve veranderingen in hun gedrag maken wanneer autoriteiten beslissingen MET ze maakt. In tegenstelling tot wanneer zij ze dingen opleggen (AAN)</a:t>
            </a:r>
            <a:endParaRPr lang="nl-NL" altLang="en-US" noProof="0" dirty="0"/>
          </a:p>
          <a:p>
            <a:endParaRPr lang="nl-NL" altLang="en-US" noProof="0" dirty="0"/>
          </a:p>
          <a:p>
            <a:r>
              <a:rPr lang="nl-NL" altLang="en-US" noProof="0" dirty="0"/>
              <a:t>7. 	Vraag de groep</a:t>
            </a:r>
            <a:r>
              <a:rPr lang="nl-NL" altLang="en-US" baseline="0" noProof="0" dirty="0"/>
              <a:t> om terug te denken aan het moment waar zij zich onrechtvaardig behandeld voelden. Vraag of er één van de 3’s miste in het proces.</a:t>
            </a:r>
            <a:endParaRPr lang="nl-NL" altLang="en-US" noProof="0" dirty="0"/>
          </a:p>
          <a:p>
            <a:r>
              <a:rPr lang="nl-NL" altLang="en-US" noProof="0" dirty="0"/>
              <a:t>8.	Leg</a:t>
            </a:r>
            <a:r>
              <a:rPr lang="nl-NL" altLang="en-US" baseline="0" noProof="0" dirty="0"/>
              <a:t> aan de hand van de vier basishoudingen uit, dat in een AAN proces misschien de verwachtingen duidelijk zijn, maar dat er weinig betrokkenheid is. Wanneer je met VOOR werkt kan er een heleboel uitleg zijn, maar weinig duidelijkheid over de verwachting. Alleen in een MET proces zullen alle drie E ‘s vertegenwoordigd zijn</a:t>
            </a:r>
            <a:r>
              <a:rPr lang="nl-NL" altLang="en-US" noProof="0" dirty="0"/>
              <a:t>.</a:t>
            </a:r>
          </a:p>
          <a:p>
            <a:endParaRPr lang="nl-NL" altLang="en-US" noProof="0" dirty="0"/>
          </a:p>
          <a:p>
            <a:endParaRPr lang="nl-NL" altLang="en-US" noProof="0" dirty="0"/>
          </a:p>
          <a:p>
            <a:endParaRPr lang="nl-NL" altLang="en-US" noProof="0"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33425" indent="-282575">
              <a:spcBef>
                <a:spcPct val="30000"/>
              </a:spcBef>
              <a:defRPr sz="1200">
                <a:solidFill>
                  <a:schemeClr val="tx1"/>
                </a:solidFill>
                <a:latin typeface="Calibri" pitchFamily="34" charset="0"/>
                <a:ea typeface="ＭＳ Ｐゴシック" pitchFamily="34" charset="-128"/>
              </a:defRPr>
            </a:lvl2pPr>
            <a:lvl3pPr marL="1130300" indent="-225425">
              <a:spcBef>
                <a:spcPct val="30000"/>
              </a:spcBef>
              <a:defRPr sz="1200">
                <a:solidFill>
                  <a:schemeClr val="tx1"/>
                </a:solidFill>
                <a:latin typeface="Calibri" pitchFamily="34" charset="0"/>
                <a:ea typeface="ＭＳ Ｐゴシック" pitchFamily="34" charset="-128"/>
              </a:defRPr>
            </a:lvl3pPr>
            <a:lvl4pPr marL="1581150" indent="-225425">
              <a:spcBef>
                <a:spcPct val="30000"/>
              </a:spcBef>
              <a:defRPr sz="1200">
                <a:solidFill>
                  <a:schemeClr val="tx1"/>
                </a:solidFill>
                <a:latin typeface="Calibri" pitchFamily="34" charset="0"/>
                <a:ea typeface="ＭＳ Ｐゴシック" pitchFamily="34" charset="-128"/>
              </a:defRPr>
            </a:lvl4pPr>
            <a:lvl5pPr marL="2033588" indent="-225425">
              <a:spcBef>
                <a:spcPct val="30000"/>
              </a:spcBef>
              <a:defRPr sz="1200">
                <a:solidFill>
                  <a:schemeClr val="tx1"/>
                </a:solidFill>
                <a:latin typeface="Calibri" pitchFamily="34" charset="0"/>
                <a:ea typeface="ＭＳ Ｐゴシック" pitchFamily="34" charset="-128"/>
              </a:defRPr>
            </a:lvl5pPr>
            <a:lvl6pPr marL="24907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79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51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23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F8B7E0D-72EA-4AB5-923C-AF4147BAE899}" type="slidenum">
              <a:rPr lang="en-US" altLang="en-US">
                <a:solidFill>
                  <a:prstClr val="black"/>
                </a:solidFill>
                <a:latin typeface="Arial" pitchFamily="34" charset="0"/>
              </a:rPr>
              <a:pPr>
                <a:spcBef>
                  <a:spcPct val="0"/>
                </a:spcBef>
              </a:pPr>
              <a:t>11</a:t>
            </a:fld>
            <a:endParaRPr lang="en-US" altLang="en-US" dirty="0">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016000" y="744538"/>
            <a:ext cx="2706688" cy="2030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679768" y="2930868"/>
            <a:ext cx="5438140" cy="6251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nl-NL" altLang="en-US" sz="2000" b="1" dirty="0">
                <a:cs typeface="Arial" pitchFamily="34" charset="0"/>
              </a:rPr>
              <a:t>SLIDE 13</a:t>
            </a:r>
          </a:p>
          <a:p>
            <a:pPr algn="ctr" eaLnBrk="1" hangingPunct="1"/>
            <a:endParaRPr lang="nl-NL" altLang="en-US" sz="2000" b="1" dirty="0">
              <a:cs typeface="Arial" pitchFamily="34" charset="0"/>
            </a:endParaRPr>
          </a:p>
          <a:p>
            <a:pPr algn="l" eaLnBrk="1" hangingPunct="1"/>
            <a:r>
              <a:rPr lang="nl-NL" altLang="en-US" sz="2000" b="1" dirty="0">
                <a:cs typeface="Arial" pitchFamily="34" charset="0"/>
              </a:rPr>
              <a:t>JASPER</a:t>
            </a:r>
          </a:p>
          <a:p>
            <a:pPr algn="ctr" eaLnBrk="1" hangingPunct="1"/>
            <a:endParaRPr lang="nl-NL" altLang="en-US" sz="2000" b="1" dirty="0">
              <a:cs typeface="Arial" pitchFamily="34" charset="0"/>
            </a:endParaRPr>
          </a:p>
          <a:p>
            <a:pPr eaLnBrk="1" hangingPunct="1"/>
            <a:r>
              <a:rPr lang="nl-NL" altLang="en-US" b="1" dirty="0">
                <a:cs typeface="Arial" pitchFamily="34" charset="0"/>
              </a:rPr>
              <a:t>Tijd: </a:t>
            </a:r>
            <a:r>
              <a:rPr lang="nl-NL" altLang="en-US" dirty="0">
                <a:cs typeface="Arial" pitchFamily="34" charset="0"/>
              </a:rPr>
              <a:t>10 minuten</a:t>
            </a:r>
            <a:br>
              <a:rPr lang="nl-NL" altLang="en-US" dirty="0">
                <a:cs typeface="Arial" pitchFamily="34" charset="0"/>
              </a:rPr>
            </a:br>
            <a:r>
              <a:rPr lang="nl-NL" altLang="en-US" dirty="0">
                <a:cs typeface="Arial" pitchFamily="34" charset="0"/>
              </a:rPr>
              <a:t>	</a:t>
            </a:r>
          </a:p>
          <a:p>
            <a:pPr eaLnBrk="1" hangingPunct="1"/>
            <a:r>
              <a:rPr lang="nl-NL" altLang="en-US" b="1" u="sng" dirty="0"/>
              <a:t>Trainersnotities</a:t>
            </a:r>
          </a:p>
          <a:p>
            <a:endParaRPr lang="nl-NL" alt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altLang="en-US" dirty="0"/>
              <a:t>RP is altijd gericht op het bouwen, onderhouden en herstellen</a:t>
            </a:r>
            <a:r>
              <a:rPr lang="nl-NL" altLang="en-US" baseline="0" dirty="0"/>
              <a:t> van relaties. Het bouwen en onderhouden zijn proactieve benaderingen en het onderhouden en herstellen reactieve. </a:t>
            </a:r>
            <a:r>
              <a:rPr lang="nl-NL" altLang="en-US" b="0" noProof="0" dirty="0"/>
              <a:t>RP geeft een raamwerk van taal</a:t>
            </a:r>
            <a:r>
              <a:rPr lang="nl-NL" altLang="en-US" b="0" baseline="0" noProof="0" dirty="0"/>
              <a:t> en acties </a:t>
            </a:r>
            <a:r>
              <a:rPr lang="nl-NL" altLang="en-US" b="0" noProof="0" dirty="0"/>
              <a:t>om relaties waar spanningen zijn</a:t>
            </a:r>
            <a:r>
              <a:rPr lang="nl-NL" altLang="en-US" b="0" baseline="0" noProof="0" dirty="0"/>
              <a:t> te herstellen.</a:t>
            </a:r>
            <a:r>
              <a:rPr lang="nl-NL" altLang="en-US" b="1" baseline="0" noProof="0" dirty="0"/>
              <a:t> </a:t>
            </a:r>
            <a:r>
              <a:rPr lang="nl-NL" altLang="en-US" baseline="0" dirty="0"/>
              <a:t>Het werken in kringen bevordert deze processen. </a:t>
            </a:r>
            <a:br>
              <a:rPr lang="nl-NL" altLang="en-US" baseline="0" dirty="0"/>
            </a:br>
            <a:endParaRPr lang="nl-NL" alt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altLang="en-US" dirty="0"/>
              <a:t>	Vraag de groep waarom ze denken dat we in een kring zitten en wat de voordelen of kenmerken van deze manier zijn</a:t>
            </a:r>
          </a:p>
          <a:p>
            <a:r>
              <a:rPr lang="nl-NL" altLang="en-US" dirty="0"/>
              <a:t>	</a:t>
            </a:r>
            <a:r>
              <a:rPr lang="nl-NL" altLang="en-US" i="0" dirty="0"/>
              <a:t>Geen barrières, iedereen betrokken, open lichaamshouding, oogcontact, gelijke afstanden, geen hiërarchie, automatisch verbindend, creëert een open sfeer,</a:t>
            </a:r>
            <a:r>
              <a:rPr lang="nl-NL" altLang="en-US" i="0" baseline="0" dirty="0"/>
              <a:t> iedereen krijgt een beurt.</a:t>
            </a:r>
            <a:br>
              <a:rPr lang="nl-NL" altLang="en-US" i="0" baseline="0" dirty="0"/>
            </a:br>
            <a:r>
              <a:rPr lang="nl-NL" altLang="en-US" i="1" baseline="0" dirty="0"/>
              <a:t>Proactieve cirkels: </a:t>
            </a:r>
            <a:r>
              <a:rPr lang="nl-NL" altLang="en-US" i="1" baseline="0" dirty="0" err="1"/>
              <a:t>Verdiepings</a:t>
            </a:r>
            <a:r>
              <a:rPr lang="nl-NL" altLang="en-US" i="1" baseline="0" dirty="0"/>
              <a:t>, Probleemoplossende cirkels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i="1" baseline="0" dirty="0"/>
              <a:t>Reactieve cirkels: Herstelgesprekken</a:t>
            </a:r>
            <a:br>
              <a:rPr lang="nl-NL" altLang="en-US" i="1" baseline="0" dirty="0"/>
            </a:br>
            <a:r>
              <a:rPr lang="nl-NL" altLang="en-US" baseline="0" dirty="0"/>
              <a:t>Voorbeeld Leeds school: van 99% reactieve cirkels naar 99% proactieve cirkels.</a:t>
            </a:r>
          </a:p>
          <a:p>
            <a:endParaRPr lang="nl-NL" altLang="en-US" i="1" dirty="0"/>
          </a:p>
          <a:p>
            <a:r>
              <a:rPr lang="nl-NL" altLang="en-US" dirty="0"/>
              <a:t>3.	Je kan opvolgend als willekeurig, met elkaar te praten</a:t>
            </a:r>
            <a:br>
              <a:rPr lang="nl-NL" altLang="en-US" dirty="0"/>
            </a:br>
            <a:endParaRPr lang="nl-NL" altLang="en-US" dirty="0"/>
          </a:p>
          <a:p>
            <a:r>
              <a:rPr lang="nl-NL" altLang="en-US" dirty="0"/>
              <a:t>4.	Leg uit dat de check-in kring die we gebruikt hebben een opvolgende kring was, waarbij een iemand start en elke keer de persoon ernaast doorgaat tot iedereen geweest is. Naast de spreker, dienen alle deelnemers actief te luisteren. Doel</a:t>
            </a:r>
            <a:r>
              <a:rPr lang="nl-NL" altLang="en-US" baseline="0" dirty="0"/>
              <a:t> is het delen van perspectief zonder oordeel.</a:t>
            </a:r>
            <a:br>
              <a:rPr lang="nl-NL" altLang="en-US" baseline="0" dirty="0"/>
            </a:br>
            <a:br>
              <a:rPr lang="nl-NL" altLang="en-US" dirty="0"/>
            </a:br>
            <a:r>
              <a:rPr lang="nl-NL" altLang="en-US" dirty="0"/>
              <a:t>5.	Leg uit dat deze manieren van praten een perfecte manier zijn om elkaar te begrijpen.</a:t>
            </a:r>
            <a:r>
              <a:rPr lang="nl-NL" altLang="en-US" baseline="0" dirty="0"/>
              <a:t> Belangrijk principe van RP is dat we altijd proberen om actief te luisteren naar elkaar en elkaar proberen te begrijpen door</a:t>
            </a:r>
            <a:r>
              <a:rPr lang="nl-NL" altLang="en-US" dirty="0"/>
              <a:t> te delen</a:t>
            </a:r>
            <a:r>
              <a:rPr lang="nl-NL" altLang="en-US" baseline="0" dirty="0"/>
              <a:t> en </a:t>
            </a:r>
            <a:r>
              <a:rPr lang="nl-NL" altLang="en-US" dirty="0"/>
              <a:t>elkaar te helpen. Erken daarna dat we soms, naast het onderhouden van relaties, ook relaties moeten herstellen.</a:t>
            </a:r>
            <a:br>
              <a:rPr lang="nl-NL" altLang="en-US" dirty="0"/>
            </a:br>
            <a:br>
              <a:rPr lang="nl-NL" altLang="en-US" dirty="0"/>
            </a:br>
            <a:r>
              <a:rPr lang="nl-NL" altLang="en-US" dirty="0"/>
              <a:t>6.	Kernwaarden</a:t>
            </a:r>
            <a:r>
              <a:rPr lang="nl-NL" altLang="en-US" baseline="0" dirty="0"/>
              <a:t> voor gezonde veilige relaties hebben als uitgangspunt altijd RESPECT. Andere componenten waar het aan moet voldoen zijn: veiligheid, eerlijkheid, steun/zorg voor elkaar, vertrouwen, samenwerken en je verantwoordelijkheid nemen en hierop aan te spreken zijn.</a:t>
            </a:r>
            <a:endParaRPr lang="nl-NL" altLang="en-US" dirty="0"/>
          </a:p>
          <a:p>
            <a:pPr marL="228600" indent="-228600">
              <a:buAutoNum type="arabicPeriod" startAt="6"/>
            </a:pPr>
            <a:endParaRPr lang="nl-NL" altLang="en-US" dirty="0"/>
          </a:p>
          <a:p>
            <a:endParaRPr lang="nl-NL" altLang="en-US" b="1" dirty="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SLIDE 14</a:t>
            </a:r>
            <a:br>
              <a:rPr lang="en-US" altLang="en-US" b="1" dirty="0"/>
            </a:br>
            <a:br>
              <a:rPr lang="en-US" altLang="en-US" b="1" dirty="0"/>
            </a:br>
            <a:r>
              <a:rPr lang="en-US" altLang="en-US" b="1" dirty="0"/>
              <a:t>JASPER</a:t>
            </a:r>
          </a:p>
          <a:p>
            <a:endParaRPr lang="en-US" altLang="en-US" b="1" dirty="0"/>
          </a:p>
          <a:p>
            <a:r>
              <a:rPr lang="en-US" altLang="en-US" b="1" dirty="0" err="1"/>
              <a:t>Vervolg</a:t>
            </a:r>
            <a:r>
              <a:rPr lang="en-US" altLang="en-US" b="1" dirty="0"/>
              <a:t> </a:t>
            </a:r>
            <a:r>
              <a:rPr lang="en-US" altLang="en-US" b="1" dirty="0" err="1"/>
              <a:t>Positieve</a:t>
            </a:r>
            <a:r>
              <a:rPr lang="en-US" altLang="en-US" b="1" dirty="0"/>
              <a:t> </a:t>
            </a:r>
            <a:r>
              <a:rPr lang="en-US" altLang="en-US" b="1" dirty="0" err="1"/>
              <a:t>relaties</a:t>
            </a:r>
            <a:endParaRPr lang="en-US" altLang="en-US" b="1"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9810D0-0C6B-4412-BCB3-D6672036B9F7}" type="slidenum">
              <a:rPr lang="en-GB" altLang="en-US" smtClean="0">
                <a:latin typeface="Arial" charset="0"/>
              </a:rPr>
              <a:pPr eaLnBrk="1" hangingPunct="1">
                <a:spcBef>
                  <a:spcPct val="0"/>
                </a:spcBef>
              </a:pPr>
              <a:t>13</a:t>
            </a:fld>
            <a:endParaRPr lang="en-GB" altLang="en-US" dirty="0">
              <a:latin typeface="Arial" charset="0"/>
            </a:endParaRPr>
          </a:p>
        </p:txBody>
      </p:sp>
    </p:spTree>
    <p:extLst>
      <p:ext uri="{BB962C8B-B14F-4D97-AF65-F5344CB8AC3E}">
        <p14:creationId xmlns:p14="http://schemas.microsoft.com/office/powerpoint/2010/main" val="152692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025525" y="744538"/>
            <a:ext cx="2497138" cy="1873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679768" y="2696354"/>
            <a:ext cx="5438140" cy="6485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r>
              <a:rPr lang="nl-NL" altLang="en-US" b="1" dirty="0">
                <a:cs typeface="Arial" pitchFamily="34" charset="0"/>
              </a:rPr>
              <a:t>SLIDE 15</a:t>
            </a:r>
            <a:br>
              <a:rPr lang="nl-NL" altLang="en-US" b="1" dirty="0">
                <a:cs typeface="Arial" pitchFamily="34" charset="0"/>
              </a:rPr>
            </a:br>
            <a:br>
              <a:rPr lang="nl-NL" altLang="en-US" b="1" dirty="0">
                <a:cs typeface="Arial" pitchFamily="34" charset="0"/>
              </a:rPr>
            </a:br>
            <a:r>
              <a:rPr lang="nl-NL" altLang="en-US" b="1" dirty="0">
                <a:cs typeface="Arial" pitchFamily="34" charset="0"/>
              </a:rPr>
              <a:t>HANS</a:t>
            </a:r>
          </a:p>
          <a:p>
            <a:pPr algn="l" eaLnBrk="1" hangingPunct="1"/>
            <a:endParaRPr lang="nl-NL" altLang="en-US" b="1" dirty="0">
              <a:cs typeface="Arial" pitchFamily="34" charset="0"/>
            </a:endParaRPr>
          </a:p>
          <a:p>
            <a:pPr eaLnBrk="1" hangingPunct="1"/>
            <a:r>
              <a:rPr lang="nl-NL" altLang="en-US" b="1" dirty="0">
                <a:cs typeface="Arial" pitchFamily="34" charset="0"/>
              </a:rPr>
              <a:t>Tijd: </a:t>
            </a:r>
            <a:r>
              <a:rPr lang="nl-NL" altLang="en-US" b="0" dirty="0">
                <a:cs typeface="Arial" pitchFamily="34" charset="0"/>
              </a:rPr>
              <a:t>15</a:t>
            </a:r>
            <a:r>
              <a:rPr lang="nl-NL" altLang="en-US" dirty="0">
                <a:cs typeface="Arial" pitchFamily="34" charset="0"/>
              </a:rPr>
              <a:t> minuten</a:t>
            </a:r>
          </a:p>
          <a:p>
            <a:pPr eaLnBrk="1" hangingPunct="1"/>
            <a:endParaRPr lang="nl-NL" altLang="en-US" dirty="0">
              <a:cs typeface="Arial" pitchFamily="34" charset="0"/>
            </a:endParaRPr>
          </a:p>
          <a:p>
            <a:pPr eaLnBrk="1" hangingPunct="1"/>
            <a:r>
              <a:rPr lang="nl-NL" altLang="en-US" b="1" u="sng" dirty="0"/>
              <a:t>Trainersnotities</a:t>
            </a:r>
            <a:endParaRPr lang="nl-NL" altLang="en-US" dirty="0"/>
          </a:p>
          <a:p>
            <a:r>
              <a:rPr lang="nl-NL" altLang="en-US" dirty="0"/>
              <a:t>1.	We hebben het gehad over dat we het</a:t>
            </a:r>
            <a:r>
              <a:rPr lang="nl-NL" altLang="en-US" baseline="0" dirty="0"/>
              <a:t> liefst werken vanuit de MET houding</a:t>
            </a:r>
            <a:r>
              <a:rPr lang="nl-NL" altLang="en-US" dirty="0"/>
              <a:t>. Er</a:t>
            </a:r>
            <a:r>
              <a:rPr lang="nl-NL" altLang="en-US" baseline="0" dirty="0"/>
              <a:t> zijn vele activiteiten en dingen die je kan doen om hier in te komen en te blijven. Een goede activiteit hiervoor is de proactieve cirkel. </a:t>
            </a:r>
            <a:r>
              <a:rPr lang="nl-NL" altLang="en-US" dirty="0"/>
              <a:t>We weten dat binnen relaties, met onze collega’s; families; gemeenschappen, echter ook conflicten kunnen ontstaan. Een herstelgesprek(reactieve</a:t>
            </a:r>
            <a:r>
              <a:rPr lang="nl-NL" altLang="en-US" baseline="0" dirty="0"/>
              <a:t> cirkel) vergroot de mogelijkheid om een conflict op te lossen en de relatie te repareren. </a:t>
            </a:r>
          </a:p>
          <a:p>
            <a:r>
              <a:rPr lang="nl-NL" altLang="en-US" dirty="0"/>
              <a:t>2.	In RP dringen we sterk aan op de quote van Stephen R. </a:t>
            </a:r>
            <a:r>
              <a:rPr lang="nl-NL" altLang="en-US" dirty="0" err="1"/>
              <a:t>Covey</a:t>
            </a:r>
            <a:r>
              <a:rPr lang="nl-NL" altLang="en-US" dirty="0"/>
              <a:t>: ‘</a:t>
            </a:r>
            <a:r>
              <a:rPr lang="nl-NL" altLang="en-US" dirty="0" err="1"/>
              <a:t>Seek</a:t>
            </a:r>
            <a:r>
              <a:rPr lang="nl-NL" altLang="en-US" dirty="0"/>
              <a:t> first </a:t>
            </a:r>
            <a:r>
              <a:rPr lang="nl-NL" altLang="en-US" dirty="0" err="1"/>
              <a:t>to</a:t>
            </a:r>
            <a:r>
              <a:rPr lang="nl-NL" altLang="en-US" dirty="0"/>
              <a:t> </a:t>
            </a:r>
            <a:r>
              <a:rPr lang="nl-NL" altLang="en-US" dirty="0" err="1"/>
              <a:t>understand</a:t>
            </a:r>
            <a:r>
              <a:rPr lang="nl-NL" altLang="en-US" dirty="0"/>
              <a:t>, </a:t>
            </a:r>
            <a:r>
              <a:rPr lang="nl-NL" altLang="en-US" dirty="0" err="1"/>
              <a:t>then</a:t>
            </a:r>
            <a:r>
              <a:rPr lang="nl-NL" altLang="en-US" dirty="0"/>
              <a:t> </a:t>
            </a:r>
            <a:r>
              <a:rPr lang="nl-NL" altLang="en-US" dirty="0" err="1"/>
              <a:t>to</a:t>
            </a:r>
            <a:r>
              <a:rPr lang="nl-NL" altLang="en-US" dirty="0"/>
              <a:t> </a:t>
            </a:r>
            <a:r>
              <a:rPr lang="nl-NL" altLang="en-US" dirty="0" err="1"/>
              <a:t>be</a:t>
            </a:r>
            <a:r>
              <a:rPr lang="nl-NL" altLang="en-US" dirty="0"/>
              <a:t> </a:t>
            </a:r>
            <a:r>
              <a:rPr lang="nl-NL" altLang="en-US" dirty="0" err="1"/>
              <a:t>understood</a:t>
            </a:r>
            <a:r>
              <a:rPr lang="nl-NL" altLang="en-US" dirty="0"/>
              <a:t>’ – ‘Eerst begrijpen, dan begrepen worden.’ Dit bereiken we door herstellende open vragen te stellen in een duidelijk afgebakende volgorde.</a:t>
            </a:r>
            <a:br>
              <a:rPr lang="nl-NL" altLang="en-US" dirty="0"/>
            </a:br>
            <a:endParaRPr lang="nl-NL" altLang="en-US" dirty="0"/>
          </a:p>
          <a:p>
            <a:r>
              <a:rPr lang="nl-NL" altLang="en-US" dirty="0"/>
              <a:t>3.	Begin in het verleden – het vertellen van het verhaal(Perspectief)</a:t>
            </a:r>
            <a:br>
              <a:rPr lang="nl-NL" altLang="en-US" dirty="0"/>
            </a:br>
            <a:endParaRPr lang="nl-NL" altLang="en-US" dirty="0"/>
          </a:p>
          <a:p>
            <a:r>
              <a:rPr lang="nl-NL" altLang="en-US" dirty="0"/>
              <a:t>	Wat is er gebeurd?</a:t>
            </a:r>
          </a:p>
          <a:p>
            <a:r>
              <a:rPr lang="nl-NL" altLang="en-US" dirty="0"/>
              <a:t>	Waarom zijn we hier samengekomen?</a:t>
            </a:r>
          </a:p>
          <a:p>
            <a:r>
              <a:rPr lang="nl-NL" altLang="en-US" dirty="0"/>
              <a:t>	Wat is hiervoor gebeurd?</a:t>
            </a:r>
          </a:p>
          <a:p>
            <a:r>
              <a:rPr lang="nl-NL" altLang="en-US" dirty="0"/>
              <a:t>	Wat waren je gedachten op dat moment?</a:t>
            </a:r>
          </a:p>
          <a:p>
            <a:r>
              <a:rPr lang="nl-NL" altLang="en-US" dirty="0"/>
              <a:t>	Hoe denk je er nu over?</a:t>
            </a:r>
            <a:br>
              <a:rPr lang="nl-NL" altLang="en-US" dirty="0"/>
            </a:br>
            <a:endParaRPr lang="nl-NL" altLang="en-US" dirty="0"/>
          </a:p>
          <a:p>
            <a:r>
              <a:rPr lang="nl-NL" altLang="en-US" dirty="0">
                <a:sym typeface="Gill Sans Light"/>
              </a:rPr>
              <a:t>4.	Daarna kijken we naar het heden(Impact)</a:t>
            </a:r>
          </a:p>
          <a:p>
            <a:r>
              <a:rPr lang="nl-NL" altLang="en-US" dirty="0">
                <a:sym typeface="Gill Sans Light"/>
              </a:rPr>
              <a:t>	</a:t>
            </a:r>
          </a:p>
          <a:p>
            <a:r>
              <a:rPr lang="nl-NL" altLang="en-US" dirty="0">
                <a:sym typeface="Gill Sans Light"/>
              </a:rPr>
              <a:t>	Hoe voel je je nu?</a:t>
            </a:r>
          </a:p>
          <a:p>
            <a:r>
              <a:rPr lang="nl-NL" altLang="en-US" dirty="0">
                <a:sym typeface="Gill Sans Light"/>
              </a:rPr>
              <a:t>	Hoe ben je hierdoor geraakt?</a:t>
            </a:r>
          </a:p>
          <a:p>
            <a:r>
              <a:rPr lang="nl-NL" altLang="en-US" dirty="0">
                <a:sym typeface="Gill Sans Light"/>
              </a:rPr>
              <a:t>	Wie is er nog meer geraakt denk je?</a:t>
            </a:r>
          </a:p>
          <a:p>
            <a:r>
              <a:rPr lang="nl-NL" altLang="en-US" dirty="0">
                <a:sym typeface="Gill Sans Light"/>
              </a:rPr>
              <a:t>	Ben je nog iemand vergeten?</a:t>
            </a:r>
          </a:p>
          <a:p>
            <a:r>
              <a:rPr lang="nl-NL" altLang="en-US" dirty="0">
                <a:sym typeface="Gill Sans Light"/>
              </a:rPr>
              <a:t>	Wat was voor jou het vervelendst?</a:t>
            </a:r>
          </a:p>
          <a:p>
            <a:endParaRPr lang="nl-NL" altLang="en-US" dirty="0">
              <a:sym typeface="Gill Sans Light"/>
            </a:endParaRPr>
          </a:p>
          <a:p>
            <a:r>
              <a:rPr lang="nl-NL" altLang="en-US" dirty="0">
                <a:sym typeface="Gill Sans Light"/>
              </a:rPr>
              <a:t>5. 	Naar de toekomst kijken we met een oplossingsgerichte blik(Oplossing)</a:t>
            </a:r>
          </a:p>
          <a:p>
            <a:endParaRPr lang="nl-NL" altLang="en-US" dirty="0">
              <a:sym typeface="Gill Sans Light"/>
            </a:endParaRPr>
          </a:p>
          <a:p>
            <a:r>
              <a:rPr lang="nl-NL" altLang="en-US" dirty="0">
                <a:sym typeface="Gill Sans Light"/>
              </a:rPr>
              <a:t>	Wat heb jij nodig om verder te kunnen?</a:t>
            </a:r>
          </a:p>
          <a:p>
            <a:r>
              <a:rPr lang="nl-NL" altLang="en-US" dirty="0">
                <a:sym typeface="Gill Sans Light"/>
              </a:rPr>
              <a:t>	Hoe ziet het eruit als het klaar is?</a:t>
            </a:r>
          </a:p>
          <a:p>
            <a:r>
              <a:rPr lang="nl-NL" altLang="en-US" dirty="0">
                <a:sym typeface="Gill Sans Light"/>
              </a:rPr>
              <a:t>	Wat kan jou nu helpen?</a:t>
            </a:r>
          </a:p>
          <a:p>
            <a:r>
              <a:rPr lang="nl-NL" altLang="en-US" dirty="0">
                <a:sym typeface="Gill Sans Light"/>
              </a:rPr>
              <a:t>	Hoe weten we dat we het goed gedaan hebben?</a:t>
            </a:r>
          </a:p>
          <a:p>
            <a:endParaRPr lang="nl-NL" altLang="en-US" dirty="0">
              <a:sym typeface="Gill Sans Light"/>
            </a:endParaRPr>
          </a:p>
          <a:p>
            <a:r>
              <a:rPr lang="nl-NL" altLang="en-US" b="1" dirty="0">
                <a:sym typeface="Gill Sans Light"/>
              </a:rPr>
              <a:t>Belangrijke boodschap: </a:t>
            </a:r>
            <a:r>
              <a:rPr lang="nl-NL" altLang="en-US" dirty="0">
                <a:sym typeface="Gill Sans Light"/>
              </a:rPr>
              <a:t>het is belangrijk dat zowel de dader als het slachtoffer gehoord worden op dezelfde manier, om zo een eerlijk proces te bewerkstelligen. De volgorde is daarbij altijd eerste de dader, daarna het slachtoffer. Omdat</a:t>
            </a:r>
            <a:r>
              <a:rPr lang="nl-NL" altLang="en-US" baseline="0" dirty="0">
                <a:sym typeface="Gill Sans Light"/>
              </a:rPr>
              <a:t> de dader dicht kan slaan als hij het verhaal van het slachtoffer hoort en om het slachtoffer inzicht te geven in het perspectief van de dader.</a:t>
            </a:r>
            <a:endParaRPr lang="nl-NL" altLang="en-US" dirty="0">
              <a:sym typeface="Gill Sans Light"/>
            </a:endParaRPr>
          </a:p>
          <a:p>
            <a:endParaRPr lang="nl-NL" altLang="en-US" dirty="0">
              <a:sym typeface="Gill Sans Light"/>
            </a:endParaRPr>
          </a:p>
          <a:p>
            <a:r>
              <a:rPr lang="nl-NL" altLang="en-US" dirty="0">
                <a:sym typeface="Gill Sans Light"/>
              </a:rPr>
              <a:t>6.	In RP vermijden we het gebruik van vragen met waarom. Waarom geen waarom? Dit is vanwege de associatie met verwijten, schaamte en schuld, waardoor antwoorden vaak gesloten en terughoudend zijn. Door bovenstaande vragen te stellen, moedigen we een veilige omgeving aan waarin we zoeken naar oplossingen i.p.v. het blijven hangen in problemen.</a:t>
            </a:r>
            <a:endParaRPr lang="nl-NL"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864F4DC7-54B1-4372-B51E-C561C83D358A}" type="slidenum">
              <a:rPr lang="en-US" altLang="en-US">
                <a:solidFill>
                  <a:prstClr val="black"/>
                </a:solidFill>
                <a:latin typeface="Arial" pitchFamily="34" charset="0"/>
              </a:rPr>
              <a:pPr>
                <a:spcBef>
                  <a:spcPct val="0"/>
                </a:spcBef>
              </a:pPr>
              <a:t>14</a:t>
            </a:fld>
            <a:endParaRPr lang="en-US" altLang="en-US">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nl-NL" altLang="en-US" b="1" dirty="0"/>
              <a:t>SLIDE 17</a:t>
            </a:r>
          </a:p>
          <a:p>
            <a:pPr algn="ctr"/>
            <a:endParaRPr lang="nl-NL" altLang="en-US" b="1" dirty="0"/>
          </a:p>
          <a:p>
            <a:pPr algn="l"/>
            <a:r>
              <a:rPr lang="nl-NL" altLang="en-US" b="1" dirty="0"/>
              <a:t>HANS</a:t>
            </a:r>
          </a:p>
          <a:p>
            <a:pPr algn="l"/>
            <a:endParaRPr lang="nl-NL" altLang="en-US" b="1" dirty="0"/>
          </a:p>
          <a:p>
            <a:r>
              <a:rPr lang="nl-NL" altLang="en-US" b="1" dirty="0"/>
              <a:t>Tijd:</a:t>
            </a:r>
            <a:r>
              <a:rPr lang="nl-NL" altLang="en-US" dirty="0"/>
              <a:t> 2 minuten</a:t>
            </a:r>
            <a:br>
              <a:rPr lang="nl-NL" altLang="en-US" dirty="0"/>
            </a:br>
            <a:endParaRPr lang="nl-NL" altLang="en-US" b="1" dirty="0"/>
          </a:p>
          <a:p>
            <a:r>
              <a:rPr lang="nl-NL" altLang="en-US" b="1" u="sng" dirty="0"/>
              <a:t>Trainersnotities</a:t>
            </a:r>
            <a:endParaRPr lang="nl-NL" altLang="en-US" dirty="0"/>
          </a:p>
          <a:p>
            <a:endParaRPr lang="nl-NL" altLang="en-US" b="0" dirty="0"/>
          </a:p>
          <a:p>
            <a:r>
              <a:rPr lang="nl-NL" altLang="en-US" b="0" dirty="0"/>
              <a:t>Afsluiting</a:t>
            </a:r>
            <a:r>
              <a:rPr lang="nl-NL" altLang="en-US" b="0" baseline="0" dirty="0"/>
              <a:t> training. Dit was een introductie in de </a:t>
            </a:r>
            <a:r>
              <a:rPr lang="nl-NL" altLang="en-US" b="0" baseline="0" dirty="0" err="1"/>
              <a:t>Restorative</a:t>
            </a:r>
            <a:r>
              <a:rPr lang="nl-NL" altLang="en-US" b="0" baseline="0" dirty="0"/>
              <a:t> </a:t>
            </a:r>
            <a:r>
              <a:rPr lang="nl-NL" altLang="en-US" b="0" baseline="0" dirty="0" err="1"/>
              <a:t>Practice</a:t>
            </a:r>
            <a:r>
              <a:rPr lang="nl-NL" altLang="en-US" b="0" baseline="0" dirty="0"/>
              <a:t>. Vragen om feedback evaluatiepunten en onduidelijkheden.</a:t>
            </a:r>
            <a:endParaRPr lang="nl-NL" altLang="en-US" b="1" dirty="0"/>
          </a:p>
          <a:p>
            <a:endParaRPr lang="nl-NL" altLang="en-US" b="1"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33425" indent="-282575">
              <a:spcBef>
                <a:spcPct val="30000"/>
              </a:spcBef>
              <a:defRPr sz="1200">
                <a:solidFill>
                  <a:schemeClr val="tx1"/>
                </a:solidFill>
                <a:latin typeface="Calibri" pitchFamily="34" charset="0"/>
                <a:ea typeface="ＭＳ Ｐゴシック" pitchFamily="34" charset="-128"/>
              </a:defRPr>
            </a:lvl2pPr>
            <a:lvl3pPr marL="1130300" indent="-225425">
              <a:spcBef>
                <a:spcPct val="30000"/>
              </a:spcBef>
              <a:defRPr sz="1200">
                <a:solidFill>
                  <a:schemeClr val="tx1"/>
                </a:solidFill>
                <a:latin typeface="Calibri" pitchFamily="34" charset="0"/>
                <a:ea typeface="ＭＳ Ｐゴシック" pitchFamily="34" charset="-128"/>
              </a:defRPr>
            </a:lvl3pPr>
            <a:lvl4pPr marL="1581150" indent="-225425">
              <a:spcBef>
                <a:spcPct val="30000"/>
              </a:spcBef>
              <a:defRPr sz="1200">
                <a:solidFill>
                  <a:schemeClr val="tx1"/>
                </a:solidFill>
                <a:latin typeface="Calibri" pitchFamily="34" charset="0"/>
                <a:ea typeface="ＭＳ Ｐゴシック" pitchFamily="34" charset="-128"/>
              </a:defRPr>
            </a:lvl4pPr>
            <a:lvl5pPr marL="2033588" indent="-225425">
              <a:spcBef>
                <a:spcPct val="30000"/>
              </a:spcBef>
              <a:defRPr sz="1200">
                <a:solidFill>
                  <a:schemeClr val="tx1"/>
                </a:solidFill>
                <a:latin typeface="Calibri" pitchFamily="34" charset="0"/>
                <a:ea typeface="ＭＳ Ｐゴシック" pitchFamily="34" charset="-128"/>
              </a:defRPr>
            </a:lvl5pPr>
            <a:lvl6pPr marL="24907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79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51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23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BBAF2F2-B6BF-4CBC-93C8-38EE121B9EB6}" type="slidenum">
              <a:rPr lang="en-US" altLang="en-US">
                <a:solidFill>
                  <a:prstClr val="black"/>
                </a:solidFill>
                <a:latin typeface="Arial" pitchFamily="34" charset="0"/>
              </a:rPr>
              <a:pPr>
                <a:spcBef>
                  <a:spcPct val="0"/>
                </a:spcBef>
              </a:pPr>
              <a:t>15</a:t>
            </a:fld>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176183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GB" altLang="en-US" sz="2000" b="1" dirty="0"/>
              <a:t>SLIDE 19</a:t>
            </a:r>
          </a:p>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ctr"/>
            <a:r>
              <a:rPr lang="nl-NL" b="1" dirty="0"/>
              <a:t>Slide 3</a:t>
            </a:r>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Jasper</a:t>
            </a:r>
          </a:p>
          <a:p>
            <a:r>
              <a:rPr lang="nl-NL" b="1" dirty="0"/>
              <a:t>	</a:t>
            </a:r>
          </a:p>
          <a:p>
            <a:r>
              <a:rPr lang="nl-NL" b="1" dirty="0"/>
              <a:t>Tijd: 20 min,</a:t>
            </a:r>
            <a:r>
              <a:rPr lang="nl-NL" b="1" baseline="0" dirty="0"/>
              <a:t> slide 3 t/m 6</a:t>
            </a:r>
            <a:endParaRPr lang="nl-NL" b="1" dirty="0"/>
          </a:p>
          <a:p>
            <a:endParaRPr lang="nl-NL" b="1" dirty="0"/>
          </a:p>
          <a:p>
            <a:r>
              <a:rPr lang="nl-NL" b="0" dirty="0"/>
              <a:t>Info</a:t>
            </a:r>
            <a:r>
              <a:rPr lang="nl-NL" b="0" baseline="0" dirty="0"/>
              <a:t> en </a:t>
            </a:r>
            <a:r>
              <a:rPr lang="nl-NL" b="0" baseline="0" dirty="0" err="1"/>
              <a:t>kahoot</a:t>
            </a:r>
            <a:endParaRPr lang="nl-NL" b="0" dirty="0"/>
          </a:p>
          <a:p>
            <a:endParaRPr lang="nl-NL" b="1" dirty="0"/>
          </a:p>
        </p:txBody>
      </p:sp>
      <p:sp>
        <p:nvSpPr>
          <p:cNvPr id="4" name="Tijdelijke aanduiding voor dianummer 3"/>
          <p:cNvSpPr>
            <a:spLocks noGrp="1"/>
          </p:cNvSpPr>
          <p:nvPr>
            <p:ph type="sldNum" sz="quarter" idx="10"/>
          </p:nvPr>
        </p:nvSpPr>
        <p:spPr/>
        <p:txBody>
          <a:bodyPr/>
          <a:lstStyle/>
          <a:p>
            <a:fld id="{C7D5A3A9-1218-430D-AD0B-4A8D5EC96E46}" type="slidenum">
              <a:rPr lang="nl-NL" smtClean="0"/>
              <a:t>2</a:t>
            </a:fld>
            <a:endParaRPr lang="nl-NL"/>
          </a:p>
        </p:txBody>
      </p:sp>
    </p:spTree>
    <p:extLst>
      <p:ext uri="{BB962C8B-B14F-4D97-AF65-F5344CB8AC3E}">
        <p14:creationId xmlns:p14="http://schemas.microsoft.com/office/powerpoint/2010/main" val="13541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Slide 4</a:t>
            </a:r>
          </a:p>
          <a:p>
            <a:endParaRPr lang="nl-NL" b="1" dirty="0"/>
          </a:p>
          <a:p>
            <a:r>
              <a:rPr lang="nl-NL" b="1" dirty="0"/>
              <a:t>JASPER</a:t>
            </a:r>
          </a:p>
          <a:p>
            <a:endParaRPr lang="nl-NL" b="1" dirty="0"/>
          </a:p>
          <a:p>
            <a:r>
              <a:rPr lang="nl-NL" sz="1200" b="1" i="0" kern="1200" dirty="0">
                <a:solidFill>
                  <a:schemeClr val="tx1"/>
                </a:solidFill>
                <a:effectLst/>
                <a:latin typeface="+mn-lt"/>
                <a:ea typeface="+mn-ea"/>
                <a:cs typeface="+mn-cs"/>
              </a:rPr>
              <a:t>De definitie van een probleemwijk</a:t>
            </a:r>
          </a:p>
          <a:p>
            <a:r>
              <a:rPr lang="nl-NL" sz="1200" b="0" i="0" kern="1200" dirty="0">
                <a:solidFill>
                  <a:schemeClr val="tx1"/>
                </a:solidFill>
                <a:effectLst/>
                <a:latin typeface="+mn-lt"/>
                <a:ea typeface="+mn-ea"/>
                <a:cs typeface="+mn-cs"/>
              </a:rPr>
              <a:t>De officiële definitie van probleemwijken luidt als volgt: 'Een probleemwijk is een wijk waarin zich meerdere problemen tegelijk voordoen, waaronder werkloosheid, geweld, criminaliteit, verslavingsproblematiek en gezondheidsproblemen, zoals een hoog sterftecijfer en overgewicht.</a:t>
            </a:r>
            <a:endParaRPr lang="nl-NL" sz="1200" b="1"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In 2007 waren er in Nederland ongeveer 140 van deze </a:t>
            </a:r>
            <a:r>
              <a:rPr lang="nl-NL" sz="1200" b="0" i="0" kern="1200" dirty="0" err="1">
                <a:solidFill>
                  <a:schemeClr val="tx1"/>
                </a:solidFill>
                <a:effectLst/>
                <a:latin typeface="+mn-lt"/>
                <a:ea typeface="+mn-ea"/>
                <a:cs typeface="+mn-cs"/>
              </a:rPr>
              <a:t>aandachtswijken</a:t>
            </a:r>
            <a:r>
              <a:rPr lang="nl-NL" sz="1200" b="0" i="0" kern="1200" dirty="0">
                <a:solidFill>
                  <a:schemeClr val="tx1"/>
                </a:solidFill>
                <a:effectLst/>
                <a:latin typeface="+mn-lt"/>
                <a:ea typeface="+mn-ea"/>
                <a:cs typeface="+mn-cs"/>
              </a:rPr>
              <a:t>.</a:t>
            </a:r>
            <a:endParaRPr lang="nl-NL" b="0" dirty="0"/>
          </a:p>
        </p:txBody>
      </p:sp>
      <p:sp>
        <p:nvSpPr>
          <p:cNvPr id="4" name="Tijdelijke aanduiding voor dianummer 3"/>
          <p:cNvSpPr>
            <a:spLocks noGrp="1"/>
          </p:cNvSpPr>
          <p:nvPr>
            <p:ph type="sldNum" sz="quarter" idx="10"/>
          </p:nvPr>
        </p:nvSpPr>
        <p:spPr/>
        <p:txBody>
          <a:bodyPr/>
          <a:lstStyle/>
          <a:p>
            <a:fld id="{C7D5A3A9-1218-430D-AD0B-4A8D5EC96E46}" type="slidenum">
              <a:rPr lang="nl-NL" smtClean="0"/>
              <a:t>3</a:t>
            </a:fld>
            <a:endParaRPr lang="nl-NL"/>
          </a:p>
        </p:txBody>
      </p:sp>
    </p:spTree>
    <p:extLst>
      <p:ext uri="{BB962C8B-B14F-4D97-AF65-F5344CB8AC3E}">
        <p14:creationId xmlns:p14="http://schemas.microsoft.com/office/powerpoint/2010/main" val="221095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39725" y="209550"/>
            <a:ext cx="2451100" cy="1838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315316" y="2067052"/>
            <a:ext cx="6167044" cy="7273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b="1" kern="1200" dirty="0">
                <a:solidFill>
                  <a:schemeClr val="tx1"/>
                </a:solidFill>
                <a:effectLst/>
                <a:latin typeface="+mn-lt"/>
                <a:ea typeface="+mn-ea"/>
                <a:cs typeface="+mn-cs"/>
              </a:rPr>
              <a:t>Slide 6</a:t>
            </a:r>
            <a:br>
              <a:rPr lang="nl-NL" sz="1200" b="1" kern="1200" dirty="0">
                <a:solidFill>
                  <a:schemeClr val="tx1"/>
                </a:solidFill>
                <a:effectLst/>
                <a:latin typeface="+mn-lt"/>
                <a:ea typeface="+mn-ea"/>
                <a:cs typeface="+mn-cs"/>
              </a:rPr>
            </a:br>
            <a:br>
              <a:rPr lang="nl-NL" sz="1200" b="1"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Jasper</a:t>
            </a:r>
          </a:p>
          <a:p>
            <a:endParaRPr lang="nl-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b="1" dirty="0"/>
              <a:t>Tijd:</a:t>
            </a:r>
            <a:r>
              <a:rPr lang="nl-NL" altLang="en-US" dirty="0"/>
              <a:t> 5 minuten</a:t>
            </a:r>
          </a:p>
          <a:p>
            <a:endParaRPr lang="nl-NL" sz="1200" b="1"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b="1" u="sng" dirty="0"/>
              <a:t>Trainersnotities</a:t>
            </a:r>
            <a:endParaRPr lang="nl-NL" alt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1.	Aanleiding</a:t>
            </a:r>
            <a:r>
              <a:rPr lang="nl-NL" sz="1200" kern="1200" baseline="0" dirty="0">
                <a:solidFill>
                  <a:schemeClr val="tx1"/>
                </a:solidFill>
                <a:effectLst/>
                <a:latin typeface="+mn-lt"/>
                <a:ea typeface="+mn-ea"/>
                <a:cs typeface="+mn-cs"/>
              </a:rPr>
              <a:t> om met Jong Hoogeveen te starten was het o</a:t>
            </a:r>
            <a:r>
              <a:rPr lang="nl-NL" sz="1200" kern="1200" dirty="0">
                <a:solidFill>
                  <a:schemeClr val="tx1"/>
                </a:solidFill>
                <a:effectLst/>
                <a:latin typeface="+mn-lt"/>
                <a:ea typeface="+mn-ea"/>
                <a:cs typeface="+mn-cs"/>
              </a:rPr>
              <a:t>nderzoek van</a:t>
            </a:r>
            <a:r>
              <a:rPr lang="nl-NL" sz="1200" kern="1200" baseline="0" dirty="0">
                <a:solidFill>
                  <a:schemeClr val="tx1"/>
                </a:solidFill>
                <a:effectLst/>
                <a:latin typeface="+mn-lt"/>
                <a:ea typeface="+mn-ea"/>
                <a:cs typeface="+mn-cs"/>
              </a:rPr>
              <a:t> Kinderen in Tel en de cijfers die jullie net gezien hebben. Het is voor een gemeente erg naar om dit soort cijfers over jouw gemeente te zien en het is geen positieve reclame. Binnen de gemeente is er daarom besloten dat ze dit anders willen doen. JH heeft als doel de partijen die zich inzetten voor kinderen en jongeren aan elkaar te verbinden en samen te werken met als doel de kansen voor onze kinderen en jongeren te vergroten. In de zoektocht hoe dit te doen kwam de kindvriendelijke stad Leeds en </a:t>
            </a:r>
            <a:r>
              <a:rPr lang="nl-NL" sz="1200" kern="1200" baseline="0" dirty="0" err="1">
                <a:solidFill>
                  <a:schemeClr val="tx1"/>
                </a:solidFill>
                <a:effectLst/>
                <a:latin typeface="+mn-lt"/>
                <a:ea typeface="+mn-ea"/>
                <a:cs typeface="+mn-cs"/>
              </a:rPr>
              <a:t>Restorative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Practice</a:t>
            </a:r>
            <a:r>
              <a:rPr lang="nl-NL" sz="1200" kern="1200" baseline="0" dirty="0">
                <a:solidFill>
                  <a:schemeClr val="tx1"/>
                </a:solidFill>
                <a:effectLst/>
                <a:latin typeface="+mn-lt"/>
                <a:ea typeface="+mn-ea"/>
                <a:cs typeface="+mn-cs"/>
              </a:rPr>
              <a:t> in beeld. </a:t>
            </a:r>
            <a:br>
              <a:rPr lang="nl-NL" sz="1200" kern="1200" baseline="0" dirty="0">
                <a:solidFill>
                  <a:schemeClr val="tx1"/>
                </a:solidFill>
                <a:effectLst/>
                <a:latin typeface="+mn-lt"/>
                <a:ea typeface="+mn-ea"/>
                <a:cs typeface="+mn-cs"/>
              </a:rPr>
            </a:br>
            <a:br>
              <a:rPr lang="nl-NL" sz="1200" kern="1200" baseline="0" dirty="0">
                <a:solidFill>
                  <a:schemeClr val="tx1"/>
                </a:solidFill>
                <a:effectLst/>
                <a:latin typeface="+mn-lt"/>
                <a:ea typeface="+mn-ea"/>
                <a:cs typeface="+mn-cs"/>
              </a:rPr>
            </a:br>
            <a:r>
              <a:rPr lang="nl-NL" sz="1200" kern="1200" baseline="0" dirty="0">
                <a:solidFill>
                  <a:schemeClr val="tx1"/>
                </a:solidFill>
                <a:effectLst/>
                <a:latin typeface="+mn-lt"/>
                <a:ea typeface="+mn-ea"/>
                <a:cs typeface="+mn-cs"/>
              </a:rPr>
              <a:t>Leeds was al bekend bij verschillende mensen in de gemeente en deze waren erg enthousiast over hoe ze het in Leeds aanpakten. Leeds heeft veel soortgelijke problemen in de gemeente en in de scholen en zijn uit noodzaak begonnen met </a:t>
            </a:r>
            <a:r>
              <a:rPr lang="nl-NL" sz="1200" kern="1200" baseline="0" dirty="0" err="1">
                <a:solidFill>
                  <a:schemeClr val="tx1"/>
                </a:solidFill>
                <a:effectLst/>
                <a:latin typeface="+mn-lt"/>
                <a:ea typeface="+mn-ea"/>
                <a:cs typeface="+mn-cs"/>
              </a:rPr>
              <a:t>Restorative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Practice</a:t>
            </a:r>
            <a:r>
              <a:rPr lang="nl-NL" sz="1200" kern="1200" baseline="0" dirty="0">
                <a:solidFill>
                  <a:schemeClr val="tx1"/>
                </a:solidFill>
                <a:effectLst/>
                <a:latin typeface="+mn-lt"/>
                <a:ea typeface="+mn-ea"/>
                <a:cs typeface="+mn-cs"/>
              </a:rPr>
              <a:t>. </a:t>
            </a:r>
            <a:br>
              <a:rPr lang="nl-NL" sz="1200" kern="1200" baseline="0" dirty="0">
                <a:solidFill>
                  <a:schemeClr val="tx1"/>
                </a:solidFill>
                <a:effectLst/>
                <a:latin typeface="+mn-lt"/>
                <a:ea typeface="+mn-ea"/>
                <a:cs typeface="+mn-cs"/>
              </a:rPr>
            </a:br>
            <a:r>
              <a:rPr lang="nl-NL" sz="1200" kern="1200" baseline="0" dirty="0">
                <a:solidFill>
                  <a:schemeClr val="tx1"/>
                </a:solidFill>
                <a:effectLst/>
                <a:latin typeface="+mn-lt"/>
                <a:ea typeface="+mn-ea"/>
                <a:cs typeface="+mn-cs"/>
              </a:rPr>
              <a:t>In Leeds is een basisschool die 400 incidenten had per jaar en waar de ouders soms vechtend over het schoolplein gingen. De school was een zwakke school en zou gesloten worden of er moest drastisch iets veranderen. De directrice heeft toentertijd besloten om </a:t>
            </a:r>
            <a:r>
              <a:rPr lang="nl-NL" sz="1200" kern="1200" baseline="0" dirty="0" err="1">
                <a:solidFill>
                  <a:schemeClr val="tx1"/>
                </a:solidFill>
                <a:effectLst/>
                <a:latin typeface="+mn-lt"/>
                <a:ea typeface="+mn-ea"/>
                <a:cs typeface="+mn-cs"/>
              </a:rPr>
              <a:t>Restorative</a:t>
            </a:r>
            <a:r>
              <a:rPr lang="nl-NL" sz="1200" kern="1200" baseline="0" dirty="0">
                <a:solidFill>
                  <a:schemeClr val="tx1"/>
                </a:solidFill>
                <a:effectLst/>
                <a:latin typeface="+mn-lt"/>
                <a:ea typeface="+mn-ea"/>
                <a:cs typeface="+mn-cs"/>
              </a:rPr>
              <a:t> te gaan werken. Alle </a:t>
            </a:r>
            <a:r>
              <a:rPr lang="nl-NL" sz="1200" kern="1200" baseline="0" dirty="0" err="1">
                <a:solidFill>
                  <a:schemeClr val="tx1"/>
                </a:solidFill>
                <a:effectLst/>
                <a:latin typeface="+mn-lt"/>
                <a:ea typeface="+mn-ea"/>
                <a:cs typeface="+mn-cs"/>
              </a:rPr>
              <a:t>staff</a:t>
            </a:r>
            <a:r>
              <a:rPr lang="nl-NL" sz="1200" kern="1200" baseline="0" dirty="0">
                <a:solidFill>
                  <a:schemeClr val="tx1"/>
                </a:solidFill>
                <a:effectLst/>
                <a:latin typeface="+mn-lt"/>
                <a:ea typeface="+mn-ea"/>
                <a:cs typeface="+mn-cs"/>
              </a:rPr>
              <a:t> moesten mee doen en anders konden ze weg gaan. Dit is negen jaar geleden en vandaag de dag hebben ze 300 kinderen op de wachtlijst staan, hebben zij de onderscheiding voor een uitstekende school, staan zij in de top 3% van beste scholen van Engeland en hadden ze afgelopen jaar 7 incidenten. Dus van 400 naar 7 incidenten per jaar.</a:t>
            </a:r>
          </a:p>
          <a:p>
            <a:endParaRPr lang="nl-NL"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2.	Ter inspiratie en om getraind te worden in het </a:t>
            </a:r>
            <a:r>
              <a:rPr lang="nl-NL" sz="1200" kern="1200" baseline="0" dirty="0" err="1">
                <a:solidFill>
                  <a:schemeClr val="tx1"/>
                </a:solidFill>
                <a:effectLst/>
                <a:latin typeface="+mn-lt"/>
                <a:ea typeface="+mn-ea"/>
                <a:cs typeface="+mn-cs"/>
              </a:rPr>
              <a:t>Restorative</a:t>
            </a:r>
            <a:r>
              <a:rPr lang="nl-NL" sz="1200" kern="1200" baseline="0" dirty="0">
                <a:solidFill>
                  <a:schemeClr val="tx1"/>
                </a:solidFill>
                <a:effectLst/>
                <a:latin typeface="+mn-lt"/>
                <a:ea typeface="+mn-ea"/>
                <a:cs typeface="+mn-cs"/>
              </a:rPr>
              <a:t> werken zijn wij in 2018 met een groep trainers in wording en </a:t>
            </a:r>
            <a:r>
              <a:rPr lang="nl-NL" sz="1200" kern="1200" baseline="0" dirty="0" err="1">
                <a:solidFill>
                  <a:schemeClr val="tx1"/>
                </a:solidFill>
                <a:effectLst/>
                <a:latin typeface="+mn-lt"/>
                <a:ea typeface="+mn-ea"/>
                <a:cs typeface="+mn-cs"/>
              </a:rPr>
              <a:t>decision</a:t>
            </a:r>
            <a:r>
              <a:rPr lang="nl-NL" sz="1200" kern="1200" baseline="0" dirty="0">
                <a:solidFill>
                  <a:schemeClr val="tx1"/>
                </a:solidFill>
                <a:effectLst/>
                <a:latin typeface="+mn-lt"/>
                <a:ea typeface="+mn-ea"/>
                <a:cs typeface="+mn-cs"/>
              </a:rPr>
              <a:t> makers naar Leeds gegaan. De gemeente, het welzijnswerk en een afvaardiging van alle scholen organisaties zijn mee geweest. Wij zijn hier enthousiast geraakt en hebben het gezamenlijke doel om dit uit te rollen in onze gemeente en overal waar ze er voor open staan. Dit bezoek heeft voor een prachtige samenwerking met verschillende partijen gezorgd. Ook het openbaar en het christelijk onderwijs, wat nog wel eens een uitdaging schijnt te zijn heb ik gehoord.</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	Belangrijk doel van RP is het bouwen van sterk</a:t>
            </a:r>
            <a:r>
              <a:rPr lang="nl-NL" sz="1200" kern="1200" baseline="0" dirty="0">
                <a:solidFill>
                  <a:schemeClr val="tx1"/>
                </a:solidFill>
                <a:effectLst/>
                <a:latin typeface="+mn-lt"/>
                <a:ea typeface="+mn-ea"/>
                <a:cs typeface="+mn-cs"/>
              </a:rPr>
              <a:t>e gemeenschappen. Dit begint bij de i</a:t>
            </a:r>
            <a:r>
              <a:rPr lang="nl-NL" sz="1200" kern="1200" dirty="0">
                <a:solidFill>
                  <a:schemeClr val="tx1"/>
                </a:solidFill>
                <a:effectLst/>
                <a:latin typeface="+mn-lt"/>
                <a:ea typeface="+mn-ea"/>
                <a:cs typeface="+mn-cs"/>
              </a:rPr>
              <a:t>ndividuen-families-gemeenschappen-</a:t>
            </a:r>
            <a:r>
              <a:rPr lang="nl-NL" sz="1200" kern="1200" baseline="0" dirty="0">
                <a:solidFill>
                  <a:schemeClr val="tx1"/>
                </a:solidFill>
                <a:effectLst/>
                <a:latin typeface="+mn-lt"/>
                <a:ea typeface="+mn-ea"/>
                <a:cs typeface="+mn-cs"/>
              </a:rPr>
              <a:t>plaatsen-landen en uiteindelijk de hele wereld.</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nl-NL"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4.	Eventueel vijf pijlers van JH: 1. Veiligheid, 2. Onderwijs en Arbeid, 3. Ouders, leren en zorg, 4. Naschoolse activiteiten, 5. Geld en Armoede</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sz="1200" kern="1200" baseline="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nl-NL" altLang="en-US" b="1" dirty="0"/>
              <a:t>SLIDE 7</a:t>
            </a:r>
          </a:p>
          <a:p>
            <a:pPr algn="l"/>
            <a:br>
              <a:rPr lang="nl-NL" altLang="en-US" b="1" dirty="0"/>
            </a:br>
            <a:r>
              <a:rPr lang="nl-NL" altLang="en-US" b="1" dirty="0"/>
              <a:t>HANS</a:t>
            </a:r>
          </a:p>
          <a:p>
            <a:pPr algn="ctr"/>
            <a:endParaRPr lang="nl-NL" altLang="en-US" b="1" dirty="0"/>
          </a:p>
          <a:p>
            <a:r>
              <a:rPr lang="nl-NL" altLang="en-US" b="1" dirty="0"/>
              <a:t>Tijd:</a:t>
            </a:r>
            <a:r>
              <a:rPr lang="nl-NL" altLang="en-US" dirty="0"/>
              <a:t> 2 minuten</a:t>
            </a:r>
          </a:p>
          <a:p>
            <a:endParaRPr lang="nl-NL" altLang="en-US" b="1" dirty="0"/>
          </a:p>
          <a:p>
            <a:r>
              <a:rPr lang="nl-NL" altLang="en-US" b="1" u="sng" dirty="0"/>
              <a:t>Trainersnotities</a:t>
            </a:r>
            <a:endParaRPr lang="nl-NL" altLang="en-US" dirty="0"/>
          </a:p>
          <a:p>
            <a:r>
              <a:rPr lang="nl-NL" altLang="en-US" dirty="0"/>
              <a:t>Trainer deelt leerdoelen met groep</a:t>
            </a:r>
          </a:p>
          <a:p>
            <a:endParaRPr lang="nl-NL" altLang="en-US" b="1" dirty="0"/>
          </a:p>
          <a:p>
            <a:endParaRPr lang="nl-NL" altLang="en-US" b="1"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33425" indent="-282575">
              <a:spcBef>
                <a:spcPct val="30000"/>
              </a:spcBef>
              <a:defRPr sz="1200">
                <a:solidFill>
                  <a:schemeClr val="tx1"/>
                </a:solidFill>
                <a:latin typeface="Calibri" pitchFamily="34" charset="0"/>
                <a:ea typeface="ＭＳ Ｐゴシック" pitchFamily="34" charset="-128"/>
              </a:defRPr>
            </a:lvl2pPr>
            <a:lvl3pPr marL="1130300" indent="-225425">
              <a:spcBef>
                <a:spcPct val="30000"/>
              </a:spcBef>
              <a:defRPr sz="1200">
                <a:solidFill>
                  <a:schemeClr val="tx1"/>
                </a:solidFill>
                <a:latin typeface="Calibri" pitchFamily="34" charset="0"/>
                <a:ea typeface="ＭＳ Ｐゴシック" pitchFamily="34" charset="-128"/>
              </a:defRPr>
            </a:lvl3pPr>
            <a:lvl4pPr marL="1581150" indent="-225425">
              <a:spcBef>
                <a:spcPct val="30000"/>
              </a:spcBef>
              <a:defRPr sz="1200">
                <a:solidFill>
                  <a:schemeClr val="tx1"/>
                </a:solidFill>
                <a:latin typeface="Calibri" pitchFamily="34" charset="0"/>
                <a:ea typeface="ＭＳ Ｐゴシック" pitchFamily="34" charset="-128"/>
              </a:defRPr>
            </a:lvl4pPr>
            <a:lvl5pPr marL="2033588" indent="-225425">
              <a:spcBef>
                <a:spcPct val="30000"/>
              </a:spcBef>
              <a:defRPr sz="1200">
                <a:solidFill>
                  <a:schemeClr val="tx1"/>
                </a:solidFill>
                <a:latin typeface="Calibri" pitchFamily="34" charset="0"/>
                <a:ea typeface="ＭＳ Ｐゴシック" pitchFamily="34" charset="-128"/>
              </a:defRPr>
            </a:lvl5pPr>
            <a:lvl6pPr marL="24907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79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51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2388" indent="-2254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BBAF2F2-B6BF-4CBC-93C8-38EE121B9EB6}" type="slidenum">
              <a:rPr lang="en-US" altLang="en-US">
                <a:solidFill>
                  <a:prstClr val="black"/>
                </a:solidFill>
                <a:latin typeface="Arial" pitchFamily="34" charset="0"/>
              </a:rPr>
              <a:pPr>
                <a:spcBef>
                  <a:spcPct val="0"/>
                </a:spcBef>
              </a:pPr>
              <a:t>5</a:t>
            </a:fld>
            <a:endParaRPr lang="en-US" altLang="en-US" dirty="0">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nl-NL" altLang="en-US" b="1" dirty="0"/>
              <a:t>SLIDE 8</a:t>
            </a:r>
          </a:p>
          <a:p>
            <a:pPr algn="l">
              <a:defRPr/>
            </a:pPr>
            <a:br>
              <a:rPr lang="nl-NL" altLang="en-US" b="1" dirty="0"/>
            </a:br>
            <a:r>
              <a:rPr lang="nl-NL" altLang="en-US" b="1" dirty="0"/>
              <a:t>HANS</a:t>
            </a:r>
          </a:p>
          <a:p>
            <a:pPr>
              <a:defRPr/>
            </a:pPr>
            <a:endParaRPr lang="nl-NL" altLang="en-US" dirty="0"/>
          </a:p>
          <a:p>
            <a:pPr>
              <a:defRPr/>
            </a:pPr>
            <a:r>
              <a:rPr lang="nl-NL" altLang="en-US" b="1" dirty="0"/>
              <a:t>Tijd: </a:t>
            </a:r>
            <a:r>
              <a:rPr lang="nl-NL" altLang="en-US" b="0" dirty="0"/>
              <a:t>5 minuten</a:t>
            </a:r>
            <a:br>
              <a:rPr lang="nl-NL" altLang="en-US" dirty="0"/>
            </a:br>
            <a:endParaRPr lang="nl-NL" altLang="en-US" dirty="0"/>
          </a:p>
          <a:p>
            <a:pPr>
              <a:defRPr/>
            </a:pPr>
            <a:r>
              <a:rPr lang="nl-NL" altLang="en-US" b="1" u="sng" dirty="0"/>
              <a:t>Trainersnotities</a:t>
            </a:r>
            <a:endParaRPr lang="nl-NL" altLang="en-US" b="0" u="none" dirty="0"/>
          </a:p>
          <a:p>
            <a:pPr>
              <a:defRPr/>
            </a:pPr>
            <a:r>
              <a:rPr lang="nl-NL" altLang="en-US" b="0" u="none" dirty="0"/>
              <a:t>1.	</a:t>
            </a:r>
            <a:r>
              <a:rPr lang="nl-NL" altLang="en-US" dirty="0"/>
              <a:t>RP heeft onder andere zijn basis in het herstelrecht. Herstelrecht is een slachtoffergericht model en wordt voornamelijk binnen</a:t>
            </a:r>
            <a:r>
              <a:rPr lang="nl-NL" altLang="en-US" baseline="0" dirty="0"/>
              <a:t> de justitiële wereld ingezet</a:t>
            </a:r>
            <a:r>
              <a:rPr lang="nl-NL" altLang="en-US" dirty="0"/>
              <a:t>. Het is ontworpen om het slachtoffer de dader te laten ontmoeten en om te begrijpen wat er is gebeurd, en andersom om de dader de impact van zijn gedrag en acties op het slachtoffer te laten inzien. Het doel is dat beide partijen verder kunnen met hun leven.</a:t>
            </a:r>
            <a:r>
              <a:rPr lang="nl-NL" altLang="en-US" baseline="0" dirty="0"/>
              <a:t> Deze methode </a:t>
            </a:r>
            <a:r>
              <a:rPr lang="nl-NL" altLang="en-US" dirty="0"/>
              <a:t>gaat terug</a:t>
            </a:r>
            <a:r>
              <a:rPr lang="nl-NL" altLang="en-US" baseline="0" dirty="0"/>
              <a:t> tot </a:t>
            </a:r>
            <a:r>
              <a:rPr lang="nl-NL" altLang="en-US" dirty="0"/>
              <a:t>de inheemse bevolkingen</a:t>
            </a:r>
            <a:r>
              <a:rPr lang="nl-NL" altLang="en-US" baseline="0" dirty="0"/>
              <a:t> als Maori’s en indianen geloven </a:t>
            </a:r>
            <a:r>
              <a:rPr lang="nl-NL" altLang="en-US" dirty="0"/>
              <a:t>dat een</a:t>
            </a:r>
            <a:r>
              <a:rPr lang="nl-NL" altLang="en-US" baseline="0" dirty="0"/>
              <a:t> conflict impact heeft op de hele gemeenschap </a:t>
            </a:r>
            <a:r>
              <a:rPr lang="nl-NL" altLang="en-US" dirty="0"/>
              <a:t>en dat beslissing en oplossing voor iedereen het beste werkt, als iedereen er bij betrokken is. </a:t>
            </a:r>
          </a:p>
          <a:p>
            <a:pPr>
              <a:defRPr/>
            </a:pPr>
            <a:endParaRPr lang="nl-NL"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dirty="0"/>
              <a:t>2.	Verschillen tussen herstelrecht en RP</a:t>
            </a:r>
            <a:r>
              <a:rPr lang="nl-NL" altLang="en-US" baseline="0" dirty="0"/>
              <a:t> is dat </a:t>
            </a:r>
            <a:r>
              <a:rPr lang="nl-NL" altLang="en-US" dirty="0"/>
              <a:t>RP een relatiegericht model is, waarbij het bouwen, onderhouden en herstellen van positieve relaties de basis is.</a:t>
            </a:r>
            <a:r>
              <a:rPr lang="nl-NL" altLang="en-US" baseline="0" dirty="0"/>
              <a:t> </a:t>
            </a:r>
            <a:r>
              <a:rPr lang="nl-NL" altLang="en-US" dirty="0"/>
              <a:t>Anders dan bij het reactieve model van herstelrecht is RP voornamelijk proactief. Door proactief te investeren in relaties met kinderen, collega’s, partners, betrokkenen, families, etc. hebben we een beter fundament om resultaten te verbeteren, maar ook om eventuele problemen op te lossen en om moeilijke gesprekken met anderen te voeren, omdat we ze beter begrijpen.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dirty="0"/>
              <a:t>3.	We zullen zien</a:t>
            </a:r>
            <a:r>
              <a:rPr lang="nl-NL" altLang="en-US" baseline="0" dirty="0"/>
              <a:t> dat we v</a:t>
            </a:r>
            <a:r>
              <a:rPr lang="nl-NL" altLang="en-US" dirty="0"/>
              <a:t>ele</a:t>
            </a:r>
            <a:r>
              <a:rPr lang="nl-NL" altLang="en-US" baseline="0" dirty="0"/>
              <a:t> methodieken die wij allemaal gebruiken vallen binnen het spectrum van </a:t>
            </a:r>
            <a:r>
              <a:rPr lang="nl-NL" altLang="en-US" baseline="0" dirty="0" err="1"/>
              <a:t>Restorative</a:t>
            </a:r>
            <a:r>
              <a:rPr lang="nl-NL" altLang="en-US" baseline="0" dirty="0"/>
              <a:t> </a:t>
            </a:r>
            <a:r>
              <a:rPr lang="nl-NL" altLang="en-US" baseline="0" dirty="0" err="1"/>
              <a:t>practice</a:t>
            </a:r>
            <a:r>
              <a:rPr lang="nl-NL" altLang="en-US" baseline="0" dirty="0"/>
              <a:t> en dat het een werkwijze is die andere methodes niet bijt maar aanvullend/versterkend is.</a:t>
            </a:r>
            <a:endParaRPr lang="nl-NL" altLang="en-US" dirty="0"/>
          </a:p>
          <a:p>
            <a:pPr>
              <a:defRPr/>
            </a:pPr>
            <a:endParaRPr lang="nl-NL"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31838" indent="-280988">
              <a:spcBef>
                <a:spcPct val="30000"/>
              </a:spcBef>
              <a:defRPr sz="1200">
                <a:solidFill>
                  <a:schemeClr val="tx1"/>
                </a:solidFill>
                <a:latin typeface="Calibri" pitchFamily="34" charset="0"/>
                <a:ea typeface="ＭＳ Ｐゴシック" pitchFamily="34" charset="-128"/>
              </a:defRPr>
            </a:lvl2pPr>
            <a:lvl3pPr marL="1128713" indent="-223838">
              <a:spcBef>
                <a:spcPct val="30000"/>
              </a:spcBef>
              <a:defRPr sz="1200">
                <a:solidFill>
                  <a:schemeClr val="tx1"/>
                </a:solidFill>
                <a:latin typeface="Calibri" pitchFamily="34" charset="0"/>
                <a:ea typeface="ＭＳ Ｐゴシック" pitchFamily="34" charset="-128"/>
              </a:defRPr>
            </a:lvl3pPr>
            <a:lvl4pPr marL="1579563" indent="-223838">
              <a:spcBef>
                <a:spcPct val="30000"/>
              </a:spcBef>
              <a:defRPr sz="1200">
                <a:solidFill>
                  <a:schemeClr val="tx1"/>
                </a:solidFill>
                <a:latin typeface="Calibri" pitchFamily="34" charset="0"/>
                <a:ea typeface="ＭＳ Ｐゴシック" pitchFamily="34" charset="-128"/>
              </a:defRPr>
            </a:lvl4pPr>
            <a:lvl5pPr marL="2032000" indent="-223838">
              <a:spcBef>
                <a:spcPct val="30000"/>
              </a:spcBef>
              <a:defRPr sz="1200">
                <a:solidFill>
                  <a:schemeClr val="tx1"/>
                </a:solidFill>
                <a:latin typeface="Calibri" pitchFamily="34" charset="0"/>
                <a:ea typeface="ＭＳ Ｐゴシック" pitchFamily="34" charset="-128"/>
              </a:defRPr>
            </a:lvl5pPr>
            <a:lvl6pPr marL="2489200" indent="-2238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6400" indent="-2238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3600" indent="-2238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0800" indent="-2238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C5190C5-5D5C-426E-828F-115D9A0DBB61}" type="slidenum">
              <a:rPr lang="en-GB" altLang="en-US">
                <a:solidFill>
                  <a:prstClr val="black"/>
                </a:solidFill>
                <a:latin typeface="Arial" pitchFamily="34" charset="0"/>
              </a:rPr>
              <a:pPr>
                <a:spcBef>
                  <a:spcPct val="0"/>
                </a:spcBef>
              </a:pPr>
              <a:t>6</a:t>
            </a:fld>
            <a:endParaRPr lang="en-GB" alt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xfrm>
            <a:off x="4406900" y="209550"/>
            <a:ext cx="2019300" cy="151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xfrm>
            <a:off x="315316" y="1147654"/>
            <a:ext cx="6167044" cy="8349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nl-NL" altLang="en-US" sz="1200" b="1" noProof="0" dirty="0">
                <a:cs typeface="Arial" pitchFamily="34" charset="0"/>
              </a:rPr>
              <a:t>SLIDE 9</a:t>
            </a:r>
            <a:br>
              <a:rPr lang="nl-NL" altLang="en-US" sz="1200" b="1" noProof="0" dirty="0">
                <a:cs typeface="Arial" pitchFamily="34" charset="0"/>
              </a:rPr>
            </a:br>
            <a:endParaRPr lang="nl-NL" altLang="en-US" sz="1200" b="1" noProof="0" dirty="0">
              <a:cs typeface="Arial" pitchFamily="34" charset="0"/>
            </a:endParaRPr>
          </a:p>
          <a:p>
            <a:pPr algn="l" eaLnBrk="1" hangingPunct="1"/>
            <a:r>
              <a:rPr lang="nl-NL" altLang="en-US" sz="1200" b="1" noProof="0" dirty="0">
                <a:cs typeface="Arial" pitchFamily="34" charset="0"/>
              </a:rPr>
              <a:t>JASPER</a:t>
            </a:r>
          </a:p>
          <a:p>
            <a:pPr algn="l" eaLnBrk="1" hangingPunct="1"/>
            <a:endParaRPr lang="nl-NL" altLang="en-US" sz="1200" b="1" noProof="0" dirty="0">
              <a:cs typeface="Arial" pitchFamily="34" charset="0"/>
            </a:endParaRPr>
          </a:p>
          <a:p>
            <a:pPr eaLnBrk="1" hangingPunct="1"/>
            <a:r>
              <a:rPr lang="nl-NL" altLang="en-US" sz="1200" b="1" noProof="0" dirty="0">
                <a:cs typeface="Arial" pitchFamily="34" charset="0"/>
              </a:rPr>
              <a:t>TIJD: </a:t>
            </a:r>
            <a:r>
              <a:rPr lang="nl-NL" altLang="en-US" sz="1200" b="0" noProof="0" dirty="0">
                <a:cs typeface="Arial" pitchFamily="34" charset="0"/>
              </a:rPr>
              <a:t>5</a:t>
            </a:r>
            <a:r>
              <a:rPr lang="nl-NL" altLang="en-US" sz="1200" noProof="0" dirty="0">
                <a:cs typeface="Arial" pitchFamily="34" charset="0"/>
              </a:rPr>
              <a:t> Minuten</a:t>
            </a:r>
          </a:p>
          <a:p>
            <a:pPr eaLnBrk="1" hangingPunct="1"/>
            <a:r>
              <a:rPr lang="nl-NL" altLang="en-US" sz="1200" b="1" noProof="0" dirty="0">
                <a:solidFill>
                  <a:srgbClr val="33CC33"/>
                </a:solidFill>
                <a:cs typeface="Arial" pitchFamily="34" charset="0"/>
              </a:rPr>
              <a:t>	</a:t>
            </a:r>
          </a:p>
          <a:p>
            <a:pPr eaLnBrk="1" hangingPunct="1"/>
            <a:r>
              <a:rPr lang="nl-NL" altLang="en-US" sz="1200" b="1" u="sng" noProof="0" dirty="0"/>
              <a:t>Trainersnotities</a:t>
            </a:r>
            <a:br>
              <a:rPr lang="nl-NL" altLang="en-US" sz="1200" b="1" u="sng" noProof="0" dirty="0"/>
            </a:br>
            <a:endParaRPr lang="nl-NL" altLang="en-US" sz="1200" noProof="0" dirty="0"/>
          </a:p>
          <a:p>
            <a:r>
              <a:rPr lang="nl-NL" altLang="en-US" sz="1200" noProof="0" dirty="0"/>
              <a:t>1.	</a:t>
            </a:r>
            <a:r>
              <a:rPr lang="nl-NL" altLang="en-US" sz="1200" b="0" noProof="0" dirty="0"/>
              <a:t>Het is niet nodig om</a:t>
            </a:r>
            <a:r>
              <a:rPr lang="nl-NL" altLang="en-US" sz="1200" b="0" baseline="0" noProof="0" dirty="0"/>
              <a:t> alle theorieën door te nemen. Eén of twee uitleggen en de rest kort benoemen is ok. </a:t>
            </a:r>
            <a:r>
              <a:rPr lang="nl-NL" altLang="en-US" sz="1200" b="1" baseline="0" noProof="0" dirty="0"/>
              <a:t>Leg uit hoe ze zich verhouden tot RP! </a:t>
            </a:r>
          </a:p>
          <a:p>
            <a:r>
              <a:rPr lang="nl-NL" altLang="en-US" sz="1200" noProof="0" dirty="0"/>
              <a:t>2.	</a:t>
            </a:r>
            <a:r>
              <a:rPr lang="nl-NL" altLang="en-US" sz="1200" b="1" noProof="0" dirty="0"/>
              <a:t>Weerbaarheid:</a:t>
            </a:r>
            <a:r>
              <a:rPr lang="nl-NL" altLang="en-US" sz="1200" noProof="0" dirty="0"/>
              <a:t>  is een</a:t>
            </a:r>
            <a:r>
              <a:rPr lang="nl-NL" altLang="en-US" sz="1200" baseline="0" noProof="0" dirty="0"/>
              <a:t> individuele eigenschap om om te gaan met stress en weerstand. Deze kan door training worden vergroot</a:t>
            </a:r>
            <a:endParaRPr lang="nl-NL" altLang="en-US" sz="1200" noProof="0" dirty="0"/>
          </a:p>
          <a:p>
            <a:r>
              <a:rPr lang="nl-NL" altLang="en-US" sz="1200" noProof="0" dirty="0"/>
              <a:t>3.	</a:t>
            </a:r>
            <a:r>
              <a:rPr lang="nl-NL" altLang="en-US" sz="1200" b="1" noProof="0" dirty="0"/>
              <a:t>Geweldloze</a:t>
            </a:r>
            <a:r>
              <a:rPr lang="nl-NL" altLang="en-US" sz="1200" b="1" baseline="0" noProof="0" dirty="0"/>
              <a:t> communicatie</a:t>
            </a:r>
            <a:r>
              <a:rPr lang="nl-NL" altLang="en-US" sz="1200" b="1" noProof="0" dirty="0"/>
              <a:t>: </a:t>
            </a:r>
            <a:r>
              <a:rPr lang="nl-NL" altLang="en-US" sz="1200" b="0" noProof="0" dirty="0"/>
              <a:t>is</a:t>
            </a:r>
            <a:r>
              <a:rPr lang="nl-NL" altLang="en-US" sz="1200" b="0" baseline="0" noProof="0" dirty="0"/>
              <a:t> een methodiek die</a:t>
            </a:r>
            <a:r>
              <a:rPr lang="nl-NL" sz="1200" b="0" i="0" kern="1200" dirty="0">
                <a:solidFill>
                  <a:schemeClr val="tx1"/>
                </a:solidFill>
                <a:effectLst/>
                <a:latin typeface="+mn-lt"/>
                <a:ea typeface="+mn-ea"/>
                <a:cs typeface="+mn-cs"/>
              </a:rPr>
              <a:t> als doel heeft het oplossen en</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voorkomen van conflicten en betere relaties bouwen</a:t>
            </a:r>
            <a:r>
              <a:rPr lang="nl-NL" sz="1200" b="0" i="0" kern="1200" baseline="0" dirty="0">
                <a:solidFill>
                  <a:schemeClr val="tx1"/>
                </a:solidFill>
                <a:effectLst/>
                <a:latin typeface="+mn-lt"/>
                <a:ea typeface="+mn-ea"/>
                <a:cs typeface="+mn-cs"/>
              </a:rPr>
              <a:t> met gelijkwaardigheid als uitgangspunt. Het is een</a:t>
            </a:r>
            <a:r>
              <a:rPr lang="nl-NL" sz="1200" b="0" i="0" kern="1200" dirty="0">
                <a:solidFill>
                  <a:schemeClr val="tx1"/>
                </a:solidFill>
                <a:effectLst/>
                <a:latin typeface="+mn-lt"/>
                <a:ea typeface="+mn-ea"/>
                <a:cs typeface="+mn-cs"/>
              </a:rPr>
              <a:t> concrete verheldering van communicatie en gaat er vanuit dat</a:t>
            </a:r>
            <a:r>
              <a:rPr lang="nl-NL" sz="1200" b="0" i="0" kern="1200" baseline="0" dirty="0">
                <a:solidFill>
                  <a:schemeClr val="tx1"/>
                </a:solidFill>
                <a:effectLst/>
                <a:latin typeface="+mn-lt"/>
                <a:ea typeface="+mn-ea"/>
                <a:cs typeface="+mn-cs"/>
              </a:rPr>
              <a:t> achter alle uitingen behoeftes leven.</a:t>
            </a:r>
            <a:br>
              <a:rPr lang="nl-NL" altLang="en-US" sz="1200" baseline="0" noProof="0" dirty="0"/>
            </a:br>
            <a:r>
              <a:rPr lang="nl-NL" altLang="en-US" sz="1200" noProof="0" dirty="0"/>
              <a:t>4.	</a:t>
            </a:r>
            <a:r>
              <a:rPr lang="nl-NL" altLang="en-US" sz="1200" b="1" noProof="0" dirty="0"/>
              <a:t>Herstelrecht:</a:t>
            </a:r>
            <a:r>
              <a:rPr lang="nl-NL" altLang="en-US" sz="1200" noProof="0" dirty="0"/>
              <a:t> Is een methode die zich richt op de behoeftes</a:t>
            </a:r>
            <a:r>
              <a:rPr lang="nl-NL" altLang="en-US" sz="1200" baseline="0" noProof="0" dirty="0"/>
              <a:t> van de slachtoffers en daders, als ook de betrokken omgeving. In plaats van abstracte legale principes van het straffen van de dader. Met als doel het verder leven te verbeteren.</a:t>
            </a:r>
          </a:p>
          <a:p>
            <a:r>
              <a:rPr lang="nl-NL" altLang="en-US" sz="1200" noProof="0" dirty="0"/>
              <a:t>5.	</a:t>
            </a:r>
            <a:r>
              <a:rPr lang="nl-NL" altLang="en-US" sz="1200" b="1" noProof="0" dirty="0"/>
              <a:t>Eigen</a:t>
            </a:r>
            <a:r>
              <a:rPr lang="nl-NL" altLang="en-US" sz="1200" b="1" baseline="0" noProof="0" dirty="0"/>
              <a:t> kracht conferenties</a:t>
            </a:r>
            <a:r>
              <a:rPr lang="nl-NL" altLang="en-US" sz="1200" b="1" noProof="0" dirty="0"/>
              <a:t>:</a:t>
            </a:r>
            <a:r>
              <a:rPr lang="nl-NL" altLang="en-US" sz="1200" noProof="0" dirty="0"/>
              <a:t> Is</a:t>
            </a:r>
            <a:r>
              <a:rPr lang="nl-NL" altLang="en-US" sz="1200" baseline="0" noProof="0" dirty="0"/>
              <a:t> een methodiek die zich richt op het beslissing/</a:t>
            </a:r>
            <a:r>
              <a:rPr lang="nl-NL" altLang="en-US" sz="1200" baseline="0" noProof="0" dirty="0" err="1"/>
              <a:t>oplossings</a:t>
            </a:r>
            <a:r>
              <a:rPr lang="nl-NL" altLang="en-US" sz="1200" baseline="0" noProof="0" dirty="0"/>
              <a:t> proces. EK-c brengen formele en informele netwerken bij elkaar</a:t>
            </a:r>
            <a:r>
              <a:rPr lang="nl-NL" altLang="en-US" sz="1200" noProof="0" dirty="0"/>
              <a:t>. Gebaseerd</a:t>
            </a:r>
            <a:r>
              <a:rPr lang="nl-NL" altLang="en-US" sz="1200" baseline="0" noProof="0" dirty="0"/>
              <a:t> op </a:t>
            </a:r>
            <a:r>
              <a:rPr lang="nl-NL" altLang="en-US" sz="1200" noProof="0" dirty="0"/>
              <a:t>een empowerment, kracht model, zijn er bij Eigen kracht conferenties families, vrienden en professionals aanwezig om plannen te</a:t>
            </a:r>
            <a:r>
              <a:rPr lang="nl-NL" altLang="en-US" sz="1200" baseline="0" noProof="0" dirty="0"/>
              <a:t> maken ten behoeve van de veiligheid en het welzijn van betrokkenen. Het is een vrijwillig proces dat wordt gefaciliteerd door een onafhankelijke coördinator. De deelnemers maken zelf het plan hoe verder te gaan om het eigenaarschap te vergroten.</a:t>
            </a:r>
            <a:r>
              <a:rPr lang="nl-NL" altLang="en-US" sz="1200" noProof="0" dirty="0"/>
              <a:t>	</a:t>
            </a:r>
          </a:p>
          <a:p>
            <a:pPr rtl="0"/>
            <a:r>
              <a:rPr lang="nl-NL" altLang="en-US" sz="1200" noProof="0" dirty="0"/>
              <a:t>6.	</a:t>
            </a:r>
            <a:r>
              <a:rPr lang="nl-NL" altLang="en-US" sz="1200" b="1" noProof="0" dirty="0"/>
              <a:t>Transactionele Analyse:</a:t>
            </a:r>
            <a:r>
              <a:rPr lang="nl-NL" altLang="en-US" sz="1200" noProof="0" dirty="0"/>
              <a:t> </a:t>
            </a:r>
            <a:r>
              <a:rPr lang="nl-NL" sz="1200" b="0" noProof="0" dirty="0"/>
              <a:t>TA is een methodiek</a:t>
            </a:r>
            <a:r>
              <a:rPr lang="nl-NL" sz="1200" b="0" baseline="0" noProof="0" dirty="0"/>
              <a:t> om gedrag te begrijpen en positief te veranderen. Het </a:t>
            </a:r>
            <a:r>
              <a:rPr lang="nl-NL" sz="1200" b="0" noProof="0" dirty="0"/>
              <a:t>gaat ervan uit dat ervaringen uit de vroege levensjaren ervoor zorgen dat een mens besluiten neemt over zichzelf en zijn omgeving. Deze positieve of negatieve besluiten zijn van invloed op de kwaliteit van de levensloop. Groei en ontwikkeling worden geremd door negatieve besluiten, terwijl positieve besluiten een stimulerende invloed hebben.</a:t>
            </a:r>
          </a:p>
          <a:p>
            <a:r>
              <a:rPr lang="nl-NL" altLang="en-US" sz="1200" noProof="0" dirty="0"/>
              <a:t>7.	</a:t>
            </a:r>
            <a:r>
              <a:rPr lang="nl-NL" altLang="en-US" sz="1200" b="1" noProof="0" dirty="0"/>
              <a:t>Oplossingsgericht werken:</a:t>
            </a:r>
            <a:r>
              <a:rPr lang="nl-NL" altLang="en-US" sz="1200" noProof="0" dirty="0"/>
              <a:t> </a:t>
            </a:r>
            <a:r>
              <a:rPr lang="nl-NL" sz="1200" noProof="0" dirty="0"/>
              <a:t>Oplossingsgericht werken</a:t>
            </a:r>
            <a:r>
              <a:rPr lang="nl-NL" sz="1200" baseline="0" noProof="0" dirty="0"/>
              <a:t> is </a:t>
            </a:r>
            <a:r>
              <a:rPr lang="nl-NL" sz="1200" noProof="0" dirty="0"/>
              <a:t>een methode binnen het sociaal werk voor mensen wiens eigen oplossend vermogen tekort schiet. Het doel is om mensen in staat te stellen om op hun eigen manier</a:t>
            </a:r>
            <a:r>
              <a:rPr lang="nl-NL" sz="1200" baseline="0" noProof="0" dirty="0"/>
              <a:t> binnen hun eigen mogelijkheden, </a:t>
            </a:r>
            <a:r>
              <a:rPr lang="nl-NL" sz="1200" noProof="0" dirty="0"/>
              <a:t>samen met mensen uit hun omgeving het probleem waarvoor zij hulp vragen aan te pakken.</a:t>
            </a:r>
            <a:r>
              <a:rPr lang="nl-NL" altLang="en-US" sz="1200" noProof="0" dirty="0"/>
              <a:t>	</a:t>
            </a:r>
          </a:p>
          <a:p>
            <a:r>
              <a:rPr lang="nl-NL" altLang="en-US" sz="1200" noProof="0" dirty="0"/>
              <a:t>8.	</a:t>
            </a:r>
            <a:r>
              <a:rPr lang="nl-NL" altLang="en-US" sz="1200" b="1" noProof="0" dirty="0"/>
              <a:t>Cognitieve gedrags</a:t>
            </a:r>
            <a:r>
              <a:rPr lang="nl-NL" altLang="en-US" sz="1200" b="1" baseline="0" noProof="0" dirty="0"/>
              <a:t>t</a:t>
            </a:r>
            <a:r>
              <a:rPr lang="nl-NL" altLang="en-US" sz="1200" b="1" noProof="0" dirty="0"/>
              <a:t>herapie:</a:t>
            </a:r>
            <a:r>
              <a:rPr lang="nl-NL" altLang="en-US" sz="1200" noProof="0" dirty="0"/>
              <a:t> </a:t>
            </a:r>
            <a:r>
              <a:rPr lang="nl-NL" sz="1200" b="0" noProof="0" dirty="0"/>
              <a:t>Cognitieve gedragstherapie is een vorm van psychotherapie. In deze behandeling krijg je zicht op je denkpatronen: je onderzoekt hoe je gedachten samenhangen met je gevoelens en gedrag. Vervolgens leer je hoe je gedachten die ongewenste gevoelens geven om kunt buigen naar gedachten die wél gewenste gevoelens en gedrag met zich meebrengen</a:t>
            </a:r>
            <a:endParaRPr lang="nl-NL" altLang="en-US" sz="1200" b="0" noProof="0" dirty="0"/>
          </a:p>
          <a:p>
            <a:r>
              <a:rPr lang="nl-NL" altLang="en-US" sz="1200" noProof="0" dirty="0"/>
              <a:t>9.	</a:t>
            </a:r>
            <a:r>
              <a:rPr lang="nl-NL" altLang="en-US" sz="1200" b="1" noProof="0" dirty="0"/>
              <a:t>Neuro linguïstisch Programmeren:</a:t>
            </a:r>
            <a:r>
              <a:rPr lang="nl-NL" altLang="en-US" sz="1200" noProof="0" dirty="0"/>
              <a:t> is een benadering</a:t>
            </a:r>
            <a:r>
              <a:rPr lang="nl-NL" altLang="en-US" sz="1200" baseline="0" noProof="0" dirty="0"/>
              <a:t> van communicatie, persoonlijke ontwikkeling</a:t>
            </a:r>
            <a:r>
              <a:rPr lang="nl-NL" altLang="en-US" sz="1200" noProof="0" dirty="0"/>
              <a:t>en</a:t>
            </a:r>
            <a:r>
              <a:rPr lang="nl-NL" altLang="en-US" sz="1200" baseline="0" noProof="0" dirty="0"/>
              <a:t> en psychotherapie. NLP gaat er van uit dat er een connectie is tussen neurologische processen(neuro) en taal(linguïstisch) en gedragspatronen die geleerd zijn door ervaringen. NLP kan helpen om bepaalde veranderingen in je leven te bewerkstelligen. </a:t>
            </a:r>
            <a:endParaRPr lang="nl-NL" altLang="en-US" sz="1200" noProof="0" dirty="0"/>
          </a:p>
          <a:p>
            <a:endParaRPr lang="nl-NL" altLang="en-US" sz="1200"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347788" y="357188"/>
            <a:ext cx="3665537" cy="275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749073" y="3235457"/>
            <a:ext cx="5379559" cy="44661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nl-NL" altLang="en-US" sz="1200" b="1" dirty="0">
                <a:cs typeface="Arial" pitchFamily="34" charset="0"/>
              </a:rPr>
              <a:t>SLIDE 10</a:t>
            </a:r>
          </a:p>
          <a:p>
            <a:pPr algn="ctr" eaLnBrk="1" hangingPunct="1"/>
            <a:endParaRPr lang="nl-NL" altLang="en-US" sz="1200" b="1" dirty="0">
              <a:cs typeface="Arial" pitchFamily="34" charset="0"/>
            </a:endParaRPr>
          </a:p>
          <a:p>
            <a:pPr algn="l" eaLnBrk="1" hangingPunct="1"/>
            <a:r>
              <a:rPr lang="nl-NL" altLang="en-US" sz="1200" b="1" dirty="0">
                <a:cs typeface="Arial" pitchFamily="34" charset="0"/>
              </a:rPr>
              <a:t>JASPER</a:t>
            </a:r>
          </a:p>
          <a:p>
            <a:pPr algn="l" eaLnBrk="1" hangingPunct="1"/>
            <a:endParaRPr lang="nl-NL" altLang="en-US" sz="1200" b="1" dirty="0">
              <a:cs typeface="Arial" pitchFamily="34" charset="0"/>
            </a:endParaRPr>
          </a:p>
          <a:p>
            <a:pPr eaLnBrk="1" hangingPunct="1"/>
            <a:r>
              <a:rPr lang="nl-NL" altLang="en-US" sz="1200" b="1" dirty="0">
                <a:cs typeface="Arial" pitchFamily="34" charset="0"/>
              </a:rPr>
              <a:t>Tijd: </a:t>
            </a:r>
            <a:r>
              <a:rPr lang="nl-NL" altLang="en-US" sz="1200" dirty="0">
                <a:cs typeface="Arial" pitchFamily="34" charset="0"/>
              </a:rPr>
              <a:t>20  minuten</a:t>
            </a:r>
            <a:endParaRPr lang="nl-NL" altLang="en-US" sz="1200" b="1" dirty="0">
              <a:cs typeface="Arial" pitchFamily="34" charset="0"/>
            </a:endParaRPr>
          </a:p>
          <a:p>
            <a:pPr eaLnBrk="1" hangingPunct="1"/>
            <a:endParaRPr lang="nl-NL" altLang="en-US" sz="1200" b="1" dirty="0">
              <a:cs typeface="Arial" pitchFamily="34" charset="0"/>
            </a:endParaRPr>
          </a:p>
          <a:p>
            <a:pPr eaLnBrk="1" hangingPunct="1"/>
            <a:r>
              <a:rPr lang="nl-NL" altLang="en-US" sz="1200" b="1" dirty="0">
                <a:cs typeface="Arial" pitchFamily="34" charset="0"/>
              </a:rPr>
              <a:t>Doel activiteit</a:t>
            </a:r>
            <a:r>
              <a:rPr lang="nl-NL" altLang="en-US" sz="1200" b="1" dirty="0"/>
              <a:t>: Het</a:t>
            </a:r>
            <a:r>
              <a:rPr lang="nl-NL" altLang="en-US" sz="1200" b="1" baseline="0" dirty="0"/>
              <a:t> bewust worden van je eigen interne werkmodel en hoe je referentiekader/normen/waarden/principes/overtuigingen je gedrag stuurt en wat dit oplevert.</a:t>
            </a:r>
            <a:endParaRPr lang="nl-NL" altLang="en-US" sz="1200" b="1" dirty="0"/>
          </a:p>
          <a:p>
            <a:pPr eaLnBrk="1" hangingPunct="1"/>
            <a:endParaRPr lang="nl-NL" altLang="en-US" sz="1200" b="1" u="sng" dirty="0"/>
          </a:p>
          <a:p>
            <a:pPr eaLnBrk="1" hangingPunct="1"/>
            <a:r>
              <a:rPr lang="nl-NL" altLang="en-US" sz="1200" b="1" u="sng" dirty="0"/>
              <a:t>Trainersnotities</a:t>
            </a:r>
          </a:p>
          <a:p>
            <a:pPr eaLnBrk="1" hangingPunct="1"/>
            <a:endParaRPr lang="nl-NL" altLang="en-US" sz="1200" b="1" u="sng" dirty="0"/>
          </a:p>
          <a:p>
            <a:pPr eaLnBrk="1" hangingPunct="1"/>
            <a:br>
              <a:rPr lang="nl-NL" altLang="en-US" sz="1200" b="1" u="sng" dirty="0"/>
            </a:br>
            <a:r>
              <a:rPr lang="nl-NL" altLang="en-US" sz="1200" b="0" u="none" dirty="0"/>
              <a:t>Ieder</a:t>
            </a:r>
            <a:r>
              <a:rPr lang="nl-NL" altLang="en-US" sz="1200" b="0" u="none" baseline="0" dirty="0"/>
              <a:t> mens is opgegroeid in zijn eigen omgeving(cultuur), heeft zijn eigen ervaringen, overtuigingen en daarbij zijn normen, waarden en referentiekader. Wat maakt dat iedereen een eigen uniek perspectief op zichzelf, anderen en de wereld heeft. In deze oefening gaan we kijken naar onze eigen normen en waarden en wat je er voor nodig hebt om deze uit te dragen in jouw wereld. Dit is een model wat je jouw interne werkmodel kan noemen. </a:t>
            </a:r>
            <a:r>
              <a:rPr lang="nl-NL" altLang="en-US" sz="1200" b="1" u="none" baseline="0" dirty="0"/>
              <a:t>Voorbeeld met de hele groep!</a:t>
            </a:r>
          </a:p>
          <a:p>
            <a:pPr eaLnBrk="1" hangingPunct="1"/>
            <a:endParaRPr lang="nl-NL" altLang="en-US" sz="1200" dirty="0"/>
          </a:p>
          <a:p>
            <a:r>
              <a:rPr lang="nl-NL" altLang="en-US" sz="1200" dirty="0"/>
              <a:t>1.	Dit is een oefening met drie kolommen op een flipover</a:t>
            </a:r>
            <a:br>
              <a:rPr lang="nl-NL" altLang="en-US" sz="1200" dirty="0"/>
            </a:br>
            <a:endParaRPr lang="nl-NL" altLang="en-US" sz="1200" dirty="0"/>
          </a:p>
          <a:p>
            <a:r>
              <a:rPr lang="nl-NL" altLang="en-US" sz="1200" dirty="0"/>
              <a:t>2.	Verdeel de groep in het liefst drie kleinere groepen (afhankelijk van groepsgrootte)</a:t>
            </a:r>
            <a:br>
              <a:rPr lang="nl-NL" altLang="en-US" sz="1200" dirty="0"/>
            </a:br>
            <a:endParaRPr lang="nl-NL" altLang="en-US" sz="1200" dirty="0"/>
          </a:p>
          <a:p>
            <a:r>
              <a:rPr lang="nl-NL" altLang="en-US" sz="1200" dirty="0"/>
              <a:t>3.	Vraag elke kleine groep om hun normen en kernwaarden op te schrijven. (ook de normen en waarden die ze willen uitdragen)</a:t>
            </a:r>
            <a:r>
              <a:rPr lang="nl-NL" altLang="en-US" sz="1200" b="1" dirty="0"/>
              <a:t>Loop langs en moedig ze aan en geef feedback.</a:t>
            </a:r>
            <a:br>
              <a:rPr lang="nl-NL" altLang="en-US" sz="1200" b="1" dirty="0"/>
            </a:br>
            <a:endParaRPr lang="nl-NL" altLang="en-US" sz="1200" b="1" dirty="0"/>
          </a:p>
          <a:p>
            <a:r>
              <a:rPr lang="nl-NL" altLang="en-US" sz="1200" dirty="0"/>
              <a:t>4.	Als dit klaar is, vraag ze om de vaardigheden op te schrijven, die ze nodig denken te hebben om n&amp;w uit te voeren. </a:t>
            </a:r>
            <a:br>
              <a:rPr lang="nl-NL" altLang="en-US" sz="1200" dirty="0"/>
            </a:br>
            <a:endParaRPr lang="nl-NL" altLang="en-US" sz="1200" dirty="0"/>
          </a:p>
          <a:p>
            <a:r>
              <a:rPr lang="nl-NL" altLang="en-US" sz="1200" dirty="0"/>
              <a:t>5.	Hierna: Wat zien andere mensen van bovenstaande in de dagelijkse praktijk.</a:t>
            </a:r>
            <a:br>
              <a:rPr lang="nl-NL" altLang="en-US" sz="1200" dirty="0"/>
            </a:br>
            <a:endParaRPr lang="nl-NL" altLang="en-US" sz="1200" dirty="0"/>
          </a:p>
          <a:p>
            <a:r>
              <a:rPr lang="nl-NL" altLang="en-US" sz="1200" dirty="0"/>
              <a:t>6.	Lees alle uitkomsten of een groot deel op (of beter nog, laat dit oplezen) en geef feedback met de hele groep</a:t>
            </a:r>
          </a:p>
          <a:p>
            <a:endParaRPr lang="nl-NL" altLang="en-US" sz="1200" dirty="0"/>
          </a:p>
          <a:p>
            <a:pPr algn="ctr" eaLnBrk="1" hangingPunct="1"/>
            <a:endParaRPr lang="nl-NL" altLang="en-US" sz="1200" b="1" dirty="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524000" y="742950"/>
            <a:ext cx="3733800" cy="2800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683450" y="3739848"/>
            <a:ext cx="5437179" cy="4895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nl-NL" altLang="en-US" sz="2000" b="1" dirty="0">
                <a:cs typeface="Arial" pitchFamily="34" charset="0"/>
              </a:rPr>
              <a:t>SLIDE 11</a:t>
            </a:r>
          </a:p>
          <a:p>
            <a:pPr algn="l" eaLnBrk="1" hangingPunct="1"/>
            <a:r>
              <a:rPr lang="nl-NL" altLang="en-US" sz="2000" b="1" dirty="0">
                <a:cs typeface="Arial" pitchFamily="34" charset="0"/>
              </a:rPr>
              <a:t>HANS</a:t>
            </a:r>
          </a:p>
          <a:p>
            <a:pPr algn="l" eaLnBrk="1" hangingPunct="1"/>
            <a:endParaRPr lang="nl-NL" altLang="en-US" sz="2000" b="1" dirty="0">
              <a:cs typeface="Arial" pitchFamily="34" charset="0"/>
            </a:endParaRPr>
          </a:p>
          <a:p>
            <a:pPr eaLnBrk="1" hangingPunct="1"/>
            <a:r>
              <a:rPr lang="nl-NL" altLang="en-US" b="1" noProof="0" dirty="0">
                <a:cs typeface="Arial" pitchFamily="34" charset="0"/>
              </a:rPr>
              <a:t>Tijd</a:t>
            </a:r>
            <a:r>
              <a:rPr lang="nl-NL" altLang="en-US" b="1" dirty="0">
                <a:cs typeface="Arial" pitchFamily="34" charset="0"/>
              </a:rPr>
              <a:t>: </a:t>
            </a:r>
            <a:r>
              <a:rPr lang="nl-NL" altLang="en-US" dirty="0">
                <a:cs typeface="Arial" pitchFamily="34" charset="0"/>
              </a:rPr>
              <a:t>15 </a:t>
            </a:r>
            <a:r>
              <a:rPr lang="nl-NL" altLang="en-US" noProof="0" dirty="0">
                <a:cs typeface="Arial" pitchFamily="34" charset="0"/>
              </a:rPr>
              <a:t>minuten</a:t>
            </a:r>
          </a:p>
          <a:p>
            <a:pPr eaLnBrk="1" hangingPunct="1"/>
            <a:endParaRPr lang="nl-NL" altLang="en-US" b="1" noProof="0" dirty="0">
              <a:cs typeface="Arial" pitchFamily="34" charset="0"/>
            </a:endParaRPr>
          </a:p>
          <a:p>
            <a:pPr eaLnBrk="1" hangingPunct="1"/>
            <a:r>
              <a:rPr lang="nl-NL" altLang="en-US" b="1" u="sng" dirty="0"/>
              <a:t>Trainersnotities</a:t>
            </a:r>
            <a:br>
              <a:rPr lang="nl-NL" altLang="en-US" b="1" u="sng" dirty="0"/>
            </a:br>
            <a:endParaRPr lang="nl-NL" altLang="en-US" dirty="0"/>
          </a:p>
          <a:p>
            <a:r>
              <a:rPr lang="nl-NL" altLang="en-US" dirty="0"/>
              <a:t>1.	</a:t>
            </a:r>
            <a:r>
              <a:rPr lang="nl-NL" altLang="en-US" b="0" dirty="0"/>
              <a:t>De</a:t>
            </a:r>
            <a:r>
              <a:rPr lang="nl-NL" altLang="en-US" b="0" baseline="0" dirty="0"/>
              <a:t> kernwaarden waar we net naar gekeken hebben, hebben een grote impact op de relaties in je leven. In de volgende oefening gaan we kijken naar een persoon die een positieve impact heeft gehad op jouw leven.</a:t>
            </a:r>
            <a:br>
              <a:rPr lang="nl-NL" altLang="en-US" b="0" baseline="0" dirty="0"/>
            </a:br>
            <a:endParaRPr lang="nl-NL" altLang="en-US" b="0" dirty="0"/>
          </a:p>
          <a:p>
            <a:r>
              <a:rPr lang="nl-NL" altLang="en-US" dirty="0"/>
              <a:t>2.	Noem een kort voorbeeld uit</a:t>
            </a:r>
            <a:r>
              <a:rPr lang="nl-NL" altLang="en-US" baseline="0" dirty="0"/>
              <a:t> je eigen leven </a:t>
            </a:r>
            <a:r>
              <a:rPr lang="nl-NL" altLang="en-US" dirty="0"/>
              <a:t>– noem hierbij bepaalde</a:t>
            </a:r>
            <a:r>
              <a:rPr lang="nl-NL" altLang="en-US" baseline="0" dirty="0"/>
              <a:t> waarden</a:t>
            </a:r>
            <a:br>
              <a:rPr lang="nl-NL" altLang="en-US" baseline="0" dirty="0"/>
            </a:br>
            <a:endParaRPr lang="nl-NL" altLang="en-US" baseline="0" dirty="0"/>
          </a:p>
          <a:p>
            <a:r>
              <a:rPr lang="nl-NL" altLang="en-US" dirty="0"/>
              <a:t>3.	We doen dit</a:t>
            </a:r>
            <a:r>
              <a:rPr lang="nl-NL" altLang="en-US" baseline="0" dirty="0"/>
              <a:t> in tweetallen. Eentje zal vertellen en de ander vragen stellen.</a:t>
            </a:r>
            <a:br>
              <a:rPr lang="nl-NL" altLang="en-US" baseline="0" dirty="0"/>
            </a:br>
            <a:endParaRPr lang="nl-NL" altLang="en-US" dirty="0"/>
          </a:p>
          <a:p>
            <a:r>
              <a:rPr lang="nl-NL" altLang="en-US" dirty="0"/>
              <a:t>4.	Interviewer </a:t>
            </a:r>
            <a:r>
              <a:rPr lang="nl-NL" altLang="en-US" baseline="0" dirty="0"/>
              <a:t>moet eerst één minuut stil zijn en actief luisteren en mag vervolgens één minuut verduidelijkingsvragen stellen over wat er zo fijn was aan de manier waarop deze persoon met ze omging en wat de effecten hiervan waren.</a:t>
            </a:r>
            <a:br>
              <a:rPr lang="nl-NL" altLang="en-US" baseline="0" dirty="0"/>
            </a:br>
            <a:r>
              <a:rPr lang="nl-NL" altLang="en-US" dirty="0"/>
              <a:t>	</a:t>
            </a:r>
          </a:p>
          <a:p>
            <a:r>
              <a:rPr lang="nl-NL" altLang="en-US" dirty="0"/>
              <a:t>6.	Verander de</a:t>
            </a:r>
            <a:r>
              <a:rPr lang="nl-NL" altLang="en-US" baseline="0" dirty="0"/>
              <a:t> rollen en doe dit opnieuw</a:t>
            </a:r>
            <a:br>
              <a:rPr lang="nl-NL" altLang="en-US" baseline="0" dirty="0"/>
            </a:br>
            <a:endParaRPr lang="nl-NL" altLang="en-US" baseline="0" dirty="0"/>
          </a:p>
          <a:p>
            <a:r>
              <a:rPr lang="nl-NL" altLang="en-US" baseline="0" dirty="0"/>
              <a:t>7.	Kom terug in groep en deel de kernwoorden/waarden die bij je opkomen als je aan deze persoon denkt. En link terug aan de vorige opgave. (Waar heb je deze woorden eerder gezien)</a:t>
            </a:r>
            <a:br>
              <a:rPr lang="nl-NL" altLang="en-US" baseline="0" dirty="0"/>
            </a:br>
            <a:br>
              <a:rPr lang="nl-NL" altLang="en-US" baseline="0" dirty="0"/>
            </a:br>
            <a:r>
              <a:rPr lang="nl-NL" altLang="en-US" baseline="0" dirty="0"/>
              <a:t>				</a:t>
            </a:r>
            <a:r>
              <a:rPr lang="nl-NL" altLang="en-US" b="1" baseline="0" dirty="0"/>
              <a:t>PAUZE max 10 min</a:t>
            </a:r>
            <a:endParaRPr lang="en-US" altLang="en-US" b="1" dirty="0"/>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Museum">
    <p:spTree>
      <p:nvGrpSpPr>
        <p:cNvPr id="1" name=""/>
        <p:cNvGrpSpPr/>
        <p:nvPr/>
      </p:nvGrpSpPr>
      <p:grpSpPr>
        <a:xfrm>
          <a:off x="0" y="0"/>
          <a:ext cx="0" cy="0"/>
          <a:chOff x="0" y="0"/>
          <a:chExt cx="0" cy="0"/>
        </a:xfrm>
      </p:grpSpPr>
      <p:sp>
        <p:nvSpPr>
          <p:cNvPr id="2" name="Title 1"/>
          <p:cNvSpPr>
            <a:spLocks noGrp="1"/>
          </p:cNvSpPr>
          <p:nvPr>
            <p:ph type="title"/>
          </p:nvPr>
        </p:nvSpPr>
        <p:spPr>
          <a:xfrm>
            <a:off x="2483768" y="285750"/>
            <a:ext cx="6285582" cy="521493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256898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CA0EE2-CD98-43A4-8726-D755E022E012}" type="datetimeFigureOut">
              <a:rPr lang="en-GB"/>
              <a:pPr>
                <a:defRPr/>
              </a:pPr>
              <a:t>26/11/2019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B44D47-2F1F-4D98-8EF1-D0B8C60CBDF3}" type="slidenum">
              <a:rPr lang="en-GB" altLang="en-US"/>
              <a:pPr>
                <a:defRPr/>
              </a:pPr>
              <a:t>‹nr.›</a:t>
            </a:fld>
            <a:endParaRPr lang="en-GB" altLang="en-US"/>
          </a:p>
        </p:txBody>
      </p:sp>
    </p:spTree>
    <p:extLst>
      <p:ext uri="{BB962C8B-B14F-4D97-AF65-F5344CB8AC3E}">
        <p14:creationId xmlns:p14="http://schemas.microsoft.com/office/powerpoint/2010/main" val="407018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0F1EC30-1EED-43E5-9064-37A2D126C819}"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5E3B7B3-B553-4FEC-94A2-E2A66909EA22}" type="slidenum">
              <a:rPr lang="en-GB" altLang="en-US"/>
              <a:pPr>
                <a:defRPr/>
              </a:pPr>
              <a:t>‹nr.›</a:t>
            </a:fld>
            <a:endParaRPr lang="en-GB" altLang="en-US"/>
          </a:p>
        </p:txBody>
      </p:sp>
    </p:spTree>
    <p:extLst>
      <p:ext uri="{BB962C8B-B14F-4D97-AF65-F5344CB8AC3E}">
        <p14:creationId xmlns:p14="http://schemas.microsoft.com/office/powerpoint/2010/main" val="358796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0BB85E3-570C-4B6E-A451-B814D0638FA7}"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6E1EEA-7FF0-420D-BE69-DEEE5EFFB321}" type="slidenum">
              <a:rPr lang="en-GB" altLang="en-US"/>
              <a:pPr>
                <a:defRPr/>
              </a:pPr>
              <a:t>‹nr.›</a:t>
            </a:fld>
            <a:endParaRPr lang="en-GB" altLang="en-US"/>
          </a:p>
        </p:txBody>
      </p:sp>
    </p:spTree>
    <p:extLst>
      <p:ext uri="{BB962C8B-B14F-4D97-AF65-F5344CB8AC3E}">
        <p14:creationId xmlns:p14="http://schemas.microsoft.com/office/powerpoint/2010/main" val="22251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rot="60000">
            <a:off x="2941608" y="2215117"/>
            <a:ext cx="6052630" cy="1667040"/>
          </a:xfrm>
        </p:spPr>
        <p:txBody>
          <a:bodyPr anchor="b"/>
          <a:lstStyle>
            <a:lvl1pPr algn="l">
              <a:defRPr sz="5000">
                <a:solidFill>
                  <a:schemeClr val="bg1"/>
                </a:solidFill>
              </a:defRPr>
            </a:lvl1pPr>
          </a:lstStyle>
          <a:p>
            <a:r>
              <a:rPr lang="nl-NL" dirty="0"/>
              <a:t>KLIK OM STIJL TE BEWERKEN</a:t>
            </a:r>
            <a:endParaRPr lang="en-US" dirty="0"/>
          </a:p>
        </p:txBody>
      </p:sp>
    </p:spTree>
    <p:extLst>
      <p:ext uri="{BB962C8B-B14F-4D97-AF65-F5344CB8AC3E}">
        <p14:creationId xmlns:p14="http://schemas.microsoft.com/office/powerpoint/2010/main" val="3195559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200">
                <a:solidFill>
                  <a:schemeClr val="bg1"/>
                </a:solidFill>
              </a:defRPr>
            </a:lvl1pPr>
          </a:lstStyle>
          <a:p>
            <a:r>
              <a:rPr lang="nl-NL" dirty="0"/>
              <a:t>KLIK OM STIJL TE BEWERKEN</a:t>
            </a:r>
            <a:endParaRPr lang="en-US" dirty="0"/>
          </a:p>
        </p:txBody>
      </p:sp>
      <p:sp>
        <p:nvSpPr>
          <p:cNvPr id="3" name="Content Placeholder 2"/>
          <p:cNvSpPr>
            <a:spLocks noGrp="1"/>
          </p:cNvSpPr>
          <p:nvPr>
            <p:ph idx="1"/>
          </p:nvPr>
        </p:nvSpPr>
        <p:spPr/>
        <p:txBody>
          <a:bodyPr/>
          <a:lstStyle>
            <a:lvl1pPr marL="0" indent="0">
              <a:buNone/>
              <a:defRPr sz="3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63312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3" name="Content Placeholder 2"/>
          <p:cNvSpPr>
            <a:spLocks noGrp="1"/>
          </p:cNvSpPr>
          <p:nvPr>
            <p:ph idx="1"/>
          </p:nvPr>
        </p:nvSpPr>
        <p:spPr/>
        <p:txBody>
          <a:bodyPr/>
          <a:lstStyle>
            <a:lvl1pPr marL="0" indent="0">
              <a:buNone/>
              <a:defRPr sz="3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38716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7" name="Tijdelijke aanduiding voor tekst 6">
            <a:extLst>
              <a:ext uri="{FF2B5EF4-FFF2-40B4-BE49-F238E27FC236}">
                <a16:creationId xmlns:a16="http://schemas.microsoft.com/office/drawing/2014/main" id="{A5DE596D-E923-478A-8D74-C4CA80A14F7B}"/>
              </a:ext>
            </a:extLst>
          </p:cNvPr>
          <p:cNvSpPr>
            <a:spLocks noGrp="1"/>
          </p:cNvSpPr>
          <p:nvPr>
            <p:ph type="body" sz="quarter" idx="10"/>
          </p:nvPr>
        </p:nvSpPr>
        <p:spPr>
          <a:xfrm>
            <a:off x="620560" y="1708030"/>
            <a:ext cx="7902879" cy="4286789"/>
          </a:xfrm>
        </p:spPr>
        <p:txBody>
          <a:bodyPr>
            <a:normAutofit/>
          </a:bodyPr>
          <a:lstStyle>
            <a:lvl1pPr marL="0" indent="0">
              <a:buNone/>
              <a:defRPr sz="4000">
                <a:solidFill>
                  <a:schemeClr val="accent1"/>
                </a:solidFill>
              </a:defRPr>
            </a:lvl1pPr>
          </a:lstStyle>
          <a:p>
            <a:pPr lvl="0"/>
            <a:r>
              <a:rPr lang="nl-NL" dirty="0"/>
              <a:t>Tekststijl van het model bewerken</a:t>
            </a:r>
          </a:p>
        </p:txBody>
      </p:sp>
    </p:spTree>
    <p:extLst>
      <p:ext uri="{BB962C8B-B14F-4D97-AF65-F5344CB8AC3E}">
        <p14:creationId xmlns:p14="http://schemas.microsoft.com/office/powerpoint/2010/main" val="136244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7" name="Tijdelijke aanduiding voor tekst 6">
            <a:extLst>
              <a:ext uri="{FF2B5EF4-FFF2-40B4-BE49-F238E27FC236}">
                <a16:creationId xmlns:a16="http://schemas.microsoft.com/office/drawing/2014/main" id="{A5DE596D-E923-478A-8D74-C4CA80A14F7B}"/>
              </a:ext>
            </a:extLst>
          </p:cNvPr>
          <p:cNvSpPr>
            <a:spLocks noGrp="1"/>
          </p:cNvSpPr>
          <p:nvPr>
            <p:ph type="body" sz="quarter" idx="10"/>
          </p:nvPr>
        </p:nvSpPr>
        <p:spPr>
          <a:xfrm>
            <a:off x="620560" y="1708030"/>
            <a:ext cx="7902879" cy="4286789"/>
          </a:xfrm>
        </p:spPr>
        <p:txBody>
          <a:bodyPr>
            <a:normAutofit/>
          </a:bodyPr>
          <a:lstStyle>
            <a:lvl1pPr marL="0" indent="0">
              <a:buNone/>
              <a:defRPr sz="4000">
                <a:solidFill>
                  <a:schemeClr val="accent1"/>
                </a:solidFill>
              </a:defRPr>
            </a:lvl1pPr>
          </a:lstStyle>
          <a:p>
            <a:pPr lvl="0"/>
            <a:r>
              <a:rPr lang="nl-NL" dirty="0"/>
              <a:t>Tekststijl van het model bewerken</a:t>
            </a:r>
          </a:p>
        </p:txBody>
      </p:sp>
    </p:spTree>
    <p:extLst>
      <p:ext uri="{BB962C8B-B14F-4D97-AF65-F5344CB8AC3E}">
        <p14:creationId xmlns:p14="http://schemas.microsoft.com/office/powerpoint/2010/main" val="429448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D57BB3B8-326D-431F-A962-9E840D675A3C}"/>
              </a:ext>
            </a:extLst>
          </p:cNvPr>
          <p:cNvSpPr>
            <a:spLocks noGrp="1"/>
          </p:cNvSpPr>
          <p:nvPr>
            <p:ph type="pic" sz="quarter" idx="11"/>
          </p:nvPr>
        </p:nvSpPr>
        <p:spPr>
          <a:xfrm>
            <a:off x="5011947" y="1708150"/>
            <a:ext cx="3511341" cy="4286250"/>
          </a:xfrm>
        </p:spPr>
        <p:txBody>
          <a:bodyPr/>
          <a:lstStyle/>
          <a:p>
            <a:endParaRPr lang="nl-NL"/>
          </a:p>
        </p:txBody>
      </p:sp>
      <p:sp>
        <p:nvSpPr>
          <p:cNvPr id="6" name="Tijdelijke aanduiding voor tekst 5">
            <a:extLst>
              <a:ext uri="{FF2B5EF4-FFF2-40B4-BE49-F238E27FC236}">
                <a16:creationId xmlns:a16="http://schemas.microsoft.com/office/drawing/2014/main" id="{80C401A8-3B0F-4E5C-B85E-E907029E875C}"/>
              </a:ext>
            </a:extLst>
          </p:cNvPr>
          <p:cNvSpPr>
            <a:spLocks noGrp="1"/>
          </p:cNvSpPr>
          <p:nvPr>
            <p:ph type="body" sz="quarter" idx="12"/>
          </p:nvPr>
        </p:nvSpPr>
        <p:spPr>
          <a:xfrm>
            <a:off x="708025" y="1708150"/>
            <a:ext cx="3863975" cy="4286250"/>
          </a:xfrm>
        </p:spPr>
        <p:txBody>
          <a:bodyPr/>
          <a:lstStyle>
            <a:lvl1pPr marL="0" indent="0">
              <a:buNone/>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rgbClr val="293990"/>
                </a:solidFill>
              </a:defRPr>
            </a:lvl5pPr>
          </a:lstStyle>
          <a:p>
            <a:pPr lvl="0"/>
            <a:r>
              <a:rPr lang="nl-NL" dirty="0"/>
              <a:t>Tekststijl van het model bewerken</a:t>
            </a:r>
          </a:p>
          <a:p>
            <a:pPr lvl="1"/>
            <a:r>
              <a:rPr lang="nl-NL" dirty="0"/>
              <a:t>Tweede niveau</a:t>
            </a:r>
          </a:p>
        </p:txBody>
      </p:sp>
    </p:spTree>
    <p:extLst>
      <p:ext uri="{BB962C8B-B14F-4D97-AF65-F5344CB8AC3E}">
        <p14:creationId xmlns:p14="http://schemas.microsoft.com/office/powerpoint/2010/main" val="29986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D57BB3B8-326D-431F-A962-9E840D675A3C}"/>
              </a:ext>
            </a:extLst>
          </p:cNvPr>
          <p:cNvSpPr>
            <a:spLocks noGrp="1"/>
          </p:cNvSpPr>
          <p:nvPr>
            <p:ph type="pic" sz="quarter" idx="11"/>
          </p:nvPr>
        </p:nvSpPr>
        <p:spPr>
          <a:xfrm>
            <a:off x="5011947" y="1708150"/>
            <a:ext cx="3511341" cy="4286250"/>
          </a:xfrm>
        </p:spPr>
        <p:txBody>
          <a:bodyPr/>
          <a:lstStyle/>
          <a:p>
            <a:endParaRPr lang="nl-NL"/>
          </a:p>
        </p:txBody>
      </p:sp>
      <p:sp>
        <p:nvSpPr>
          <p:cNvPr id="6" name="Tijdelijke aanduiding voor tekst 5">
            <a:extLst>
              <a:ext uri="{FF2B5EF4-FFF2-40B4-BE49-F238E27FC236}">
                <a16:creationId xmlns:a16="http://schemas.microsoft.com/office/drawing/2014/main" id="{80C401A8-3B0F-4E5C-B85E-E907029E875C}"/>
              </a:ext>
            </a:extLst>
          </p:cNvPr>
          <p:cNvSpPr>
            <a:spLocks noGrp="1"/>
          </p:cNvSpPr>
          <p:nvPr>
            <p:ph type="body" sz="quarter" idx="12"/>
          </p:nvPr>
        </p:nvSpPr>
        <p:spPr>
          <a:xfrm>
            <a:off x="708025" y="1708150"/>
            <a:ext cx="3863975" cy="4286250"/>
          </a:xfrm>
        </p:spPr>
        <p:txBody>
          <a:bodyPr/>
          <a:lstStyle>
            <a:lvl1pPr marL="0" indent="0">
              <a:buNone/>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rgbClr val="293990"/>
                </a:solidFill>
              </a:defRPr>
            </a:lvl5pPr>
          </a:lstStyle>
          <a:p>
            <a:pPr lvl="0"/>
            <a:r>
              <a:rPr lang="nl-NL" dirty="0"/>
              <a:t>Tekststijl van het model bewerken</a:t>
            </a:r>
          </a:p>
          <a:p>
            <a:pPr lvl="1"/>
            <a:r>
              <a:rPr lang="nl-NL" dirty="0"/>
              <a:t>Tweede niveau</a:t>
            </a:r>
          </a:p>
        </p:txBody>
      </p:sp>
    </p:spTree>
    <p:extLst>
      <p:ext uri="{BB962C8B-B14F-4D97-AF65-F5344CB8AC3E}">
        <p14:creationId xmlns:p14="http://schemas.microsoft.com/office/powerpoint/2010/main" val="20590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75D06A-18CD-49DE-9760-36726331AB54}"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B848B8-801E-4F23-868F-EE3F7CA54B90}" type="slidenum">
              <a:rPr lang="en-GB" altLang="en-US"/>
              <a:pPr>
                <a:defRPr/>
              </a:pPr>
              <a:t>‹nr.›</a:t>
            </a:fld>
            <a:endParaRPr lang="en-GB" altLang="en-US"/>
          </a:p>
        </p:txBody>
      </p:sp>
    </p:spTree>
    <p:extLst>
      <p:ext uri="{BB962C8B-B14F-4D97-AF65-F5344CB8AC3E}">
        <p14:creationId xmlns:p14="http://schemas.microsoft.com/office/powerpoint/2010/main" val="294718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defRPr sz="3000">
                <a:solidFill>
                  <a:schemeClr val="bg1"/>
                </a:solidFill>
              </a:defRPr>
            </a:lvl1pPr>
          </a:lstStyle>
          <a:p>
            <a:r>
              <a:rPr lang="nl-NL" dirty="0"/>
              <a:t>KLIK OM STIJL TE BEWERKEN</a:t>
            </a:r>
            <a:endParaRPr lang="en-US" dirty="0"/>
          </a:p>
        </p:txBody>
      </p:sp>
      <p:sp>
        <p:nvSpPr>
          <p:cNvPr id="6" name="Tijdelijke aanduiding voor tekst 5">
            <a:extLst>
              <a:ext uri="{FF2B5EF4-FFF2-40B4-BE49-F238E27FC236}">
                <a16:creationId xmlns:a16="http://schemas.microsoft.com/office/drawing/2014/main" id="{80C401A8-3B0F-4E5C-B85E-E907029E875C}"/>
              </a:ext>
            </a:extLst>
          </p:cNvPr>
          <p:cNvSpPr>
            <a:spLocks noGrp="1"/>
          </p:cNvSpPr>
          <p:nvPr>
            <p:ph type="body" sz="quarter" idx="12"/>
          </p:nvPr>
        </p:nvSpPr>
        <p:spPr>
          <a:xfrm>
            <a:off x="623437" y="1708150"/>
            <a:ext cx="7902880" cy="4286250"/>
          </a:xfrm>
        </p:spPr>
        <p:txBody>
          <a:bodyPr/>
          <a:lstStyle>
            <a:lvl1pPr marL="0" indent="0">
              <a:buNone/>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rgbClr val="293990"/>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8280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6" name="Tijdelijke aanduiding voor tekst 5">
            <a:extLst>
              <a:ext uri="{FF2B5EF4-FFF2-40B4-BE49-F238E27FC236}">
                <a16:creationId xmlns:a16="http://schemas.microsoft.com/office/drawing/2014/main" id="{80C401A8-3B0F-4E5C-B85E-E907029E875C}"/>
              </a:ext>
            </a:extLst>
          </p:cNvPr>
          <p:cNvSpPr>
            <a:spLocks noGrp="1"/>
          </p:cNvSpPr>
          <p:nvPr>
            <p:ph type="body" sz="quarter" idx="12"/>
          </p:nvPr>
        </p:nvSpPr>
        <p:spPr>
          <a:xfrm>
            <a:off x="623437" y="1708150"/>
            <a:ext cx="7902880" cy="4286250"/>
          </a:xfrm>
        </p:spPr>
        <p:txBody>
          <a:bodyPr/>
          <a:lstStyle>
            <a:lvl1pPr marL="0" indent="0">
              <a:buNone/>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4125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05B9BB5B-A5D6-454B-95B5-0512DE1F1F0B}"/>
              </a:ext>
            </a:extLst>
          </p:cNvPr>
          <p:cNvSpPr>
            <a:spLocks noGrp="1"/>
          </p:cNvSpPr>
          <p:nvPr>
            <p:ph type="pic" sz="quarter" idx="10"/>
          </p:nvPr>
        </p:nvSpPr>
        <p:spPr>
          <a:xfrm>
            <a:off x="617234" y="1743075"/>
            <a:ext cx="7902879" cy="4580087"/>
          </a:xfrm>
        </p:spPr>
        <p:txBody>
          <a:bodyPr/>
          <a:lstStyle/>
          <a:p>
            <a:endParaRPr lang="nl-NL" dirty="0"/>
          </a:p>
        </p:txBody>
      </p:sp>
    </p:spTree>
    <p:extLst>
      <p:ext uri="{BB962C8B-B14F-4D97-AF65-F5344CB8AC3E}">
        <p14:creationId xmlns:p14="http://schemas.microsoft.com/office/powerpoint/2010/main" val="392531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05B9BB5B-A5D6-454B-95B5-0512DE1F1F0B}"/>
              </a:ext>
            </a:extLst>
          </p:cNvPr>
          <p:cNvSpPr>
            <a:spLocks noGrp="1"/>
          </p:cNvSpPr>
          <p:nvPr>
            <p:ph type="pic" sz="quarter" idx="10"/>
          </p:nvPr>
        </p:nvSpPr>
        <p:spPr>
          <a:xfrm>
            <a:off x="617234" y="1743075"/>
            <a:ext cx="7902879" cy="4580087"/>
          </a:xfrm>
        </p:spPr>
        <p:txBody>
          <a:bodyPr/>
          <a:lstStyle/>
          <a:p>
            <a:endParaRPr lang="nl-NL"/>
          </a:p>
        </p:txBody>
      </p:sp>
    </p:spTree>
    <p:extLst>
      <p:ext uri="{BB962C8B-B14F-4D97-AF65-F5344CB8AC3E}">
        <p14:creationId xmlns:p14="http://schemas.microsoft.com/office/powerpoint/2010/main" val="3579593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05B9BB5B-A5D6-454B-95B5-0512DE1F1F0B}"/>
              </a:ext>
            </a:extLst>
          </p:cNvPr>
          <p:cNvSpPr>
            <a:spLocks noGrp="1"/>
          </p:cNvSpPr>
          <p:nvPr>
            <p:ph type="pic" sz="quarter" idx="10"/>
          </p:nvPr>
        </p:nvSpPr>
        <p:spPr>
          <a:xfrm>
            <a:off x="617235" y="1743075"/>
            <a:ext cx="3782238" cy="4580087"/>
          </a:xfrm>
        </p:spPr>
        <p:txBody>
          <a:bodyPr/>
          <a:lstStyle/>
          <a:p>
            <a:endParaRPr lang="nl-NL" dirty="0"/>
          </a:p>
        </p:txBody>
      </p:sp>
      <p:sp>
        <p:nvSpPr>
          <p:cNvPr id="5" name="Tijdelijke aanduiding voor afbeelding 4">
            <a:extLst>
              <a:ext uri="{FF2B5EF4-FFF2-40B4-BE49-F238E27FC236}">
                <a16:creationId xmlns:a16="http://schemas.microsoft.com/office/drawing/2014/main" id="{26F4DFD5-41BE-484A-9CE4-A0F033E4D3D7}"/>
              </a:ext>
            </a:extLst>
          </p:cNvPr>
          <p:cNvSpPr>
            <a:spLocks noGrp="1"/>
          </p:cNvSpPr>
          <p:nvPr>
            <p:ph type="pic" sz="quarter" idx="11"/>
          </p:nvPr>
        </p:nvSpPr>
        <p:spPr>
          <a:xfrm>
            <a:off x="4709967" y="1743075"/>
            <a:ext cx="3816496" cy="2276834"/>
          </a:xfrm>
        </p:spPr>
        <p:txBody>
          <a:bodyPr/>
          <a:lstStyle/>
          <a:p>
            <a:endParaRPr lang="nl-NL"/>
          </a:p>
        </p:txBody>
      </p:sp>
      <p:sp>
        <p:nvSpPr>
          <p:cNvPr id="6" name="Tijdelijke aanduiding voor afbeelding 4">
            <a:extLst>
              <a:ext uri="{FF2B5EF4-FFF2-40B4-BE49-F238E27FC236}">
                <a16:creationId xmlns:a16="http://schemas.microsoft.com/office/drawing/2014/main" id="{DFB2771E-B0D7-4C97-9238-04342CECC069}"/>
              </a:ext>
            </a:extLst>
          </p:cNvPr>
          <p:cNvSpPr>
            <a:spLocks noGrp="1"/>
          </p:cNvSpPr>
          <p:nvPr>
            <p:ph type="pic" sz="quarter" idx="12"/>
          </p:nvPr>
        </p:nvSpPr>
        <p:spPr>
          <a:xfrm>
            <a:off x="4709967" y="4140678"/>
            <a:ext cx="3816350" cy="2178979"/>
          </a:xfrm>
        </p:spPr>
        <p:txBody>
          <a:bodyPr/>
          <a:lstStyle/>
          <a:p>
            <a:endParaRPr lang="nl-NL"/>
          </a:p>
        </p:txBody>
      </p:sp>
    </p:spTree>
    <p:extLst>
      <p:ext uri="{BB962C8B-B14F-4D97-AF65-F5344CB8AC3E}">
        <p14:creationId xmlns:p14="http://schemas.microsoft.com/office/powerpoint/2010/main" val="56001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05B9BB5B-A5D6-454B-95B5-0512DE1F1F0B}"/>
              </a:ext>
            </a:extLst>
          </p:cNvPr>
          <p:cNvSpPr>
            <a:spLocks noGrp="1"/>
          </p:cNvSpPr>
          <p:nvPr>
            <p:ph type="pic" sz="quarter" idx="10"/>
          </p:nvPr>
        </p:nvSpPr>
        <p:spPr>
          <a:xfrm>
            <a:off x="617235" y="1743075"/>
            <a:ext cx="3782238" cy="4580087"/>
          </a:xfrm>
        </p:spPr>
        <p:txBody>
          <a:bodyPr/>
          <a:lstStyle/>
          <a:p>
            <a:endParaRPr lang="nl-NL" dirty="0"/>
          </a:p>
        </p:txBody>
      </p:sp>
      <p:sp>
        <p:nvSpPr>
          <p:cNvPr id="5" name="Tijdelijke aanduiding voor afbeelding 4">
            <a:extLst>
              <a:ext uri="{FF2B5EF4-FFF2-40B4-BE49-F238E27FC236}">
                <a16:creationId xmlns:a16="http://schemas.microsoft.com/office/drawing/2014/main" id="{26F4DFD5-41BE-484A-9CE4-A0F033E4D3D7}"/>
              </a:ext>
            </a:extLst>
          </p:cNvPr>
          <p:cNvSpPr>
            <a:spLocks noGrp="1"/>
          </p:cNvSpPr>
          <p:nvPr>
            <p:ph type="pic" sz="quarter" idx="11"/>
          </p:nvPr>
        </p:nvSpPr>
        <p:spPr>
          <a:xfrm>
            <a:off x="4709967" y="1743075"/>
            <a:ext cx="3816496" cy="2276834"/>
          </a:xfrm>
        </p:spPr>
        <p:txBody>
          <a:bodyPr/>
          <a:lstStyle/>
          <a:p>
            <a:endParaRPr lang="nl-NL"/>
          </a:p>
        </p:txBody>
      </p:sp>
      <p:sp>
        <p:nvSpPr>
          <p:cNvPr id="6" name="Tijdelijke aanduiding voor afbeelding 4">
            <a:extLst>
              <a:ext uri="{FF2B5EF4-FFF2-40B4-BE49-F238E27FC236}">
                <a16:creationId xmlns:a16="http://schemas.microsoft.com/office/drawing/2014/main" id="{DFB2771E-B0D7-4C97-9238-04342CECC069}"/>
              </a:ext>
            </a:extLst>
          </p:cNvPr>
          <p:cNvSpPr>
            <a:spLocks noGrp="1"/>
          </p:cNvSpPr>
          <p:nvPr>
            <p:ph type="pic" sz="quarter" idx="12"/>
          </p:nvPr>
        </p:nvSpPr>
        <p:spPr>
          <a:xfrm>
            <a:off x="4709967" y="4140678"/>
            <a:ext cx="3816350" cy="2178979"/>
          </a:xfrm>
        </p:spPr>
        <p:txBody>
          <a:bodyPr/>
          <a:lstStyle/>
          <a:p>
            <a:endParaRPr lang="nl-NL"/>
          </a:p>
        </p:txBody>
      </p:sp>
    </p:spTree>
    <p:extLst>
      <p:ext uri="{BB962C8B-B14F-4D97-AF65-F5344CB8AC3E}">
        <p14:creationId xmlns:p14="http://schemas.microsoft.com/office/powerpoint/2010/main" val="4201300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05B9BB5B-A5D6-454B-95B5-0512DE1F1F0B}"/>
              </a:ext>
            </a:extLst>
          </p:cNvPr>
          <p:cNvSpPr>
            <a:spLocks noGrp="1"/>
          </p:cNvSpPr>
          <p:nvPr>
            <p:ph type="pic" sz="quarter" idx="10"/>
          </p:nvPr>
        </p:nvSpPr>
        <p:spPr>
          <a:xfrm>
            <a:off x="617235" y="1739573"/>
            <a:ext cx="3885754" cy="4583590"/>
          </a:xfrm>
        </p:spPr>
        <p:txBody>
          <a:bodyPr/>
          <a:lstStyle/>
          <a:p>
            <a:endParaRPr lang="nl-NL" dirty="0"/>
          </a:p>
        </p:txBody>
      </p:sp>
      <p:sp>
        <p:nvSpPr>
          <p:cNvPr id="6" name="Tijdelijke aanduiding voor afbeelding 4">
            <a:extLst>
              <a:ext uri="{FF2B5EF4-FFF2-40B4-BE49-F238E27FC236}">
                <a16:creationId xmlns:a16="http://schemas.microsoft.com/office/drawing/2014/main" id="{DFB2771E-B0D7-4C97-9238-04342CECC069}"/>
              </a:ext>
            </a:extLst>
          </p:cNvPr>
          <p:cNvSpPr>
            <a:spLocks noGrp="1"/>
          </p:cNvSpPr>
          <p:nvPr>
            <p:ph type="pic" sz="quarter" idx="12"/>
          </p:nvPr>
        </p:nvSpPr>
        <p:spPr>
          <a:xfrm>
            <a:off x="4709967" y="1739572"/>
            <a:ext cx="3816350" cy="4580086"/>
          </a:xfrm>
        </p:spPr>
        <p:txBody>
          <a:bodyPr/>
          <a:lstStyle/>
          <a:p>
            <a:endParaRPr lang="nl-NL"/>
          </a:p>
        </p:txBody>
      </p:sp>
    </p:spTree>
    <p:extLst>
      <p:ext uri="{BB962C8B-B14F-4D97-AF65-F5344CB8AC3E}">
        <p14:creationId xmlns:p14="http://schemas.microsoft.com/office/powerpoint/2010/main" val="2114269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60000">
            <a:off x="631527" y="18280"/>
            <a:ext cx="7886700" cy="995847"/>
          </a:xfrm>
        </p:spPr>
        <p:txBody>
          <a:bodyPr/>
          <a:lstStyle>
            <a:lvl1pPr algn="ctr">
              <a:defRPr sz="3000">
                <a:solidFill>
                  <a:schemeClr val="bg1"/>
                </a:solidFill>
              </a:defRPr>
            </a:lvl1pPr>
          </a:lstStyle>
          <a:p>
            <a:r>
              <a:rPr lang="nl-NL" dirty="0"/>
              <a:t>KLIK OM STIJL TE BEWERKEN</a:t>
            </a:r>
            <a:endParaRPr lang="en-US" dirty="0"/>
          </a:p>
        </p:txBody>
      </p:sp>
      <p:sp>
        <p:nvSpPr>
          <p:cNvPr id="4" name="Tijdelijke aanduiding voor afbeelding 3">
            <a:extLst>
              <a:ext uri="{FF2B5EF4-FFF2-40B4-BE49-F238E27FC236}">
                <a16:creationId xmlns:a16="http://schemas.microsoft.com/office/drawing/2014/main" id="{05B9BB5B-A5D6-454B-95B5-0512DE1F1F0B}"/>
              </a:ext>
            </a:extLst>
          </p:cNvPr>
          <p:cNvSpPr>
            <a:spLocks noGrp="1"/>
          </p:cNvSpPr>
          <p:nvPr>
            <p:ph type="pic" sz="quarter" idx="10"/>
          </p:nvPr>
        </p:nvSpPr>
        <p:spPr>
          <a:xfrm>
            <a:off x="617235" y="1739573"/>
            <a:ext cx="3885754" cy="4583590"/>
          </a:xfrm>
        </p:spPr>
        <p:txBody>
          <a:bodyPr/>
          <a:lstStyle/>
          <a:p>
            <a:endParaRPr lang="nl-NL" dirty="0"/>
          </a:p>
        </p:txBody>
      </p:sp>
      <p:sp>
        <p:nvSpPr>
          <p:cNvPr id="6" name="Tijdelijke aanduiding voor afbeelding 4">
            <a:extLst>
              <a:ext uri="{FF2B5EF4-FFF2-40B4-BE49-F238E27FC236}">
                <a16:creationId xmlns:a16="http://schemas.microsoft.com/office/drawing/2014/main" id="{DFB2771E-B0D7-4C97-9238-04342CECC069}"/>
              </a:ext>
            </a:extLst>
          </p:cNvPr>
          <p:cNvSpPr>
            <a:spLocks noGrp="1"/>
          </p:cNvSpPr>
          <p:nvPr>
            <p:ph type="pic" sz="quarter" idx="12"/>
          </p:nvPr>
        </p:nvSpPr>
        <p:spPr>
          <a:xfrm>
            <a:off x="4709967" y="1739572"/>
            <a:ext cx="3816350" cy="4580086"/>
          </a:xfrm>
        </p:spPr>
        <p:txBody>
          <a:bodyPr/>
          <a:lstStyle/>
          <a:p>
            <a:endParaRPr lang="nl-NL"/>
          </a:p>
        </p:txBody>
      </p:sp>
    </p:spTree>
    <p:extLst>
      <p:ext uri="{BB962C8B-B14F-4D97-AF65-F5344CB8AC3E}">
        <p14:creationId xmlns:p14="http://schemas.microsoft.com/office/powerpoint/2010/main" val="392559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C767FC8-246B-4E69-9263-F86711CC6C56}"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EC1A26-EA12-4603-80CF-DC949453F34E}" type="slidenum">
              <a:rPr lang="en-GB" altLang="en-US"/>
              <a:pPr>
                <a:defRPr/>
              </a:pPr>
              <a:t>‹nr.›</a:t>
            </a:fld>
            <a:endParaRPr lang="en-GB" altLang="en-US"/>
          </a:p>
        </p:txBody>
      </p:sp>
    </p:spTree>
    <p:extLst>
      <p:ext uri="{BB962C8B-B14F-4D97-AF65-F5344CB8AC3E}">
        <p14:creationId xmlns:p14="http://schemas.microsoft.com/office/powerpoint/2010/main" val="5815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BB1538-0640-423C-B9F5-C52DAE3AD37A}"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F1E2CA-8266-420B-9119-7D76C2251ED3}" type="slidenum">
              <a:rPr lang="en-GB" altLang="en-US"/>
              <a:pPr>
                <a:defRPr/>
              </a:pPr>
              <a:t>‹nr.›</a:t>
            </a:fld>
            <a:endParaRPr lang="en-GB" altLang="en-US"/>
          </a:p>
        </p:txBody>
      </p:sp>
    </p:spTree>
    <p:extLst>
      <p:ext uri="{BB962C8B-B14F-4D97-AF65-F5344CB8AC3E}">
        <p14:creationId xmlns:p14="http://schemas.microsoft.com/office/powerpoint/2010/main" val="348666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AD443B6-5118-4BE0-AD85-87BB438632E5}" type="datetimeFigureOut">
              <a:rPr lang="en-GB"/>
              <a:pPr>
                <a:defRPr/>
              </a:pPr>
              <a:t>26/11/2019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0668AF-6DA3-44DF-8CD0-0D038C2888E1}" type="slidenum">
              <a:rPr lang="en-GB" altLang="en-US"/>
              <a:pPr>
                <a:defRPr/>
              </a:pPr>
              <a:t>‹nr.›</a:t>
            </a:fld>
            <a:endParaRPr lang="en-GB" altLang="en-US"/>
          </a:p>
        </p:txBody>
      </p:sp>
    </p:spTree>
    <p:extLst>
      <p:ext uri="{BB962C8B-B14F-4D97-AF65-F5344CB8AC3E}">
        <p14:creationId xmlns:p14="http://schemas.microsoft.com/office/powerpoint/2010/main" val="172270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E0F80C8-C849-4BA5-BFF2-CCF3A35D0E93}" type="datetimeFigureOut">
              <a:rPr lang="en-GB"/>
              <a:pPr>
                <a:defRPr/>
              </a:pPr>
              <a:t>26/11/2019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38548E2-06E9-4819-A73C-E0670F576A4C}" type="slidenum">
              <a:rPr lang="en-GB" altLang="en-US"/>
              <a:pPr>
                <a:defRPr/>
              </a:pPr>
              <a:t>‹nr.›</a:t>
            </a:fld>
            <a:endParaRPr lang="en-GB" altLang="en-US"/>
          </a:p>
        </p:txBody>
      </p:sp>
    </p:spTree>
    <p:extLst>
      <p:ext uri="{BB962C8B-B14F-4D97-AF65-F5344CB8AC3E}">
        <p14:creationId xmlns:p14="http://schemas.microsoft.com/office/powerpoint/2010/main" val="154103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1922B60-3AE3-4ACB-9D1D-291D8D4F358B}" type="datetimeFigureOut">
              <a:rPr lang="en-GB"/>
              <a:pPr>
                <a:defRPr/>
              </a:pPr>
              <a:t>26/11/2019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205B91-40C2-47ED-B2F2-6716A9957C9C}" type="slidenum">
              <a:rPr lang="en-GB" altLang="en-US"/>
              <a:pPr>
                <a:defRPr/>
              </a:pPr>
              <a:t>‹nr.›</a:t>
            </a:fld>
            <a:endParaRPr lang="en-GB" altLang="en-US"/>
          </a:p>
        </p:txBody>
      </p:sp>
    </p:spTree>
    <p:extLst>
      <p:ext uri="{BB962C8B-B14F-4D97-AF65-F5344CB8AC3E}">
        <p14:creationId xmlns:p14="http://schemas.microsoft.com/office/powerpoint/2010/main" val="210276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1CD83D-9E07-4E22-ABC9-321936C6BAD9}" type="datetimeFigureOut">
              <a:rPr lang="en-GB"/>
              <a:pPr>
                <a:defRPr/>
              </a:pPr>
              <a:t>26/11/2019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AF4B7-9593-42FC-BF8A-D67806AC9545}" type="slidenum">
              <a:rPr lang="en-GB" altLang="en-US"/>
              <a:pPr>
                <a:defRPr/>
              </a:pPr>
              <a:t>‹nr.›</a:t>
            </a:fld>
            <a:endParaRPr lang="en-GB" altLang="en-US"/>
          </a:p>
        </p:txBody>
      </p:sp>
    </p:spTree>
    <p:extLst>
      <p:ext uri="{BB962C8B-B14F-4D97-AF65-F5344CB8AC3E}">
        <p14:creationId xmlns:p14="http://schemas.microsoft.com/office/powerpoint/2010/main" val="316850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1FD2B8-1B9A-4890-B582-DC43AB4E489E}" type="datetimeFigureOut">
              <a:rPr lang="en-GB"/>
              <a:pPr>
                <a:defRPr/>
              </a:pPr>
              <a:t>26/11/2019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FBCCB2-CE26-4D0C-95E0-159864F5D901}" type="slidenum">
              <a:rPr lang="en-GB" altLang="en-US"/>
              <a:pPr>
                <a:defRPr/>
              </a:pPr>
              <a:t>‹nr.›</a:t>
            </a:fld>
            <a:endParaRPr lang="en-GB" altLang="en-US"/>
          </a:p>
        </p:txBody>
      </p:sp>
    </p:spTree>
    <p:extLst>
      <p:ext uri="{BB962C8B-B14F-4D97-AF65-F5344CB8AC3E}">
        <p14:creationId xmlns:p14="http://schemas.microsoft.com/office/powerpoint/2010/main" val="1997638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2627313" y="285750"/>
            <a:ext cx="6142037"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3599833179"/>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spcBef>
          <a:spcPct val="0"/>
        </a:spcBef>
        <a:spcAft>
          <a:spcPct val="0"/>
        </a:spcAft>
        <a:defRPr sz="2800">
          <a:solidFill>
            <a:srgbClr val="004866"/>
          </a:solidFill>
          <a:latin typeface="+mj-lt"/>
          <a:ea typeface="Geneva" pitchFamily="-65" charset="-128"/>
          <a:cs typeface="Geneva" pitchFamily="-65" charset="-128"/>
        </a:defRPr>
      </a:lvl1pPr>
      <a:lvl2pPr algn="l" rtl="0" eaLnBrk="0" fontAlgn="base" hangingPunct="0">
        <a:spcBef>
          <a:spcPct val="0"/>
        </a:spcBef>
        <a:spcAft>
          <a:spcPct val="0"/>
        </a:spcAft>
        <a:defRPr sz="2800">
          <a:solidFill>
            <a:srgbClr val="004866"/>
          </a:solidFill>
          <a:latin typeface="Verdana" pitchFamily="34" charset="0"/>
          <a:ea typeface="Geneva" pitchFamily="-65" charset="-128"/>
          <a:cs typeface="Geneva" pitchFamily="-65" charset="-128"/>
        </a:defRPr>
      </a:lvl2pPr>
      <a:lvl3pPr algn="l" rtl="0" eaLnBrk="0" fontAlgn="base" hangingPunct="0">
        <a:spcBef>
          <a:spcPct val="0"/>
        </a:spcBef>
        <a:spcAft>
          <a:spcPct val="0"/>
        </a:spcAft>
        <a:defRPr sz="2800">
          <a:solidFill>
            <a:srgbClr val="004866"/>
          </a:solidFill>
          <a:latin typeface="Verdana" pitchFamily="34" charset="0"/>
          <a:ea typeface="Geneva" pitchFamily="-65" charset="-128"/>
          <a:cs typeface="Geneva" pitchFamily="-65" charset="-128"/>
        </a:defRPr>
      </a:lvl3pPr>
      <a:lvl4pPr algn="l" rtl="0" eaLnBrk="0" fontAlgn="base" hangingPunct="0">
        <a:spcBef>
          <a:spcPct val="0"/>
        </a:spcBef>
        <a:spcAft>
          <a:spcPct val="0"/>
        </a:spcAft>
        <a:defRPr sz="2800">
          <a:solidFill>
            <a:srgbClr val="004866"/>
          </a:solidFill>
          <a:latin typeface="Verdana" pitchFamily="34" charset="0"/>
          <a:ea typeface="Geneva" pitchFamily="-65" charset="-128"/>
          <a:cs typeface="Geneva" pitchFamily="-65" charset="-128"/>
        </a:defRPr>
      </a:lvl4pPr>
      <a:lvl5pPr algn="l" rtl="0" eaLnBrk="0" fontAlgn="base" hangingPunct="0">
        <a:spcBef>
          <a:spcPct val="0"/>
        </a:spcBef>
        <a:spcAft>
          <a:spcPct val="0"/>
        </a:spcAft>
        <a:defRPr sz="2800">
          <a:solidFill>
            <a:srgbClr val="004866"/>
          </a:solidFill>
          <a:latin typeface="Verdana" pitchFamily="34" charset="0"/>
          <a:ea typeface="Geneva" pitchFamily="-65" charset="-128"/>
          <a:cs typeface="Geneva" pitchFamily="-65" charset="-128"/>
        </a:defRPr>
      </a:lvl5pPr>
      <a:lvl6pPr marL="457200" algn="r" rtl="0" fontAlgn="base">
        <a:spcBef>
          <a:spcPct val="0"/>
        </a:spcBef>
        <a:spcAft>
          <a:spcPct val="0"/>
        </a:spcAft>
        <a:defRPr sz="2800">
          <a:solidFill>
            <a:schemeClr val="bg1"/>
          </a:solidFill>
          <a:latin typeface="Verdana" pitchFamily="34" charset="0"/>
        </a:defRPr>
      </a:lvl6pPr>
      <a:lvl7pPr marL="914400" algn="r" rtl="0" fontAlgn="base">
        <a:spcBef>
          <a:spcPct val="0"/>
        </a:spcBef>
        <a:spcAft>
          <a:spcPct val="0"/>
        </a:spcAft>
        <a:defRPr sz="2800">
          <a:solidFill>
            <a:schemeClr val="bg1"/>
          </a:solidFill>
          <a:latin typeface="Verdana" pitchFamily="34" charset="0"/>
        </a:defRPr>
      </a:lvl7pPr>
      <a:lvl8pPr marL="1371600" algn="r" rtl="0" fontAlgn="base">
        <a:spcBef>
          <a:spcPct val="0"/>
        </a:spcBef>
        <a:spcAft>
          <a:spcPct val="0"/>
        </a:spcAft>
        <a:defRPr sz="2800">
          <a:solidFill>
            <a:schemeClr val="bg1"/>
          </a:solidFill>
          <a:latin typeface="Verdana" pitchFamily="34" charset="0"/>
        </a:defRPr>
      </a:lvl8pPr>
      <a:lvl9pPr marL="1828800" algn="r" rtl="0" fontAlgn="base">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65" charset="-128"/>
          <a:cs typeface="Geneva" pitchFamily="-65" charset="-128"/>
        </a:defRPr>
      </a:lvl1pPr>
      <a:lvl2pPr marL="742950" indent="-285750" algn="l" rtl="0" eaLnBrk="0" fontAlgn="base" hangingPunct="0">
        <a:spcBef>
          <a:spcPct val="20000"/>
        </a:spcBef>
        <a:spcAft>
          <a:spcPct val="0"/>
        </a:spcAft>
        <a:defRPr sz="2800">
          <a:solidFill>
            <a:schemeClr val="tx1"/>
          </a:solidFill>
          <a:latin typeface="+mn-lt"/>
          <a:ea typeface="Geneva" pitchFamily="-6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6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6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65" charset="-128"/>
          <a:cs typeface="Geneva"/>
        </a:defRPr>
      </a:lvl5pPr>
      <a:lvl6pPr marL="2514600" indent="-228600" algn="l" rtl="0" fontAlgn="base">
        <a:spcBef>
          <a:spcPct val="20000"/>
        </a:spcBef>
        <a:spcAft>
          <a:spcPct val="0"/>
        </a:spcAft>
        <a:buChar char="»"/>
        <a:defRPr sz="2000">
          <a:solidFill>
            <a:schemeClr val="tx1"/>
          </a:solidFill>
          <a:latin typeface="+mn-lt"/>
          <a:ea typeface="Geneva" pitchFamily="-65" charset="-128"/>
        </a:defRPr>
      </a:lvl6pPr>
      <a:lvl7pPr marL="2971800" indent="-228600" algn="l" rtl="0" fontAlgn="base">
        <a:spcBef>
          <a:spcPct val="20000"/>
        </a:spcBef>
        <a:spcAft>
          <a:spcPct val="0"/>
        </a:spcAft>
        <a:buChar char="»"/>
        <a:defRPr sz="2000">
          <a:solidFill>
            <a:schemeClr val="tx1"/>
          </a:solidFill>
          <a:latin typeface="+mn-lt"/>
          <a:ea typeface="Geneva" pitchFamily="-65" charset="-128"/>
        </a:defRPr>
      </a:lvl7pPr>
      <a:lvl8pPr marL="3429000" indent="-228600" algn="l" rtl="0" fontAlgn="base">
        <a:spcBef>
          <a:spcPct val="20000"/>
        </a:spcBef>
        <a:spcAft>
          <a:spcPct val="0"/>
        </a:spcAft>
        <a:buChar char="»"/>
        <a:defRPr sz="2000">
          <a:solidFill>
            <a:schemeClr val="tx1"/>
          </a:solidFill>
          <a:latin typeface="+mn-lt"/>
          <a:ea typeface="Geneva" pitchFamily="-65" charset="-128"/>
        </a:defRPr>
      </a:lvl8pPr>
      <a:lvl9pPr marL="3886200" indent="-228600" algn="l" rtl="0" fontAlgn="base">
        <a:spcBef>
          <a:spcPct val="20000"/>
        </a:spcBef>
        <a:spcAft>
          <a:spcPct val="0"/>
        </a:spcAft>
        <a:buChar char="»"/>
        <a:defRPr sz="2000">
          <a:solidFill>
            <a:schemeClr val="tx1"/>
          </a:solidFill>
          <a:latin typeface="+mn-lt"/>
          <a:ea typeface="Geneva"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cs typeface="Arial" pitchFamily="34" charset="0"/>
              </a:defRPr>
            </a:lvl1pPr>
          </a:lstStyle>
          <a:p>
            <a:pPr fontAlgn="base">
              <a:spcBef>
                <a:spcPct val="0"/>
              </a:spcBef>
              <a:spcAft>
                <a:spcPct val="0"/>
              </a:spcAft>
              <a:defRPr/>
            </a:pPr>
            <a:fld id="{49FE7D4F-4925-4ACE-9BB5-837B2B515FEC}" type="datetimeFigureOut">
              <a:rPr lang="en-GB"/>
              <a:pPr fontAlgn="base">
                <a:spcBef>
                  <a:spcPct val="0"/>
                </a:spcBef>
                <a:spcAft>
                  <a:spcPct val="0"/>
                </a:spcAft>
                <a:defRPr/>
              </a:pPr>
              <a:t>26/11/2019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a:spcBef>
                <a:spcPct val="0"/>
              </a:spcBef>
              <a:spcAft>
                <a:spcPct val="0"/>
              </a:spcAft>
              <a:defRPr/>
            </a:pPr>
            <a:fld id="{CB991B54-BA36-46D2-8438-69495F70CB85}" type="slidenum">
              <a:rPr lang="en-GB" altLang="en-US">
                <a:ea typeface="ＭＳ Ｐゴシック" pitchFamily="34" charset="-128"/>
              </a:rPr>
              <a:pPr fontAlgn="base">
                <a:spcBef>
                  <a:spcPct val="0"/>
                </a:spcBef>
                <a:spcAft>
                  <a:spcPct val="0"/>
                </a:spcAft>
                <a:defRPr/>
              </a:pPr>
              <a:t>‹nr.›</a:t>
            </a:fld>
            <a:endParaRPr lang="en-GB" altLang="en-US">
              <a:ea typeface="ＭＳ Ｐゴシック" pitchFamily="34" charset="-128"/>
            </a:endParaRPr>
          </a:p>
        </p:txBody>
      </p:sp>
    </p:spTree>
    <p:extLst>
      <p:ext uri="{BB962C8B-B14F-4D97-AF65-F5344CB8AC3E}">
        <p14:creationId xmlns:p14="http://schemas.microsoft.com/office/powerpoint/2010/main" val="3339266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nl-NL" dirty="0"/>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4338910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9.jpeg"/><Relationship Id="rId12"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1.bin"/><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www.blueoceanstrategy.com/tools/fair-proces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reate.kahoot.it/share/hoogeveen/e7a55783-8161-4e03-a670-38de33d9599c"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051720" y="980728"/>
            <a:ext cx="6069012" cy="2880320"/>
          </a:xfrm>
        </p:spPr>
        <p:txBody>
          <a:bodyPr/>
          <a:lstStyle/>
          <a:p>
            <a:r>
              <a:rPr lang="nl-NL" altLang="en-US" sz="3200" b="1" dirty="0">
                <a:solidFill>
                  <a:schemeClr val="tx2"/>
                </a:solidFill>
                <a:ea typeface="Geneva"/>
                <a:cs typeface="Geneva"/>
              </a:rPr>
              <a:t>Verbindende Aanpak</a:t>
            </a:r>
            <a:br>
              <a:rPr lang="nl-NL" altLang="en-US" dirty="0">
                <a:solidFill>
                  <a:schemeClr val="tx2"/>
                </a:solidFill>
                <a:ea typeface="Geneva"/>
                <a:cs typeface="Geneva"/>
              </a:rPr>
            </a:br>
            <a:r>
              <a:rPr lang="nl-NL" altLang="en-US" sz="1800" dirty="0">
                <a:solidFill>
                  <a:schemeClr val="tx2"/>
                </a:solidFill>
                <a:ea typeface="Geneva"/>
                <a:cs typeface="Geneva"/>
              </a:rPr>
              <a:t>(</a:t>
            </a:r>
            <a:r>
              <a:rPr lang="nl-NL" altLang="en-US" sz="1800" dirty="0" err="1">
                <a:solidFill>
                  <a:schemeClr val="tx2"/>
                </a:solidFill>
                <a:ea typeface="Geneva"/>
                <a:cs typeface="Geneva"/>
              </a:rPr>
              <a:t>Restorative</a:t>
            </a:r>
            <a:r>
              <a:rPr lang="nl-NL" altLang="en-US" sz="1800" dirty="0">
                <a:solidFill>
                  <a:schemeClr val="tx2"/>
                </a:solidFill>
                <a:ea typeface="Geneva"/>
                <a:cs typeface="Geneva"/>
              </a:rPr>
              <a:t> </a:t>
            </a:r>
            <a:r>
              <a:rPr lang="nl-NL" altLang="en-US" sz="1800" dirty="0" err="1">
                <a:solidFill>
                  <a:schemeClr val="tx2"/>
                </a:solidFill>
                <a:ea typeface="Geneva"/>
                <a:cs typeface="Geneva"/>
              </a:rPr>
              <a:t>Practice</a:t>
            </a:r>
            <a:r>
              <a:rPr lang="nl-NL" altLang="en-US" sz="1800" dirty="0">
                <a:solidFill>
                  <a:schemeClr val="tx2"/>
                </a:solidFill>
                <a:ea typeface="Geneva"/>
                <a:cs typeface="Geneva"/>
              </a:rPr>
              <a:t>)</a:t>
            </a:r>
            <a:br>
              <a:rPr lang="nl-NL" altLang="en-US" dirty="0">
                <a:solidFill>
                  <a:schemeClr val="tx2"/>
                </a:solidFill>
                <a:ea typeface="Geneva"/>
                <a:cs typeface="Geneva"/>
              </a:rPr>
            </a:br>
            <a:r>
              <a:rPr lang="nl-NL" altLang="en-US" sz="3200" b="1" dirty="0">
                <a:solidFill>
                  <a:schemeClr val="tx2"/>
                </a:solidFill>
                <a:ea typeface="Geneva"/>
                <a:cs typeface="Geneva"/>
              </a:rPr>
              <a:t>Jong Hoogeveen</a:t>
            </a:r>
            <a:br>
              <a:rPr lang="nl-NL" altLang="en-US" sz="4400" dirty="0">
                <a:solidFill>
                  <a:schemeClr val="tx2"/>
                </a:solidFill>
                <a:ea typeface="Geneva"/>
                <a:cs typeface="Geneva"/>
              </a:rPr>
            </a:br>
            <a:br>
              <a:rPr lang="nl-NL" altLang="en-US" sz="1800" dirty="0">
                <a:solidFill>
                  <a:schemeClr val="tx2"/>
                </a:solidFill>
                <a:ea typeface="Geneva"/>
                <a:cs typeface="Geneva"/>
              </a:rPr>
            </a:br>
            <a:r>
              <a:rPr lang="nl-NL" altLang="en-US" sz="1800" dirty="0">
                <a:solidFill>
                  <a:schemeClr val="tx2"/>
                </a:solidFill>
                <a:ea typeface="Geneva"/>
                <a:cs typeface="Geneva"/>
              </a:rPr>
              <a:t>Hartelijk welkom namens Hans </a:t>
            </a:r>
            <a:r>
              <a:rPr lang="nl-NL" altLang="en-US" sz="1800">
                <a:solidFill>
                  <a:schemeClr val="tx2"/>
                </a:solidFill>
                <a:ea typeface="Geneva"/>
                <a:cs typeface="Geneva"/>
              </a:rPr>
              <a:t>van Leussen </a:t>
            </a:r>
            <a:r>
              <a:rPr lang="nl-NL" altLang="en-US" sz="1800" dirty="0">
                <a:solidFill>
                  <a:schemeClr val="tx2"/>
                </a:solidFill>
                <a:ea typeface="Geneva"/>
                <a:cs typeface="Geneva"/>
              </a:rPr>
              <a:t>en Jasper Laaning</a:t>
            </a:r>
          </a:p>
        </p:txBody>
      </p:sp>
      <p:pic>
        <p:nvPicPr>
          <p:cNvPr id="1027" name="Picture 3" descr="H:\Tekst\pictures\logo's\logo-gemeente-hoogev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063" y="4365104"/>
            <a:ext cx="1605486" cy="8619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ekst\pictures\logo's\CS-teks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7806" y="6008171"/>
            <a:ext cx="1894149" cy="22980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ekst\pictures\logo's\logo_bij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753" y="5058791"/>
            <a:ext cx="1256813" cy="7038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ekst\pictures\logo's\logo alfa-colle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2337" y="5825314"/>
            <a:ext cx="1507118" cy="59551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ekst\pictures\logo's\logo RSGWolfsb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542" y="4382549"/>
            <a:ext cx="1631928" cy="6448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ekst\pictures\logo's\logo rve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6300" y="5320387"/>
            <a:ext cx="984900" cy="44222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ekst\pictures\logo's\logo sw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8902" y="4400338"/>
            <a:ext cx="791434" cy="791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718142754"/>
              </p:ext>
            </p:extLst>
          </p:nvPr>
        </p:nvGraphicFramePr>
        <p:xfrm>
          <a:off x="5123274" y="3980274"/>
          <a:ext cx="1392942" cy="1392942"/>
        </p:xfrm>
        <a:graphic>
          <a:graphicData uri="http://schemas.openxmlformats.org/presentationml/2006/ole">
            <mc:AlternateContent xmlns:mc="http://schemas.openxmlformats.org/markup-compatibility/2006">
              <mc:Choice xmlns:v="urn:schemas-microsoft-com:vml" Requires="v">
                <p:oleObj spid="_x0000_s1026" name="SVG Document" r:id="rId11" imgW="1828800" imgH="1828800" progId="Adobe.SVGCtl.3">
                  <p:embed/>
                </p:oleObj>
              </mc:Choice>
              <mc:Fallback>
                <p:oleObj name="SVG Document" r:id="rId11" imgW="1828800" imgH="1828800" progId="Adobe.SVGCtl.3">
                  <p:embed/>
                  <p:pic>
                    <p:nvPicPr>
                      <p:cNvPr id="3" name="Object 2"/>
                      <p:cNvPicPr/>
                      <p:nvPr/>
                    </p:nvPicPr>
                    <p:blipFill>
                      <a:blip r:embed="rId12"/>
                      <a:stretch>
                        <a:fillRect/>
                      </a:stretch>
                    </p:blipFill>
                    <p:spPr>
                      <a:xfrm>
                        <a:off x="5123274" y="3980274"/>
                        <a:ext cx="1392942" cy="1392942"/>
                      </a:xfrm>
                      <a:prstGeom prst="rect">
                        <a:avLst/>
                      </a:prstGeom>
                    </p:spPr>
                  </p:pic>
                </p:oleObj>
              </mc:Fallback>
            </mc:AlternateContent>
          </a:graphicData>
        </a:graphic>
      </p:graphicFrame>
      <p:pic>
        <p:nvPicPr>
          <p:cNvPr id="1028" name="Picture 4" descr="H:\Tekst\pictures\logo's\logo augeo.jp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6740" y="4898511"/>
            <a:ext cx="943452" cy="9268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ekst\pictures\logo's\logo-pricoh-300x16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6271" y="5084791"/>
            <a:ext cx="1345649" cy="72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16200000">
            <a:off x="-44256" y="2700338"/>
            <a:ext cx="3700464" cy="1168401"/>
          </a:xfrm>
          <a:prstGeom prst="rightArrow">
            <a:avLst>
              <a:gd name="adj1" fmla="val 50000"/>
              <a:gd name="adj2" fmla="val 47591"/>
            </a:avLst>
          </a:prstGeom>
          <a:scene3d>
            <a:camera prst="orthographicFront"/>
            <a:lightRig rig="threePt" dir="t"/>
          </a:scene3d>
          <a:sp3d>
            <a:bevelT/>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2293" name="Rectangle 7"/>
          <p:cNvGrpSpPr>
            <a:grpSpLocks/>
          </p:cNvGrpSpPr>
          <p:nvPr/>
        </p:nvGrpSpPr>
        <p:grpSpPr bwMode="auto">
          <a:xfrm>
            <a:off x="2597150" y="3254375"/>
            <a:ext cx="1858963" cy="1785938"/>
            <a:chOff x="1636" y="2277"/>
            <a:chExt cx="1171" cy="1125"/>
          </a:xfrm>
        </p:grpSpPr>
        <p:pic>
          <p:nvPicPr>
            <p:cNvPr id="1231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 y="2277"/>
              <a:ext cx="1171" cy="1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19" name="Text Box 7"/>
            <p:cNvSpPr txBox="1">
              <a:spLocks noChangeArrowheads="1"/>
            </p:cNvSpPr>
            <p:nvPr/>
          </p:nvSpPr>
          <p:spPr bwMode="auto">
            <a:xfrm>
              <a:off x="1655" y="2296"/>
              <a:ext cx="1134" cy="10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endParaRPr lang="nl-NL" altLang="en-US" sz="1800" dirty="0">
                <a:solidFill>
                  <a:srgbClr val="FFFFFF"/>
                </a:solidFill>
              </a:endParaRPr>
            </a:p>
          </p:txBody>
        </p:sp>
      </p:grpSp>
      <p:grpSp>
        <p:nvGrpSpPr>
          <p:cNvPr id="12294" name="Rectangle 8"/>
          <p:cNvGrpSpPr>
            <a:grpSpLocks/>
          </p:cNvGrpSpPr>
          <p:nvPr/>
        </p:nvGrpSpPr>
        <p:grpSpPr bwMode="auto">
          <a:xfrm>
            <a:off x="2597150" y="1309688"/>
            <a:ext cx="1858963" cy="1785937"/>
            <a:chOff x="1636" y="1052"/>
            <a:chExt cx="1171" cy="1125"/>
          </a:xfrm>
        </p:grpSpPr>
        <p:pic>
          <p:nvPicPr>
            <p:cNvPr id="12316"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 y="1052"/>
              <a:ext cx="1171" cy="11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17" name="Text Box 10"/>
            <p:cNvSpPr txBox="1">
              <a:spLocks noChangeArrowheads="1"/>
            </p:cNvSpPr>
            <p:nvPr/>
          </p:nvSpPr>
          <p:spPr bwMode="auto">
            <a:xfrm>
              <a:off x="1655" y="1071"/>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endParaRPr lang="nl-NL" altLang="en-US" sz="1800" dirty="0">
                <a:solidFill>
                  <a:srgbClr val="FFFFFF"/>
                </a:solidFill>
              </a:endParaRPr>
            </a:p>
          </p:txBody>
        </p:sp>
      </p:grpSp>
      <p:grpSp>
        <p:nvGrpSpPr>
          <p:cNvPr id="12295" name="Rectangle 9"/>
          <p:cNvGrpSpPr>
            <a:grpSpLocks/>
          </p:cNvGrpSpPr>
          <p:nvPr/>
        </p:nvGrpSpPr>
        <p:grpSpPr bwMode="auto">
          <a:xfrm>
            <a:off x="4614863" y="3254375"/>
            <a:ext cx="1858962" cy="1785938"/>
            <a:chOff x="2907" y="2277"/>
            <a:chExt cx="1171" cy="1125"/>
          </a:xfrm>
        </p:grpSpPr>
        <p:pic>
          <p:nvPicPr>
            <p:cNvPr id="12314"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2277"/>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13"/>
            <p:cNvSpPr txBox="1">
              <a:spLocks noChangeArrowheads="1"/>
            </p:cNvSpPr>
            <p:nvPr/>
          </p:nvSpPr>
          <p:spPr bwMode="auto">
            <a:xfrm>
              <a:off x="2925" y="2296"/>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endParaRPr lang="nl-NL" altLang="en-US" sz="1800" dirty="0">
                <a:solidFill>
                  <a:srgbClr val="FFFFFF"/>
                </a:solidFill>
              </a:endParaRPr>
            </a:p>
          </p:txBody>
        </p:sp>
      </p:grpSp>
      <p:grpSp>
        <p:nvGrpSpPr>
          <p:cNvPr id="12296" name="Rectangle 10"/>
          <p:cNvGrpSpPr>
            <a:grpSpLocks/>
          </p:cNvGrpSpPr>
          <p:nvPr/>
        </p:nvGrpSpPr>
        <p:grpSpPr bwMode="auto">
          <a:xfrm>
            <a:off x="4614863" y="1309688"/>
            <a:ext cx="1858962" cy="1785937"/>
            <a:chOff x="2907" y="1052"/>
            <a:chExt cx="1171" cy="1125"/>
          </a:xfrm>
        </p:grpSpPr>
        <p:pic>
          <p:nvPicPr>
            <p:cNvPr id="12312" name="Rectangl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 y="1052"/>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16"/>
            <p:cNvSpPr txBox="1">
              <a:spLocks noChangeArrowheads="1"/>
            </p:cNvSpPr>
            <p:nvPr/>
          </p:nvSpPr>
          <p:spPr bwMode="auto">
            <a:xfrm>
              <a:off x="2925" y="1071"/>
              <a:ext cx="1134" cy="10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endParaRPr lang="nl-NL" altLang="en-US" sz="1800" dirty="0">
                <a:solidFill>
                  <a:srgbClr val="FFFFFF"/>
                </a:solidFill>
              </a:endParaRPr>
            </a:p>
          </p:txBody>
        </p:sp>
      </p:grpSp>
      <p:grpSp>
        <p:nvGrpSpPr>
          <p:cNvPr id="40978" name="Group 6"/>
          <p:cNvGrpSpPr>
            <a:grpSpLocks/>
          </p:cNvGrpSpPr>
          <p:nvPr/>
        </p:nvGrpSpPr>
        <p:grpSpPr bwMode="auto">
          <a:xfrm rot="-5400000">
            <a:off x="864091" y="3230429"/>
            <a:ext cx="2104400" cy="628293"/>
            <a:chOff x="1962113" y="188652"/>
            <a:chExt cx="2104144" cy="628880"/>
          </a:xfrm>
        </p:grpSpPr>
        <p:sp>
          <p:nvSpPr>
            <p:cNvPr id="12310" name="Rounded Rectangle 4"/>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C0504D"/>
                  </a:solidFill>
                </a14:hiddenFill>
              </a:ext>
              <a:ext uri="{91240B29-F687-4F45-9708-019B960494DF}">
                <a14:hiddenLine xmlns:a14="http://schemas.microsoft.com/office/drawing/2010/main" w="25400">
                  <a:solidFill>
                    <a:srgbClr val="FFFFFF"/>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4" name="Rounded Rectangle 4"/>
            <p:cNvSpPr/>
            <p:nvPr/>
          </p:nvSpPr>
          <p:spPr>
            <a:xfrm>
              <a:off x="1962113" y="188652"/>
              <a:ext cx="1992070" cy="422669"/>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p>
              <a:pPr algn="ctr" defTabSz="844550" fontAlgn="base">
                <a:lnSpc>
                  <a:spcPct val="90000"/>
                </a:lnSpc>
                <a:spcBef>
                  <a:spcPct val="0"/>
                </a:spcBef>
                <a:spcAft>
                  <a:spcPct val="35000"/>
                </a:spcAft>
                <a:defRPr/>
              </a:pPr>
              <a:r>
                <a:rPr lang="nl-NL" sz="3300" b="1" dirty="0">
                  <a:solidFill>
                    <a:schemeClr val="tx1"/>
                  </a:solidFill>
                  <a:effectLst>
                    <a:outerShdw blurRad="38100" dist="38100" dir="2700000" algn="tl">
                      <a:srgbClr val="C0C0C0"/>
                    </a:outerShdw>
                  </a:effectLst>
                  <a:ea typeface="ＭＳ Ｐゴシック" pitchFamily="34" charset="-128"/>
                </a:rPr>
                <a:t>Uitdaging</a:t>
              </a:r>
            </a:p>
          </p:txBody>
        </p:sp>
      </p:grpSp>
      <p:sp>
        <p:nvSpPr>
          <p:cNvPr id="12" name="TextBox 11"/>
          <p:cNvSpPr txBox="1"/>
          <p:nvPr/>
        </p:nvSpPr>
        <p:spPr>
          <a:xfrm>
            <a:off x="2843213" y="1773238"/>
            <a:ext cx="1368425" cy="76200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nl-NL" sz="4400" dirty="0">
                <a:solidFill>
                  <a:srgbClr val="FFFFFF"/>
                </a:solidFill>
                <a:effectLst>
                  <a:outerShdw blurRad="38100" dist="38100" dir="2700000" algn="tl">
                    <a:srgbClr val="C0C0C0"/>
                  </a:outerShdw>
                </a:effectLst>
                <a:latin typeface="Calibri" pitchFamily="34" charset="0"/>
                <a:cs typeface="Arial" pitchFamily="34" charset="0"/>
              </a:rPr>
              <a:t>Aan</a:t>
            </a:r>
          </a:p>
        </p:txBody>
      </p:sp>
      <p:sp>
        <p:nvSpPr>
          <p:cNvPr id="13" name="TextBox 12"/>
          <p:cNvSpPr txBox="1"/>
          <p:nvPr/>
        </p:nvSpPr>
        <p:spPr>
          <a:xfrm>
            <a:off x="4787900" y="1773238"/>
            <a:ext cx="1368425" cy="76200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nl-NL" sz="4400" dirty="0">
                <a:solidFill>
                  <a:srgbClr val="FFFFFF"/>
                </a:solidFill>
                <a:effectLst>
                  <a:outerShdw blurRad="38100" dist="38100" dir="2700000" algn="tl">
                    <a:srgbClr val="C0C0C0"/>
                  </a:outerShdw>
                </a:effectLst>
                <a:latin typeface="Calibri" pitchFamily="34" charset="0"/>
                <a:cs typeface="Arial" pitchFamily="34" charset="0"/>
              </a:rPr>
              <a:t>Met</a:t>
            </a:r>
          </a:p>
        </p:txBody>
      </p:sp>
      <p:sp>
        <p:nvSpPr>
          <p:cNvPr id="14" name="TextBox 13"/>
          <p:cNvSpPr txBox="1"/>
          <p:nvPr/>
        </p:nvSpPr>
        <p:spPr>
          <a:xfrm>
            <a:off x="2843213" y="3716338"/>
            <a:ext cx="1368425" cy="76200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nl-NL" sz="4400" dirty="0">
                <a:solidFill>
                  <a:srgbClr val="FFFFFF"/>
                </a:solidFill>
                <a:effectLst>
                  <a:outerShdw blurRad="38100" dist="38100" dir="2700000" algn="tl">
                    <a:srgbClr val="C0C0C0"/>
                  </a:outerShdw>
                </a:effectLst>
                <a:latin typeface="Calibri" pitchFamily="34" charset="0"/>
                <a:cs typeface="Arial" pitchFamily="34" charset="0"/>
              </a:rPr>
              <a:t>Niet</a:t>
            </a:r>
          </a:p>
        </p:txBody>
      </p:sp>
      <p:sp>
        <p:nvSpPr>
          <p:cNvPr id="15" name="TextBox 14"/>
          <p:cNvSpPr txBox="1"/>
          <p:nvPr/>
        </p:nvSpPr>
        <p:spPr>
          <a:xfrm>
            <a:off x="4787900" y="3716338"/>
            <a:ext cx="1368425" cy="76993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nl-NL" sz="4400" dirty="0">
                <a:solidFill>
                  <a:srgbClr val="FFFFFF"/>
                </a:solidFill>
                <a:effectLst>
                  <a:outerShdw blurRad="38100" dist="38100" dir="2700000" algn="tl">
                    <a:srgbClr val="C0C0C0"/>
                  </a:outerShdw>
                </a:effectLst>
                <a:latin typeface="Calibri" pitchFamily="34" charset="0"/>
                <a:cs typeface="Arial" pitchFamily="34" charset="0"/>
              </a:rPr>
              <a:t>Voor</a:t>
            </a:r>
          </a:p>
        </p:txBody>
      </p:sp>
      <p:sp>
        <p:nvSpPr>
          <p:cNvPr id="12302" name="TextBox 15"/>
          <p:cNvSpPr txBox="1">
            <a:spLocks noChangeArrowheads="1"/>
          </p:cNvSpPr>
          <p:nvPr/>
        </p:nvSpPr>
        <p:spPr bwMode="auto">
          <a:xfrm>
            <a:off x="1" y="6319838"/>
            <a:ext cx="70922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1400" b="1" dirty="0">
                <a:solidFill>
                  <a:prstClr val="black"/>
                </a:solidFill>
              </a:rPr>
              <a:t>Gebaseerd op: Wattle T &amp; McCold P in </a:t>
            </a:r>
            <a:r>
              <a:rPr lang="nl-NL" altLang="en-US" sz="1400" b="1" dirty="0" err="1">
                <a:solidFill>
                  <a:prstClr val="black"/>
                </a:solidFill>
              </a:rPr>
              <a:t>Strang</a:t>
            </a:r>
            <a:r>
              <a:rPr lang="nl-NL" altLang="en-US" sz="1400" b="1" dirty="0">
                <a:solidFill>
                  <a:prstClr val="black"/>
                </a:solidFill>
              </a:rPr>
              <a:t> H &amp; </a:t>
            </a:r>
            <a:r>
              <a:rPr lang="nl-NL" altLang="en-US" sz="1400" b="1" dirty="0" err="1">
                <a:solidFill>
                  <a:prstClr val="black"/>
                </a:solidFill>
              </a:rPr>
              <a:t>Braithwaite</a:t>
            </a:r>
            <a:r>
              <a:rPr lang="nl-NL" altLang="en-US" sz="1400" b="1" dirty="0">
                <a:solidFill>
                  <a:prstClr val="black"/>
                </a:solidFill>
              </a:rPr>
              <a:t> J (</a:t>
            </a:r>
            <a:r>
              <a:rPr lang="nl-NL" altLang="en-US" sz="1400" b="1" dirty="0" err="1">
                <a:solidFill>
                  <a:prstClr val="black"/>
                </a:solidFill>
              </a:rPr>
              <a:t>eds</a:t>
            </a:r>
            <a:r>
              <a:rPr lang="nl-NL" altLang="en-US" sz="1400" b="1" dirty="0">
                <a:solidFill>
                  <a:prstClr val="black"/>
                </a:solidFill>
              </a:rPr>
              <a:t>), (2001), </a:t>
            </a:r>
          </a:p>
          <a:p>
            <a:pPr algn="ctr" fontAlgn="base">
              <a:spcBef>
                <a:spcPct val="0"/>
              </a:spcBef>
              <a:spcAft>
                <a:spcPct val="0"/>
              </a:spcAft>
              <a:buFontTx/>
              <a:buNone/>
            </a:pPr>
            <a:r>
              <a:rPr lang="nl-NL" altLang="en-US" sz="1400" b="1" dirty="0" err="1">
                <a:solidFill>
                  <a:prstClr val="black"/>
                </a:solidFill>
              </a:rPr>
              <a:t>Restorative</a:t>
            </a:r>
            <a:r>
              <a:rPr lang="nl-NL" altLang="en-US" sz="1400" b="1" dirty="0">
                <a:solidFill>
                  <a:prstClr val="black"/>
                </a:solidFill>
              </a:rPr>
              <a:t> </a:t>
            </a:r>
            <a:r>
              <a:rPr lang="nl-NL" altLang="en-US" sz="1400" b="1" dirty="0" err="1">
                <a:solidFill>
                  <a:prstClr val="black"/>
                </a:solidFill>
              </a:rPr>
              <a:t>Justice</a:t>
            </a:r>
            <a:r>
              <a:rPr lang="nl-NL" altLang="en-US" sz="1400" b="1" dirty="0">
                <a:solidFill>
                  <a:prstClr val="black"/>
                </a:solidFill>
              </a:rPr>
              <a:t> </a:t>
            </a:r>
            <a:r>
              <a:rPr lang="nl-NL" altLang="en-US" sz="1400" b="1" dirty="0" err="1">
                <a:solidFill>
                  <a:prstClr val="black"/>
                </a:solidFill>
              </a:rPr>
              <a:t>and</a:t>
            </a:r>
            <a:r>
              <a:rPr lang="nl-NL" altLang="en-US" sz="1400" b="1" dirty="0">
                <a:solidFill>
                  <a:prstClr val="black"/>
                </a:solidFill>
              </a:rPr>
              <a:t> </a:t>
            </a:r>
            <a:r>
              <a:rPr lang="nl-NL" altLang="en-US" sz="1400" b="1" dirty="0" err="1">
                <a:solidFill>
                  <a:prstClr val="black"/>
                </a:solidFill>
              </a:rPr>
              <a:t>Civil</a:t>
            </a:r>
            <a:r>
              <a:rPr lang="nl-NL" altLang="en-US" sz="1400" b="1" dirty="0">
                <a:solidFill>
                  <a:prstClr val="black"/>
                </a:solidFill>
              </a:rPr>
              <a:t> Society, Cambridge University Press, Cambridge</a:t>
            </a:r>
          </a:p>
        </p:txBody>
      </p:sp>
      <p:grpSp>
        <p:nvGrpSpPr>
          <p:cNvPr id="12303" name="Right Arrow 2"/>
          <p:cNvGrpSpPr>
            <a:grpSpLocks/>
          </p:cNvGrpSpPr>
          <p:nvPr/>
        </p:nvGrpSpPr>
        <p:grpSpPr bwMode="auto">
          <a:xfrm rot="5400000">
            <a:off x="3893007" y="3892253"/>
            <a:ext cx="1195388" cy="3787102"/>
            <a:chOff x="649" y="699"/>
            <a:chExt cx="753" cy="3195"/>
          </a:xfrm>
        </p:grpSpPr>
        <p:pic>
          <p:nvPicPr>
            <p:cNvPr id="12308" name="Right Arrow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 y="699"/>
              <a:ext cx="753"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9"/>
            <p:cNvSpPr txBox="1">
              <a:spLocks noChangeArrowheads="1"/>
            </p:cNvSpPr>
            <p:nvPr/>
          </p:nvSpPr>
          <p:spPr bwMode="auto">
            <a:xfrm rot="-5400000">
              <a:off x="-475" y="2200"/>
              <a:ext cx="300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grpSp>
      <p:grpSp>
        <p:nvGrpSpPr>
          <p:cNvPr id="40990" name="Group 6"/>
          <p:cNvGrpSpPr>
            <a:grpSpLocks/>
          </p:cNvGrpSpPr>
          <p:nvPr/>
        </p:nvGrpSpPr>
        <p:grpSpPr bwMode="auto">
          <a:xfrm>
            <a:off x="2879068" y="5509579"/>
            <a:ext cx="3096939" cy="466725"/>
            <a:chOff x="2029742" y="350371"/>
            <a:chExt cx="2036515" cy="467161"/>
          </a:xfrm>
        </p:grpSpPr>
        <p:sp>
          <p:nvSpPr>
            <p:cNvPr id="12306" name="Rounded Rectangle 4"/>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C0504D"/>
                  </a:solidFill>
                </a14:hiddenFill>
              </a:ext>
              <a:ext uri="{91240B29-F687-4F45-9708-019B960494DF}">
                <a14:hiddenLine xmlns:a14="http://schemas.microsoft.com/office/drawing/2010/main" w="25400">
                  <a:solidFill>
                    <a:srgbClr val="FFFFFF"/>
                  </a:solidFill>
                  <a:round/>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6" name="Rounded Rectangle 4"/>
            <p:cNvSpPr/>
            <p:nvPr/>
          </p:nvSpPr>
          <p:spPr>
            <a:xfrm>
              <a:off x="2051964" y="372617"/>
              <a:ext cx="1992070" cy="422669"/>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p>
              <a:pPr algn="ctr" defTabSz="844550" fontAlgn="base">
                <a:lnSpc>
                  <a:spcPct val="90000"/>
                </a:lnSpc>
                <a:spcBef>
                  <a:spcPct val="0"/>
                </a:spcBef>
                <a:spcAft>
                  <a:spcPct val="35000"/>
                </a:spcAft>
                <a:defRPr/>
              </a:pPr>
              <a:r>
                <a:rPr lang="nl-NL" sz="3300" b="1" dirty="0">
                  <a:solidFill>
                    <a:schemeClr val="tx1"/>
                  </a:solidFill>
                  <a:effectLst>
                    <a:outerShdw blurRad="38100" dist="38100" dir="2700000" algn="tl">
                      <a:srgbClr val="C0C0C0"/>
                    </a:outerShdw>
                  </a:effectLst>
                  <a:ea typeface="ＭＳ Ｐゴシック" pitchFamily="34" charset="-128"/>
                </a:rPr>
                <a:t>Ondersteuning</a:t>
              </a:r>
            </a:p>
          </p:txBody>
        </p:sp>
      </p:grpSp>
      <p:sp>
        <p:nvSpPr>
          <p:cNvPr id="32" name="Titel 1"/>
          <p:cNvSpPr txBox="1">
            <a:spLocks/>
          </p:cNvSpPr>
          <p:nvPr/>
        </p:nvSpPr>
        <p:spPr bwMode="auto">
          <a:xfrm rot="60000">
            <a:off x="631527" y="18280"/>
            <a:ext cx="7886700"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De vier basishoudingen</a:t>
            </a:r>
          </a:p>
        </p:txBody>
      </p:sp>
      <p:sp>
        <p:nvSpPr>
          <p:cNvPr id="9" name="Tekstvak 8"/>
          <p:cNvSpPr txBox="1"/>
          <p:nvPr/>
        </p:nvSpPr>
        <p:spPr>
          <a:xfrm>
            <a:off x="3347864" y="5134771"/>
            <a:ext cx="2124248" cy="369332"/>
          </a:xfrm>
          <a:prstGeom prst="rect">
            <a:avLst/>
          </a:prstGeom>
          <a:noFill/>
        </p:spPr>
        <p:txBody>
          <a:bodyPr wrap="square" rtlCol="0">
            <a:spAutoFit/>
          </a:bodyPr>
          <a:lstStyle/>
          <a:p>
            <a:r>
              <a:rPr lang="nl-NL" dirty="0"/>
              <a:t>                </a:t>
            </a:r>
            <a:r>
              <a:rPr lang="nl-NL" b="1" dirty="0"/>
              <a:t>Zorg</a:t>
            </a:r>
          </a:p>
        </p:txBody>
      </p:sp>
      <p:sp>
        <p:nvSpPr>
          <p:cNvPr id="5" name="Tekstvak 4"/>
          <p:cNvSpPr txBox="1"/>
          <p:nvPr/>
        </p:nvSpPr>
        <p:spPr>
          <a:xfrm>
            <a:off x="2113634" y="2105819"/>
            <a:ext cx="492443" cy="1992312"/>
          </a:xfrm>
          <a:prstGeom prst="rect">
            <a:avLst/>
          </a:prstGeom>
          <a:noFill/>
        </p:spPr>
        <p:txBody>
          <a:bodyPr vert="vert270" wrap="square" rtlCol="0">
            <a:spAutoFit/>
          </a:bodyPr>
          <a:lstStyle/>
          <a:p>
            <a:r>
              <a:rPr lang="nl-NL" sz="2000" b="1" dirty="0"/>
              <a:t>Sturing</a:t>
            </a:r>
          </a:p>
        </p:txBody>
      </p:sp>
    </p:spTree>
    <p:extLst>
      <p:ext uri="{BB962C8B-B14F-4D97-AF65-F5344CB8AC3E}">
        <p14:creationId xmlns:p14="http://schemas.microsoft.com/office/powerpoint/2010/main" val="36330520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78"/>
                                        </p:tgtEl>
                                        <p:attrNameLst>
                                          <p:attrName>style.visibility</p:attrName>
                                        </p:attrNameLst>
                                      </p:cBhvr>
                                      <p:to>
                                        <p:strVal val="visible"/>
                                      </p:to>
                                    </p:set>
                                    <p:animEffect transition="in" filter="fade">
                                      <p:cBhvr>
                                        <p:cTn id="7" dur="2000"/>
                                        <p:tgtEl>
                                          <p:spTgt spid="40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0"/>
                                        </p:tgtEl>
                                        <p:attrNameLst>
                                          <p:attrName>style.visibility</p:attrName>
                                        </p:attrNameLst>
                                      </p:cBhvr>
                                      <p:to>
                                        <p:strVal val="visible"/>
                                      </p:to>
                                    </p:set>
                                    <p:animEffect transition="in" filter="fade">
                                      <p:cBhvr>
                                        <p:cTn id="12" dur="2000"/>
                                        <p:tgtEl>
                                          <p:spTgt spid="409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2196208" y="1142653"/>
            <a:ext cx="5772150" cy="12795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nl-NL" sz="4400" b="1" dirty="0">
                <a:solidFill>
                  <a:srgbClr val="1F497D"/>
                </a:solidFill>
                <a:effectLst>
                  <a:outerShdw blurRad="38100" dist="38100" dir="2700000" algn="tl">
                    <a:srgbClr val="C0C0C0"/>
                  </a:outerShdw>
                </a:effectLst>
                <a:latin typeface="Tahoma" pitchFamily="34" charset="0"/>
                <a:sym typeface="Lucida Sans Unicode" pitchFamily="34" charset="0"/>
              </a:rPr>
              <a:t>Engagement</a:t>
            </a:r>
            <a:br>
              <a:rPr lang="nl-NL" sz="4400" b="1" dirty="0">
                <a:solidFill>
                  <a:srgbClr val="1F497D"/>
                </a:solidFill>
                <a:effectLst>
                  <a:outerShdw blurRad="38100" dist="38100" dir="2700000" algn="tl">
                    <a:srgbClr val="C0C0C0"/>
                  </a:outerShdw>
                </a:effectLst>
                <a:latin typeface="Tahoma" pitchFamily="34" charset="0"/>
                <a:sym typeface="Lucida Sans Unicode" pitchFamily="34" charset="0"/>
              </a:rPr>
            </a:br>
            <a:r>
              <a:rPr lang="nl-NL" dirty="0">
                <a:solidFill>
                  <a:srgbClr val="1F497D"/>
                </a:solidFill>
                <a:effectLst>
                  <a:outerShdw blurRad="38100" dist="38100" dir="2700000" algn="tl">
                    <a:srgbClr val="C0C0C0"/>
                  </a:outerShdw>
                </a:effectLst>
                <a:latin typeface="Tahoma" pitchFamily="34" charset="0"/>
                <a:sym typeface="Lucida Sans Unicode" pitchFamily="34" charset="0"/>
              </a:rPr>
              <a:t>Betrokkenheid</a:t>
            </a:r>
            <a:endParaRPr lang="nl-NL" sz="2800" dirty="0">
              <a:solidFill>
                <a:srgbClr val="1F497D"/>
              </a:solidFill>
              <a:effectLst>
                <a:outerShdw blurRad="38100" dist="38100" dir="2700000" algn="tl">
                  <a:srgbClr val="C0C0C0"/>
                </a:outerShdw>
              </a:effectLst>
              <a:latin typeface="Tahoma" pitchFamily="34" charset="0"/>
              <a:sym typeface="Lucida Sans Unicode" pitchFamily="34" charset="0"/>
            </a:endParaRPr>
          </a:p>
          <a:p>
            <a:pPr fontAlgn="base">
              <a:spcAft>
                <a:spcPct val="0"/>
              </a:spcAft>
              <a:defRPr/>
            </a:pPr>
            <a:endParaRPr lang="nl-NL" sz="4400" dirty="0">
              <a:solidFill>
                <a:prstClr val="black"/>
              </a:solidFill>
            </a:endParaRPr>
          </a:p>
        </p:txBody>
      </p:sp>
      <p:sp>
        <p:nvSpPr>
          <p:cNvPr id="10" name="Content Placeholder 4"/>
          <p:cNvSpPr txBox="1">
            <a:spLocks/>
          </p:cNvSpPr>
          <p:nvPr/>
        </p:nvSpPr>
        <p:spPr bwMode="auto">
          <a:xfrm>
            <a:off x="2178745" y="2942878"/>
            <a:ext cx="57896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defRPr/>
            </a:pPr>
            <a:r>
              <a:rPr lang="nl-NL" sz="4400" b="1" dirty="0">
                <a:solidFill>
                  <a:srgbClr val="1F497D"/>
                </a:solidFill>
                <a:effectLst>
                  <a:outerShdw blurRad="38100" dist="38100" dir="2700000" algn="tl">
                    <a:srgbClr val="C0C0C0"/>
                  </a:outerShdw>
                </a:effectLst>
                <a:latin typeface="Tahoma" pitchFamily="34" charset="0"/>
                <a:sym typeface="Lucida Sans Unicode" pitchFamily="34" charset="0"/>
              </a:rPr>
              <a:t>Explanation</a:t>
            </a:r>
            <a:br>
              <a:rPr lang="nl-NL" sz="4400" b="1" dirty="0">
                <a:solidFill>
                  <a:srgbClr val="1F497D"/>
                </a:solidFill>
                <a:effectLst>
                  <a:outerShdw blurRad="38100" dist="38100" dir="2700000" algn="tl">
                    <a:srgbClr val="C0C0C0"/>
                  </a:outerShdw>
                </a:effectLst>
                <a:latin typeface="Tahoma" pitchFamily="34" charset="0"/>
                <a:sym typeface="Lucida Sans Unicode" pitchFamily="34" charset="0"/>
              </a:rPr>
            </a:br>
            <a:r>
              <a:rPr lang="nl-NL" sz="3200" dirty="0">
                <a:solidFill>
                  <a:srgbClr val="1F497D"/>
                </a:solidFill>
                <a:effectLst>
                  <a:outerShdw blurRad="38100" dist="38100" dir="2700000" algn="tl">
                    <a:srgbClr val="C0C0C0"/>
                  </a:outerShdw>
                </a:effectLst>
                <a:latin typeface="Tahoma" pitchFamily="34" charset="0"/>
                <a:sym typeface="Lucida Sans Unicode" pitchFamily="34" charset="0"/>
              </a:rPr>
              <a:t>Uitleg</a:t>
            </a:r>
            <a:endParaRPr lang="nl-NL" sz="4400" dirty="0">
              <a:solidFill>
                <a:srgbClr val="1F497D"/>
              </a:solidFill>
              <a:effectLst>
                <a:outerShdw blurRad="38100" dist="38100" dir="2700000" algn="tl">
                  <a:srgbClr val="C0C0C0"/>
                </a:outerShdw>
              </a:effectLst>
              <a:latin typeface="Tahoma" pitchFamily="34" charset="0"/>
              <a:sym typeface="Lucida Sans Unicode" pitchFamily="34" charset="0"/>
            </a:endParaRPr>
          </a:p>
          <a:p>
            <a:pPr>
              <a:defRPr/>
            </a:pPr>
            <a:endParaRPr lang="nl-NL" sz="4400" dirty="0">
              <a:solidFill>
                <a:prstClr val="black"/>
              </a:solidFill>
            </a:endParaRPr>
          </a:p>
        </p:txBody>
      </p:sp>
      <p:sp>
        <p:nvSpPr>
          <p:cNvPr id="12" name="Content Placeholder 4"/>
          <p:cNvSpPr txBox="1">
            <a:spLocks/>
          </p:cNvSpPr>
          <p:nvPr/>
        </p:nvSpPr>
        <p:spPr bwMode="auto">
          <a:xfrm>
            <a:off x="2178745" y="4743103"/>
            <a:ext cx="578961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defRPr/>
            </a:pPr>
            <a:r>
              <a:rPr lang="nl-NL" sz="4400" b="1" dirty="0">
                <a:solidFill>
                  <a:srgbClr val="1F497D"/>
                </a:solidFill>
                <a:effectLst>
                  <a:outerShdw blurRad="38100" dist="38100" dir="2700000" algn="tl">
                    <a:srgbClr val="C0C0C0"/>
                  </a:outerShdw>
                </a:effectLst>
                <a:latin typeface="Tahoma" pitchFamily="34" charset="0"/>
                <a:sym typeface="Lucida Sans Unicode" pitchFamily="34" charset="0"/>
              </a:rPr>
              <a:t>Expectation clarity</a:t>
            </a:r>
            <a:br>
              <a:rPr lang="nl-NL" sz="4400" b="1" dirty="0">
                <a:solidFill>
                  <a:srgbClr val="1F497D"/>
                </a:solidFill>
                <a:effectLst>
                  <a:outerShdw blurRad="38100" dist="38100" dir="2700000" algn="tl">
                    <a:srgbClr val="C0C0C0"/>
                  </a:outerShdw>
                </a:effectLst>
                <a:latin typeface="Tahoma" pitchFamily="34" charset="0"/>
                <a:sym typeface="Lucida Sans Unicode" pitchFamily="34" charset="0"/>
              </a:rPr>
            </a:br>
            <a:r>
              <a:rPr lang="nl-NL" sz="3200" dirty="0">
                <a:solidFill>
                  <a:srgbClr val="1F497D"/>
                </a:solidFill>
                <a:effectLst>
                  <a:outerShdw blurRad="38100" dist="38100" dir="2700000" algn="tl">
                    <a:srgbClr val="C0C0C0"/>
                  </a:outerShdw>
                </a:effectLst>
                <a:latin typeface="Tahoma" pitchFamily="34" charset="0"/>
                <a:sym typeface="Lucida Sans Unicode" pitchFamily="34" charset="0"/>
              </a:rPr>
              <a:t>Duidelijke verwachtingen</a:t>
            </a:r>
            <a:endParaRPr lang="nl-NL" sz="4400" dirty="0">
              <a:solidFill>
                <a:srgbClr val="1F497D"/>
              </a:solidFill>
              <a:effectLst>
                <a:outerShdw blurRad="38100" dist="38100" dir="2700000" algn="tl">
                  <a:srgbClr val="C0C0C0"/>
                </a:outerShdw>
              </a:effectLst>
              <a:latin typeface="Tahoma" pitchFamily="34" charset="0"/>
              <a:sym typeface="Lucida Sans Unicode" pitchFamily="34" charset="0"/>
            </a:endParaRPr>
          </a:p>
          <a:p>
            <a:pPr>
              <a:defRPr/>
            </a:pPr>
            <a:endParaRPr lang="nl-NL" sz="4400" dirty="0">
              <a:solidFill>
                <a:prstClr val="black"/>
              </a:solidFill>
            </a:endParaRPr>
          </a:p>
        </p:txBody>
      </p:sp>
      <p:sp>
        <p:nvSpPr>
          <p:cNvPr id="14342" name="TextBox 4"/>
          <p:cNvSpPr txBox="1">
            <a:spLocks noChangeArrowheads="1"/>
          </p:cNvSpPr>
          <p:nvPr/>
        </p:nvSpPr>
        <p:spPr bwMode="auto">
          <a:xfrm>
            <a:off x="1717675" y="6346825"/>
            <a:ext cx="850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nl-NL" altLang="en-US" sz="1200" b="1" dirty="0">
                <a:solidFill>
                  <a:prstClr val="black"/>
                </a:solidFill>
                <a:latin typeface="Arial" pitchFamily="34" charset="0"/>
              </a:rPr>
              <a:t>Gebaseerd op: Blue Ocean Strategy. 2015. Fair Process. Available from </a:t>
            </a:r>
            <a:r>
              <a:rPr lang="nl-NL" altLang="en-US" sz="1200" b="1" dirty="0">
                <a:solidFill>
                  <a:prstClr val="black"/>
                </a:solidFill>
                <a:latin typeface="Arial" pitchFamily="34" charset="0"/>
                <a:hlinkClick r:id="rId3"/>
              </a:rPr>
              <a:t>http://www.blueoceanstrategy.com/tools/fair-process/</a:t>
            </a:r>
            <a:r>
              <a:rPr lang="nl-NL" altLang="en-US" sz="1200" b="1" dirty="0">
                <a:solidFill>
                  <a:prstClr val="black"/>
                </a:solidFill>
                <a:latin typeface="Arial" pitchFamily="34" charset="0"/>
              </a:rPr>
              <a:t> </a:t>
            </a:r>
          </a:p>
        </p:txBody>
      </p:sp>
      <p:sp>
        <p:nvSpPr>
          <p:cNvPr id="14343" name="Oval 16"/>
          <p:cNvSpPr>
            <a:spLocks noChangeArrowheads="1"/>
          </p:cNvSpPr>
          <p:nvPr/>
        </p:nvSpPr>
        <p:spPr bwMode="auto">
          <a:xfrm>
            <a:off x="322958" y="980728"/>
            <a:ext cx="1512887" cy="1441450"/>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14344" name="Oval 16"/>
          <p:cNvSpPr>
            <a:spLocks noChangeArrowheads="1"/>
          </p:cNvSpPr>
          <p:nvPr/>
        </p:nvSpPr>
        <p:spPr bwMode="auto">
          <a:xfrm>
            <a:off x="251520" y="2638078"/>
            <a:ext cx="1512888" cy="1441450"/>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0" fontAlgn="base" hangingPunct="0">
              <a:spcAft>
                <a:spcPct val="0"/>
              </a:spcAft>
            </a:pPr>
            <a:endParaRPr lang="nl-NL" altLang="en-US" sz="1800" b="1" dirty="0">
              <a:solidFill>
                <a:prstClr val="white"/>
              </a:solidFill>
            </a:endParaRPr>
          </a:p>
        </p:txBody>
      </p:sp>
      <p:sp>
        <p:nvSpPr>
          <p:cNvPr id="14345" name="Oval 16"/>
          <p:cNvSpPr>
            <a:spLocks noChangeArrowheads="1"/>
          </p:cNvSpPr>
          <p:nvPr/>
        </p:nvSpPr>
        <p:spPr bwMode="auto">
          <a:xfrm>
            <a:off x="275333" y="4357341"/>
            <a:ext cx="1512887" cy="1441450"/>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14346" name="TextBox 2"/>
          <p:cNvSpPr txBox="1">
            <a:spLocks noChangeArrowheads="1"/>
          </p:cNvSpPr>
          <p:nvPr/>
        </p:nvSpPr>
        <p:spPr bwMode="auto">
          <a:xfrm>
            <a:off x="703958" y="1129953"/>
            <a:ext cx="719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fontAlgn="base" hangingPunct="0">
              <a:spcBef>
                <a:spcPct val="0"/>
              </a:spcBef>
              <a:spcAft>
                <a:spcPct val="0"/>
              </a:spcAft>
              <a:buFontTx/>
              <a:buNone/>
            </a:pPr>
            <a:r>
              <a:rPr lang="nl-NL" altLang="en-US" sz="6600" b="1" dirty="0">
                <a:solidFill>
                  <a:prstClr val="black"/>
                </a:solidFill>
                <a:latin typeface="Arial" pitchFamily="34" charset="0"/>
              </a:rPr>
              <a:t>E</a:t>
            </a:r>
          </a:p>
        </p:txBody>
      </p:sp>
      <p:sp>
        <p:nvSpPr>
          <p:cNvPr id="14347" name="TextBox 14"/>
          <p:cNvSpPr txBox="1">
            <a:spLocks noChangeArrowheads="1"/>
          </p:cNvSpPr>
          <p:nvPr/>
        </p:nvSpPr>
        <p:spPr bwMode="auto">
          <a:xfrm>
            <a:off x="637283" y="2804766"/>
            <a:ext cx="720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fontAlgn="base" hangingPunct="0">
              <a:spcBef>
                <a:spcPct val="0"/>
              </a:spcBef>
              <a:spcAft>
                <a:spcPct val="0"/>
              </a:spcAft>
              <a:buFontTx/>
              <a:buNone/>
            </a:pPr>
            <a:r>
              <a:rPr lang="nl-NL" altLang="en-US" sz="6600" b="1" dirty="0">
                <a:solidFill>
                  <a:prstClr val="black"/>
                </a:solidFill>
                <a:latin typeface="Arial" pitchFamily="34" charset="0"/>
              </a:rPr>
              <a:t>E</a:t>
            </a:r>
          </a:p>
        </p:txBody>
      </p:sp>
      <p:sp>
        <p:nvSpPr>
          <p:cNvPr id="14348" name="TextBox 15"/>
          <p:cNvSpPr txBox="1">
            <a:spLocks noChangeArrowheads="1"/>
          </p:cNvSpPr>
          <p:nvPr/>
        </p:nvSpPr>
        <p:spPr bwMode="auto">
          <a:xfrm>
            <a:off x="648395" y="4536728"/>
            <a:ext cx="719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fontAlgn="base" hangingPunct="0">
              <a:spcBef>
                <a:spcPct val="0"/>
              </a:spcBef>
              <a:spcAft>
                <a:spcPct val="0"/>
              </a:spcAft>
              <a:buFontTx/>
              <a:buNone/>
            </a:pPr>
            <a:r>
              <a:rPr lang="nl-NL" altLang="en-US" sz="6600" b="1" dirty="0">
                <a:solidFill>
                  <a:prstClr val="black"/>
                </a:solidFill>
                <a:latin typeface="Arial" pitchFamily="34" charset="0"/>
              </a:rPr>
              <a:t>E</a:t>
            </a:r>
          </a:p>
        </p:txBody>
      </p:sp>
      <p:sp>
        <p:nvSpPr>
          <p:cNvPr id="13" name="Titel 1"/>
          <p:cNvSpPr>
            <a:spLocks noGrp="1"/>
          </p:cNvSpPr>
          <p:nvPr>
            <p:ph type="title"/>
          </p:nvPr>
        </p:nvSpPr>
        <p:spPr>
          <a:xfrm rot="60000">
            <a:off x="631527" y="18280"/>
            <a:ext cx="7886700" cy="995847"/>
          </a:xfrm>
        </p:spPr>
        <p:txBody>
          <a:bodyPr/>
          <a:lstStyle/>
          <a:p>
            <a:r>
              <a:rPr lang="nl-NL" sz="3200" dirty="0">
                <a:solidFill>
                  <a:schemeClr val="bg1"/>
                </a:solidFill>
                <a:latin typeface="Arial Black" panose="020B0A04020102020204" pitchFamily="34" charset="0"/>
              </a:rPr>
              <a:t>Eerlijk proces: De drie E’s</a:t>
            </a:r>
          </a:p>
        </p:txBody>
      </p:sp>
    </p:spTree>
    <p:extLst>
      <p:ext uri="{BB962C8B-B14F-4D97-AF65-F5344CB8AC3E}">
        <p14:creationId xmlns:p14="http://schemas.microsoft.com/office/powerpoint/2010/main" val="28218695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6372200" y="3068960"/>
            <a:ext cx="2771800" cy="378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5064" name="Picture 8" descr="img_conn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2852738"/>
            <a:ext cx="16573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9"/>
          <p:cNvSpPr txBox="1">
            <a:spLocks noChangeArrowheads="1"/>
          </p:cNvSpPr>
          <p:nvPr/>
        </p:nvSpPr>
        <p:spPr bwMode="auto">
          <a:xfrm>
            <a:off x="611188" y="2062163"/>
            <a:ext cx="2089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50000"/>
              </a:spcBef>
              <a:spcAft>
                <a:spcPct val="0"/>
              </a:spcAft>
              <a:buFontTx/>
              <a:buNone/>
            </a:pPr>
            <a:r>
              <a:rPr lang="nl-NL" altLang="en-US" b="1" dirty="0">
                <a:solidFill>
                  <a:srgbClr val="1F497D"/>
                </a:solidFill>
              </a:rPr>
              <a:t>Proactief</a:t>
            </a:r>
          </a:p>
        </p:txBody>
      </p:sp>
      <p:sp>
        <p:nvSpPr>
          <p:cNvPr id="45066" name="Text Box 10"/>
          <p:cNvSpPr txBox="1">
            <a:spLocks noChangeArrowheads="1"/>
          </p:cNvSpPr>
          <p:nvPr/>
        </p:nvSpPr>
        <p:spPr bwMode="auto">
          <a:xfrm>
            <a:off x="393700" y="4149725"/>
            <a:ext cx="26654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50000"/>
              </a:spcBef>
              <a:spcAft>
                <a:spcPct val="0"/>
              </a:spcAft>
              <a:buFontTx/>
              <a:buNone/>
            </a:pPr>
            <a:r>
              <a:rPr lang="nl-NL" altLang="en-US" sz="2400" b="1" dirty="0">
                <a:solidFill>
                  <a:srgbClr val="336600"/>
                </a:solidFill>
              </a:rPr>
              <a:t>Bouwen en onderhouden relatie</a:t>
            </a:r>
          </a:p>
        </p:txBody>
      </p:sp>
      <p:sp>
        <p:nvSpPr>
          <p:cNvPr id="45068" name="Text Box 12"/>
          <p:cNvSpPr txBox="1">
            <a:spLocks noChangeArrowheads="1"/>
          </p:cNvSpPr>
          <p:nvPr/>
        </p:nvSpPr>
        <p:spPr bwMode="auto">
          <a:xfrm>
            <a:off x="3778250" y="1270000"/>
            <a:ext cx="1655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50000"/>
              </a:spcBef>
              <a:spcAft>
                <a:spcPct val="0"/>
              </a:spcAft>
              <a:buFontTx/>
              <a:buNone/>
            </a:pPr>
            <a:r>
              <a:rPr lang="nl-NL" altLang="en-US" b="1" dirty="0">
                <a:solidFill>
                  <a:srgbClr val="1F497D"/>
                </a:solidFill>
              </a:rPr>
              <a:t>Cirkels</a:t>
            </a:r>
          </a:p>
        </p:txBody>
      </p:sp>
      <p:pic>
        <p:nvPicPr>
          <p:cNvPr id="4507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781300"/>
            <a:ext cx="18002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5"/>
          <p:cNvSpPr txBox="1">
            <a:spLocks noChangeArrowheads="1"/>
          </p:cNvSpPr>
          <p:nvPr/>
        </p:nvSpPr>
        <p:spPr bwMode="auto">
          <a:xfrm>
            <a:off x="6815138" y="2078038"/>
            <a:ext cx="16573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50000"/>
              </a:spcBef>
              <a:spcAft>
                <a:spcPct val="0"/>
              </a:spcAft>
              <a:buFontTx/>
              <a:buNone/>
            </a:pPr>
            <a:r>
              <a:rPr lang="nl-NL" altLang="en-US" b="1" dirty="0">
                <a:solidFill>
                  <a:srgbClr val="1F497D"/>
                </a:solidFill>
              </a:rPr>
              <a:t>Reactief</a:t>
            </a:r>
          </a:p>
        </p:txBody>
      </p:sp>
      <p:sp>
        <p:nvSpPr>
          <p:cNvPr id="45072" name="Text Box 16"/>
          <p:cNvSpPr txBox="1">
            <a:spLocks noChangeArrowheads="1"/>
          </p:cNvSpPr>
          <p:nvPr/>
        </p:nvSpPr>
        <p:spPr bwMode="auto">
          <a:xfrm>
            <a:off x="6300788" y="4221163"/>
            <a:ext cx="266541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50000"/>
              </a:spcBef>
              <a:spcAft>
                <a:spcPct val="0"/>
              </a:spcAft>
              <a:buFontTx/>
              <a:buNone/>
            </a:pPr>
            <a:r>
              <a:rPr lang="nl-NL" altLang="en-US" sz="2400" b="1" dirty="0">
                <a:solidFill>
                  <a:srgbClr val="336600"/>
                </a:solidFill>
              </a:rPr>
              <a:t>Onderhouden en herstellen relatie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2588" y="1865313"/>
            <a:ext cx="337820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13"/>
          <p:cNvSpPr txBox="1">
            <a:spLocks noChangeArrowheads="1"/>
          </p:cNvSpPr>
          <p:nvPr/>
        </p:nvSpPr>
        <p:spPr bwMode="auto">
          <a:xfrm>
            <a:off x="3778250" y="3141663"/>
            <a:ext cx="17272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nl-NL" sz="4800" b="1" dirty="0">
                <a:solidFill>
                  <a:srgbClr val="336600"/>
                </a:solidFill>
                <a:effectLst>
                  <a:outerShdw blurRad="38100" dist="38100" dir="2700000" algn="tl">
                    <a:srgbClr val="C0C0C0"/>
                  </a:outerShdw>
                </a:effectLst>
                <a:ea typeface="ＭＳ Ｐゴシック" pitchFamily="34" charset="-128"/>
              </a:rPr>
              <a:t>MET</a:t>
            </a:r>
          </a:p>
        </p:txBody>
      </p:sp>
      <p:sp>
        <p:nvSpPr>
          <p:cNvPr id="13" name="Titel 1"/>
          <p:cNvSpPr txBox="1">
            <a:spLocks/>
          </p:cNvSpPr>
          <p:nvPr/>
        </p:nvSpPr>
        <p:spPr bwMode="auto">
          <a:xfrm rot="60000">
            <a:off x="631527" y="18280"/>
            <a:ext cx="7886700"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Positieve relaties</a:t>
            </a:r>
          </a:p>
        </p:txBody>
      </p:sp>
    </p:spTree>
    <p:extLst>
      <p:ext uri="{BB962C8B-B14F-4D97-AF65-F5344CB8AC3E}">
        <p14:creationId xmlns:p14="http://schemas.microsoft.com/office/powerpoint/2010/main" val="36104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fade">
                                      <p:cBhvr>
                                        <p:cTn id="7" dur="500"/>
                                        <p:tgtEl>
                                          <p:spTgt spid="450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65"/>
                                        </p:tgtEl>
                                        <p:attrNameLst>
                                          <p:attrName>style.visibility</p:attrName>
                                        </p:attrNameLst>
                                      </p:cBhvr>
                                      <p:to>
                                        <p:strVal val="visible"/>
                                      </p:to>
                                    </p:set>
                                    <p:animEffect transition="in" filter="fade">
                                      <p:cBhvr>
                                        <p:cTn id="10" dur="500"/>
                                        <p:tgtEl>
                                          <p:spTgt spid="450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66"/>
                                        </p:tgtEl>
                                        <p:attrNameLst>
                                          <p:attrName>style.visibility</p:attrName>
                                        </p:attrNameLst>
                                      </p:cBhvr>
                                      <p:to>
                                        <p:strVal val="visible"/>
                                      </p:to>
                                    </p:set>
                                    <p:animEffect transition="in" filter="fade">
                                      <p:cBhvr>
                                        <p:cTn id="13" dur="500"/>
                                        <p:tgtEl>
                                          <p:spTgt spid="450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068"/>
                                        </p:tgtEl>
                                        <p:attrNameLst>
                                          <p:attrName>style.visibility</p:attrName>
                                        </p:attrNameLst>
                                      </p:cBhvr>
                                      <p:to>
                                        <p:strVal val="visible"/>
                                      </p:to>
                                    </p:set>
                                    <p:animEffect transition="in" filter="fade">
                                      <p:cBhvr>
                                        <p:cTn id="18" dur="500"/>
                                        <p:tgtEl>
                                          <p:spTgt spid="45068"/>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69"/>
                                        </p:tgtEl>
                                        <p:attrNameLst>
                                          <p:attrName>style.visibility</p:attrName>
                                        </p:attrNameLst>
                                      </p:cBhvr>
                                      <p:to>
                                        <p:strVal val="visible"/>
                                      </p:to>
                                    </p:set>
                                    <p:animEffect transition="in" filter="fade">
                                      <p:cBhvr>
                                        <p:cTn id="24" dur="500"/>
                                        <p:tgtEl>
                                          <p:spTgt spid="4506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5071"/>
                                        </p:tgtEl>
                                        <p:attrNameLst>
                                          <p:attrName>style.visibility</p:attrName>
                                        </p:attrNameLst>
                                      </p:cBhvr>
                                      <p:to>
                                        <p:strVal val="visible"/>
                                      </p:to>
                                    </p:set>
                                    <p:animEffect transition="in" filter="fade">
                                      <p:cBhvr>
                                        <p:cTn id="29" dur="500"/>
                                        <p:tgtEl>
                                          <p:spTgt spid="45071"/>
                                        </p:tgtEl>
                                      </p:cBhvr>
                                    </p:animEffect>
                                  </p:childTnLst>
                                </p:cTn>
                              </p:par>
                              <p:par>
                                <p:cTn id="30" presetID="10" presetClass="entr" presetSubtype="0" fill="hold" nodeType="withEffect">
                                  <p:stCondLst>
                                    <p:cond delay="0"/>
                                  </p:stCondLst>
                                  <p:childTnLst>
                                    <p:set>
                                      <p:cBhvr>
                                        <p:cTn id="31" dur="1" fill="hold">
                                          <p:stCondLst>
                                            <p:cond delay="0"/>
                                          </p:stCondLst>
                                        </p:cTn>
                                        <p:tgtEl>
                                          <p:spTgt spid="45070"/>
                                        </p:tgtEl>
                                        <p:attrNameLst>
                                          <p:attrName>style.visibility</p:attrName>
                                        </p:attrNameLst>
                                      </p:cBhvr>
                                      <p:to>
                                        <p:strVal val="visible"/>
                                      </p:to>
                                    </p:set>
                                    <p:animEffect transition="in" filter="fade">
                                      <p:cBhvr>
                                        <p:cTn id="32" dur="500"/>
                                        <p:tgtEl>
                                          <p:spTgt spid="450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072"/>
                                        </p:tgtEl>
                                        <p:attrNameLst>
                                          <p:attrName>style.visibility</p:attrName>
                                        </p:attrNameLst>
                                      </p:cBhvr>
                                      <p:to>
                                        <p:strVal val="visible"/>
                                      </p:to>
                                    </p:set>
                                    <p:animEffect transition="in" filter="fade">
                                      <p:cBhvr>
                                        <p:cTn id="35" dur="500"/>
                                        <p:tgtEl>
                                          <p:spTgt spid="4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6" grpId="0"/>
      <p:bldP spid="45068" grpId="0"/>
      <p:bldP spid="45071" grpId="0"/>
      <p:bldP spid="45072" grpId="0"/>
      <p:bldP spid="450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627" y="188640"/>
            <a:ext cx="8496944" cy="646331"/>
          </a:xfrm>
          <a:prstGeom prst="rect">
            <a:avLst/>
          </a:prstGeom>
          <a:noFill/>
        </p:spPr>
        <p:txBody>
          <a:bodyPr wrap="square">
            <a:spAutoFit/>
          </a:bodyPr>
          <a:lstStyle/>
          <a:p>
            <a:pPr algn="ctr">
              <a:defRPr/>
            </a:pPr>
            <a:r>
              <a:rPr lang="en-GB" sz="3600" b="1" dirty="0">
                <a:solidFill>
                  <a:schemeClr val="bg1"/>
                </a:solidFill>
                <a:latin typeface="+mj-lt"/>
                <a:cs typeface="Arial" panose="020B0604020202020204" pitchFamily="34" charset="0"/>
              </a:rPr>
              <a:t>Relationship wheel</a:t>
            </a:r>
          </a:p>
        </p:txBody>
      </p:sp>
      <p:graphicFrame>
        <p:nvGraphicFramePr>
          <p:cNvPr id="2" name="Diagram 1"/>
          <p:cNvGraphicFramePr/>
          <p:nvPr/>
        </p:nvGraphicFramePr>
        <p:xfrm>
          <a:off x="539750" y="1051144"/>
          <a:ext cx="8064698" cy="540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718" y="5513853"/>
            <a:ext cx="2771527" cy="646331"/>
          </a:xfrm>
          <a:prstGeom prst="rect">
            <a:avLst/>
          </a:prstGeom>
          <a:noFill/>
        </p:spPr>
        <p:txBody>
          <a:bodyPr wrap="square" rtlCol="0">
            <a:spAutoFit/>
          </a:bodyPr>
          <a:lstStyle/>
          <a:p>
            <a:r>
              <a:rPr lang="en-GB" dirty="0">
                <a:latin typeface="+mj-lt"/>
              </a:rPr>
              <a:t>Relationship wheel thejenhoff.com</a:t>
            </a:r>
          </a:p>
        </p:txBody>
      </p:sp>
    </p:spTree>
    <p:extLst>
      <p:ext uri="{BB962C8B-B14F-4D97-AF65-F5344CB8AC3E}">
        <p14:creationId xmlns:p14="http://schemas.microsoft.com/office/powerpoint/2010/main" val="365641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6372200" y="3068960"/>
            <a:ext cx="2771800" cy="378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xtBox 4"/>
          <p:cNvSpPr txBox="1">
            <a:spLocks noChangeArrowheads="1"/>
          </p:cNvSpPr>
          <p:nvPr/>
        </p:nvSpPr>
        <p:spPr bwMode="auto">
          <a:xfrm>
            <a:off x="468313" y="4838700"/>
            <a:ext cx="18716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dirty="0">
                <a:solidFill>
                  <a:srgbClr val="1F497D"/>
                </a:solidFill>
                <a:latin typeface="Arial" pitchFamily="34" charset="0"/>
                <a:ea typeface="Arial Rounded MT Bold" pitchFamily="34" charset="0"/>
                <a:cs typeface="Arial" pitchFamily="34" charset="0"/>
                <a:sym typeface="Arial Rounded MT Bold" pitchFamily="34" charset="0"/>
              </a:rPr>
              <a:t>Verleden</a:t>
            </a:r>
          </a:p>
          <a:p>
            <a:pPr fontAlgn="base">
              <a:spcBef>
                <a:spcPct val="0"/>
              </a:spcBef>
              <a:spcAft>
                <a:spcPct val="0"/>
              </a:spcAft>
              <a:buFontTx/>
              <a:buNone/>
            </a:pPr>
            <a:endParaRPr lang="nl-NL" altLang="en-US" sz="1800" dirty="0">
              <a:solidFill>
                <a:prstClr val="black"/>
              </a:solidFill>
              <a:latin typeface="Arial" pitchFamily="34" charset="0"/>
              <a:ea typeface="Arial Rounded MT Bold" pitchFamily="34" charset="0"/>
              <a:cs typeface="Arial" pitchFamily="34" charset="0"/>
            </a:endParaRPr>
          </a:p>
        </p:txBody>
      </p:sp>
      <p:sp>
        <p:nvSpPr>
          <p:cNvPr id="7" name="TextBox 6"/>
          <p:cNvSpPr txBox="1">
            <a:spLocks noChangeArrowheads="1"/>
          </p:cNvSpPr>
          <p:nvPr/>
        </p:nvSpPr>
        <p:spPr bwMode="auto">
          <a:xfrm>
            <a:off x="6659563" y="4799013"/>
            <a:ext cx="20891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dirty="0">
                <a:solidFill>
                  <a:srgbClr val="1F497D"/>
                </a:solidFill>
                <a:latin typeface="Arial" pitchFamily="34" charset="0"/>
                <a:ea typeface="Arial Rounded MT Bold" pitchFamily="34" charset="0"/>
                <a:cs typeface="Arial" pitchFamily="34" charset="0"/>
                <a:sym typeface="Arial Rounded MT Bold" pitchFamily="34" charset="0"/>
              </a:rPr>
              <a:t>Toekomst</a:t>
            </a:r>
          </a:p>
          <a:p>
            <a:pPr fontAlgn="base">
              <a:spcBef>
                <a:spcPct val="0"/>
              </a:spcBef>
              <a:spcAft>
                <a:spcPct val="0"/>
              </a:spcAft>
              <a:buFontTx/>
              <a:buNone/>
            </a:pPr>
            <a:endParaRPr lang="nl-NL" altLang="en-US" sz="1800" dirty="0">
              <a:solidFill>
                <a:prstClr val="black"/>
              </a:solidFill>
              <a:latin typeface="Arial" pitchFamily="34" charset="0"/>
              <a:ea typeface="Arial Rounded MT Bold" pitchFamily="34" charset="0"/>
              <a:cs typeface="Arial" pitchFamily="34" charset="0"/>
            </a:endParaRPr>
          </a:p>
        </p:txBody>
      </p:sp>
      <p:grpSp>
        <p:nvGrpSpPr>
          <p:cNvPr id="15365" name="Group 9"/>
          <p:cNvGrpSpPr>
            <a:grpSpLocks/>
          </p:cNvGrpSpPr>
          <p:nvPr/>
        </p:nvGrpSpPr>
        <p:grpSpPr bwMode="auto">
          <a:xfrm>
            <a:off x="251520" y="3108325"/>
            <a:ext cx="2520950" cy="1481138"/>
            <a:chOff x="827584" y="3318552"/>
            <a:chExt cx="2520280" cy="1480699"/>
          </a:xfrm>
        </p:grpSpPr>
        <p:sp>
          <p:nvSpPr>
            <p:cNvPr id="15373" name="TextBox 5"/>
            <p:cNvSpPr txBox="1">
              <a:spLocks noChangeArrowheads="1"/>
            </p:cNvSpPr>
            <p:nvPr/>
          </p:nvSpPr>
          <p:spPr bwMode="auto">
            <a:xfrm>
              <a:off x="896686" y="3443348"/>
              <a:ext cx="2368699" cy="12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800" dirty="0">
                  <a:solidFill>
                    <a:prstClr val="black"/>
                  </a:solidFill>
                  <a:latin typeface="Arial" pitchFamily="34" charset="0"/>
                  <a:ea typeface="Arial Rounded MT Bold" pitchFamily="34" charset="0"/>
                  <a:cs typeface="Arial" pitchFamily="34" charset="0"/>
                  <a:sym typeface="Arial Rounded MT Bold" pitchFamily="34" charset="0"/>
                </a:rPr>
                <a:t>Wat is er gebeurd?</a:t>
              </a:r>
            </a:p>
            <a:p>
              <a:pPr algn="ctr" fontAlgn="base">
                <a:spcBef>
                  <a:spcPct val="0"/>
                </a:spcBef>
                <a:spcAft>
                  <a:spcPct val="0"/>
                </a:spcAft>
                <a:buFontTx/>
                <a:buNone/>
              </a:pPr>
              <a:endParaRPr lang="nl-NL" altLang="en-US" sz="1800" dirty="0">
                <a:solidFill>
                  <a:prstClr val="black"/>
                </a:solidFill>
                <a:latin typeface="Arial" pitchFamily="34" charset="0"/>
                <a:ea typeface="Arial Rounded MT Bold" pitchFamily="34" charset="0"/>
                <a:cs typeface="Arial" pitchFamily="34" charset="0"/>
              </a:endParaRPr>
            </a:p>
          </p:txBody>
        </p:sp>
        <p:sp>
          <p:nvSpPr>
            <p:cNvPr id="8" name="Rounded Rectangular Callout 7"/>
            <p:cNvSpPr/>
            <p:nvPr/>
          </p:nvSpPr>
          <p:spPr>
            <a:xfrm>
              <a:off x="827584" y="3318552"/>
              <a:ext cx="2520280" cy="1480699"/>
            </a:xfrm>
            <a:prstGeom prst="wedgeRoundRectCallout">
              <a:avLst>
                <a:gd name="adj1" fmla="val -27980"/>
                <a:gd name="adj2" fmla="val 6970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dirty="0">
                <a:noFill/>
              </a:endParaRPr>
            </a:p>
          </p:txBody>
        </p:sp>
      </p:grpSp>
      <p:sp>
        <p:nvSpPr>
          <p:cNvPr id="9" name="TextBox 8"/>
          <p:cNvSpPr txBox="1">
            <a:spLocks noChangeArrowheads="1"/>
          </p:cNvSpPr>
          <p:nvPr/>
        </p:nvSpPr>
        <p:spPr bwMode="auto">
          <a:xfrm>
            <a:off x="3652838" y="4775200"/>
            <a:ext cx="18272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dirty="0">
                <a:solidFill>
                  <a:srgbClr val="1F497D"/>
                </a:solidFill>
                <a:latin typeface="Arial" pitchFamily="34" charset="0"/>
                <a:ea typeface="Arial Rounded MT Bold" pitchFamily="34" charset="0"/>
                <a:cs typeface="Arial" pitchFamily="34" charset="0"/>
                <a:sym typeface="Arial Rounded MT Bold" pitchFamily="34" charset="0"/>
              </a:rPr>
              <a:t>Heden</a:t>
            </a:r>
          </a:p>
          <a:p>
            <a:pPr algn="ctr" fontAlgn="base">
              <a:spcBef>
                <a:spcPct val="0"/>
              </a:spcBef>
              <a:spcAft>
                <a:spcPct val="0"/>
              </a:spcAft>
              <a:buFontTx/>
              <a:buNone/>
            </a:pPr>
            <a:endParaRPr lang="nl-NL" altLang="en-US" sz="1800" dirty="0">
              <a:solidFill>
                <a:prstClr val="black"/>
              </a:solidFill>
              <a:latin typeface="Arial" pitchFamily="34" charset="0"/>
              <a:ea typeface="Arial Rounded MT Bold" pitchFamily="34" charset="0"/>
              <a:cs typeface="Arial" pitchFamily="34" charset="0"/>
            </a:endParaRPr>
          </a:p>
        </p:txBody>
      </p:sp>
      <p:sp>
        <p:nvSpPr>
          <p:cNvPr id="15367" name="TextBox 10"/>
          <p:cNvSpPr txBox="1">
            <a:spLocks noChangeArrowheads="1"/>
          </p:cNvSpPr>
          <p:nvPr/>
        </p:nvSpPr>
        <p:spPr bwMode="auto">
          <a:xfrm>
            <a:off x="3131840" y="3232150"/>
            <a:ext cx="251936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800" dirty="0">
                <a:solidFill>
                  <a:prstClr val="black"/>
                </a:solidFill>
                <a:latin typeface="Arial" pitchFamily="34" charset="0"/>
                <a:ea typeface="Arial Rounded MT Bold" pitchFamily="34" charset="0"/>
                <a:cs typeface="Arial" pitchFamily="34" charset="0"/>
                <a:sym typeface="Arial Rounded MT Bold" pitchFamily="34" charset="0"/>
              </a:rPr>
              <a:t>Wie is er door geraakt en hoe?</a:t>
            </a:r>
          </a:p>
          <a:p>
            <a:pPr algn="ctr" fontAlgn="base">
              <a:spcBef>
                <a:spcPct val="0"/>
              </a:spcBef>
              <a:spcAft>
                <a:spcPct val="0"/>
              </a:spcAft>
              <a:buFontTx/>
              <a:buNone/>
            </a:pPr>
            <a:endParaRPr lang="nl-NL" altLang="en-US" sz="1800" dirty="0">
              <a:solidFill>
                <a:prstClr val="black"/>
              </a:solidFill>
              <a:latin typeface="Arial" pitchFamily="34" charset="0"/>
              <a:ea typeface="Arial Rounded MT Bold" pitchFamily="34" charset="0"/>
              <a:cs typeface="Arial" pitchFamily="34" charset="0"/>
            </a:endParaRPr>
          </a:p>
        </p:txBody>
      </p:sp>
      <p:sp>
        <p:nvSpPr>
          <p:cNvPr id="14" name="Rounded Rectangular Callout 13"/>
          <p:cNvSpPr/>
          <p:nvPr/>
        </p:nvSpPr>
        <p:spPr>
          <a:xfrm>
            <a:off x="2915816" y="3108325"/>
            <a:ext cx="2878137" cy="1481138"/>
          </a:xfrm>
          <a:prstGeom prst="wedgeRoundRectCallout">
            <a:avLst>
              <a:gd name="adj1" fmla="val -11132"/>
              <a:gd name="adj2" fmla="val 6877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dirty="0">
              <a:noFill/>
            </a:endParaRPr>
          </a:p>
        </p:txBody>
      </p:sp>
      <p:grpSp>
        <p:nvGrpSpPr>
          <p:cNvPr id="15369" name="Group 14"/>
          <p:cNvGrpSpPr>
            <a:grpSpLocks/>
          </p:cNvGrpSpPr>
          <p:nvPr/>
        </p:nvGrpSpPr>
        <p:grpSpPr bwMode="auto">
          <a:xfrm>
            <a:off x="5940152" y="3108325"/>
            <a:ext cx="3133725" cy="1481138"/>
            <a:chOff x="827584" y="3318552"/>
            <a:chExt cx="2520280" cy="1481409"/>
          </a:xfrm>
        </p:grpSpPr>
        <p:sp>
          <p:nvSpPr>
            <p:cNvPr id="15371" name="TextBox 15"/>
            <p:cNvSpPr txBox="1">
              <a:spLocks noChangeArrowheads="1"/>
            </p:cNvSpPr>
            <p:nvPr/>
          </p:nvSpPr>
          <p:spPr bwMode="auto">
            <a:xfrm>
              <a:off x="896686" y="3443348"/>
              <a:ext cx="2368699" cy="126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dirty="0">
                  <a:solidFill>
                    <a:prstClr val="black"/>
                  </a:solidFill>
                  <a:latin typeface="Arial" pitchFamily="34" charset="0"/>
                  <a:ea typeface="Arial Rounded MT Bold" pitchFamily="34" charset="0"/>
                  <a:cs typeface="Arial" pitchFamily="34" charset="0"/>
                  <a:sym typeface="Arial Rounded MT Bold" pitchFamily="34" charset="0"/>
                </a:rPr>
                <a:t>Wat moet er nu gebeuren om verder te kunnen</a:t>
              </a:r>
              <a:r>
                <a:rPr lang="nl-NL" altLang="en-US" sz="2800" dirty="0">
                  <a:solidFill>
                    <a:prstClr val="black"/>
                  </a:solidFill>
                  <a:latin typeface="Arial" pitchFamily="34" charset="0"/>
                  <a:ea typeface="Arial Rounded MT Bold" pitchFamily="34" charset="0"/>
                  <a:cs typeface="Arial" pitchFamily="34" charset="0"/>
                  <a:sym typeface="Arial Rounded MT Bold" pitchFamily="34" charset="0"/>
                </a:rPr>
                <a:t>?</a:t>
              </a:r>
              <a:endParaRPr lang="nl-NL" altLang="en-US" sz="1800" dirty="0">
                <a:solidFill>
                  <a:prstClr val="black"/>
                </a:solidFill>
                <a:latin typeface="Arial" pitchFamily="34" charset="0"/>
                <a:ea typeface="Arial Rounded MT Bold" pitchFamily="34" charset="0"/>
                <a:cs typeface="Arial" pitchFamily="34" charset="0"/>
              </a:endParaRPr>
            </a:p>
          </p:txBody>
        </p:sp>
        <p:sp>
          <p:nvSpPr>
            <p:cNvPr id="17" name="Rounded Rectangular Callout 16"/>
            <p:cNvSpPr/>
            <p:nvPr/>
          </p:nvSpPr>
          <p:spPr>
            <a:xfrm>
              <a:off x="827584" y="3318552"/>
              <a:ext cx="2520280" cy="1481409"/>
            </a:xfrm>
            <a:prstGeom prst="wedgeRoundRectCallout">
              <a:avLst>
                <a:gd name="adj1" fmla="val -7699"/>
                <a:gd name="adj2" fmla="val 6877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dirty="0">
                <a:noFill/>
              </a:endParaRPr>
            </a:p>
          </p:txBody>
        </p:sp>
      </p:grpSp>
      <p:pic>
        <p:nvPicPr>
          <p:cNvPr id="153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2113" y="908050"/>
            <a:ext cx="29337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txBox="1">
            <a:spLocks/>
          </p:cNvSpPr>
          <p:nvPr/>
        </p:nvSpPr>
        <p:spPr bwMode="auto">
          <a:xfrm rot="60000">
            <a:off x="691658" y="18280"/>
            <a:ext cx="7886700"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Herstelgesprek</a:t>
            </a:r>
          </a:p>
        </p:txBody>
      </p:sp>
    </p:spTree>
    <p:extLst>
      <p:ext uri="{BB962C8B-B14F-4D97-AF65-F5344CB8AC3E}">
        <p14:creationId xmlns:p14="http://schemas.microsoft.com/office/powerpoint/2010/main" val="27992596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538"/>
            <a:ext cx="8229600" cy="5399087"/>
          </a:xfrm>
        </p:spPr>
        <p:txBody>
          <a:bodyPr>
            <a:normAutofit fontScale="55000" lnSpcReduction="20000"/>
          </a:bodyPr>
          <a:lstStyle/>
          <a:p>
            <a:pPr marL="0" indent="0" algn="ctr">
              <a:buNone/>
              <a:defRPr/>
            </a:pPr>
            <a:r>
              <a:rPr lang="nl-NL" sz="4500" b="1" dirty="0">
                <a:solidFill>
                  <a:schemeClr val="tx2"/>
                </a:solidFill>
                <a:ea typeface="MS PGothic" panose="020B0600070205080204" pitchFamily="34" charset="-128"/>
              </a:rPr>
              <a:t>Het kennismaken met onderdelen van </a:t>
            </a:r>
            <a:r>
              <a:rPr lang="nl-NL" sz="4500" b="1" dirty="0" err="1">
                <a:solidFill>
                  <a:schemeClr val="tx2"/>
                </a:solidFill>
                <a:ea typeface="MS PGothic" panose="020B0600070205080204" pitchFamily="34" charset="-128"/>
              </a:rPr>
              <a:t>Restorative</a:t>
            </a:r>
            <a:r>
              <a:rPr lang="nl-NL" sz="4500" b="1" dirty="0">
                <a:solidFill>
                  <a:schemeClr val="tx2"/>
                </a:solidFill>
                <a:ea typeface="MS PGothic" panose="020B0600070205080204" pitchFamily="34" charset="-128"/>
              </a:rPr>
              <a:t> </a:t>
            </a:r>
            <a:r>
              <a:rPr lang="nl-NL" sz="4500" b="1" dirty="0" err="1">
                <a:solidFill>
                  <a:schemeClr val="tx2"/>
                </a:solidFill>
                <a:ea typeface="MS PGothic" panose="020B0600070205080204" pitchFamily="34" charset="-128"/>
              </a:rPr>
              <a:t>Practice</a:t>
            </a:r>
            <a:br>
              <a:rPr lang="nl-NL" sz="4500" dirty="0">
                <a:solidFill>
                  <a:schemeClr val="tx2"/>
                </a:solidFill>
                <a:ea typeface="MS PGothic" panose="020B0600070205080204" pitchFamily="34" charset="-128"/>
              </a:rPr>
            </a:br>
            <a:endParaRPr lang="nl-NL" sz="4500" dirty="0">
              <a:solidFill>
                <a:schemeClr val="tx2"/>
              </a:solidFill>
              <a:ea typeface="MS PGothic" panose="020B0600070205080204" pitchFamily="34" charset="-128"/>
            </a:endParaRPr>
          </a:p>
          <a:p>
            <a:pPr>
              <a:defRPr/>
            </a:pPr>
            <a:r>
              <a:rPr lang="nl-NL" sz="4500" dirty="0">
                <a:solidFill>
                  <a:schemeClr val="tx2"/>
                </a:solidFill>
                <a:ea typeface="MS PGothic" panose="020B0600070205080204" pitchFamily="34" charset="-128"/>
              </a:rPr>
              <a:t>Het belang begrijpen van werken aan relaties en gemeenschappen. Hoe een kring als middel hieraan kan bijdragen</a:t>
            </a:r>
          </a:p>
          <a:p>
            <a:pPr marL="0" indent="0">
              <a:buNone/>
              <a:defRPr/>
            </a:pPr>
            <a:endParaRPr lang="nl-NL" sz="4500" dirty="0">
              <a:solidFill>
                <a:schemeClr val="tx2"/>
              </a:solidFill>
              <a:ea typeface="MS PGothic" panose="020B0600070205080204" pitchFamily="34" charset="-128"/>
            </a:endParaRPr>
          </a:p>
          <a:p>
            <a:pPr>
              <a:defRPr/>
            </a:pPr>
            <a:r>
              <a:rPr lang="nl-NL" sz="4500" dirty="0">
                <a:solidFill>
                  <a:schemeClr val="tx2"/>
                </a:solidFill>
                <a:ea typeface="MS PGothic" panose="020B0600070205080204" pitchFamily="34" charset="-128"/>
              </a:rPr>
              <a:t>Begrijpen van de Vier Basishoudingen in relaties</a:t>
            </a:r>
          </a:p>
          <a:p>
            <a:pPr marL="0" indent="0">
              <a:buNone/>
              <a:defRPr/>
            </a:pPr>
            <a:endParaRPr lang="nl-NL" sz="4500" dirty="0">
              <a:solidFill>
                <a:schemeClr val="tx2"/>
              </a:solidFill>
              <a:ea typeface="MS PGothic" panose="020B0600070205080204" pitchFamily="34" charset="-128"/>
            </a:endParaRPr>
          </a:p>
          <a:p>
            <a:pPr>
              <a:defRPr/>
            </a:pPr>
            <a:r>
              <a:rPr lang="nl-NL" sz="4500" dirty="0">
                <a:solidFill>
                  <a:schemeClr val="tx2"/>
                </a:solidFill>
                <a:ea typeface="MS PGothic" panose="020B0600070205080204" pitchFamily="34" charset="-128"/>
              </a:rPr>
              <a:t>Kennismaken met de onderdelen van Fair Proces en hersteltaal</a:t>
            </a:r>
          </a:p>
          <a:p>
            <a:pPr marL="0" indent="0">
              <a:buNone/>
              <a:defRPr/>
            </a:pPr>
            <a:endParaRPr lang="nl-NL" sz="4500" dirty="0">
              <a:solidFill>
                <a:schemeClr val="tx2"/>
              </a:solidFill>
              <a:ea typeface="MS PGothic" panose="020B0600070205080204" pitchFamily="34" charset="-128"/>
            </a:endParaRPr>
          </a:p>
          <a:p>
            <a:pPr marL="0" indent="0" algn="ctr">
              <a:buNone/>
              <a:defRPr/>
            </a:pPr>
            <a:r>
              <a:rPr lang="nl-NL" sz="4500" b="1" dirty="0">
                <a:solidFill>
                  <a:schemeClr val="tx2"/>
                </a:solidFill>
                <a:ea typeface="MS PGothic" panose="020B0600070205080204" pitchFamily="34" charset="-128"/>
              </a:rPr>
              <a:t>Wij hopen dat mensen RP gaan (h)erkennen als gemeenschappelijk gedrag binnen Jong Hoogeveen</a:t>
            </a:r>
            <a:br>
              <a:rPr lang="nl-NL" sz="4400" dirty="0">
                <a:ea typeface="MS PGothic" panose="020B0600070205080204" pitchFamily="34" charset="-128"/>
              </a:rPr>
            </a:br>
            <a:endParaRPr lang="nl-NL" sz="4400" dirty="0">
              <a:ea typeface="MS PGothic" panose="020B0600070205080204" pitchFamily="34" charset="-128"/>
            </a:endParaRPr>
          </a:p>
        </p:txBody>
      </p:sp>
      <p:sp>
        <p:nvSpPr>
          <p:cNvPr id="5" name="Titel 1"/>
          <p:cNvSpPr>
            <a:spLocks noGrp="1"/>
          </p:cNvSpPr>
          <p:nvPr>
            <p:ph type="title"/>
          </p:nvPr>
        </p:nvSpPr>
        <p:spPr>
          <a:xfrm rot="60000">
            <a:off x="631527" y="18280"/>
            <a:ext cx="7886700" cy="995847"/>
          </a:xfrm>
        </p:spPr>
        <p:txBody>
          <a:bodyPr/>
          <a:lstStyle/>
          <a:p>
            <a:r>
              <a:rPr lang="nl-NL" sz="3200" dirty="0">
                <a:solidFill>
                  <a:schemeClr val="bg1"/>
                </a:solidFill>
                <a:latin typeface="Arial Black" panose="020B0A04020102020204" pitchFamily="34" charset="0"/>
              </a:rPr>
              <a:t>Leerdoelen</a:t>
            </a:r>
          </a:p>
        </p:txBody>
      </p:sp>
    </p:spTree>
    <p:extLst>
      <p:ext uri="{BB962C8B-B14F-4D97-AF65-F5344CB8AC3E}">
        <p14:creationId xmlns:p14="http://schemas.microsoft.com/office/powerpoint/2010/main" val="19537929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0" y="1125538"/>
            <a:ext cx="9144000" cy="52562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 typeface="Arial" pitchFamily="34" charset="0"/>
              <a:buNone/>
              <a:defRPr/>
            </a:pPr>
            <a:endParaRPr lang="en-GB" sz="2800" b="1" dirty="0">
              <a:effectLst>
                <a:outerShdw blurRad="38100" dist="38100" dir="2700000" algn="tl">
                  <a:srgbClr val="C0C0C0"/>
                </a:outerShdw>
              </a:effectLst>
              <a:latin typeface="Tahoma" pitchFamily="34" charset="0"/>
            </a:endParaRPr>
          </a:p>
          <a:p>
            <a:pPr algn="ctr">
              <a:buFont typeface="Arial" pitchFamily="34" charset="0"/>
              <a:buNone/>
              <a:defRPr/>
            </a:pPr>
            <a:r>
              <a:rPr lang="en-GB" sz="2800" b="1" dirty="0">
                <a:effectLst>
                  <a:outerShdw blurRad="38100" dist="38100" dir="2700000" algn="tl">
                    <a:srgbClr val="C0C0C0"/>
                  </a:outerShdw>
                </a:effectLst>
                <a:latin typeface="Tahoma" pitchFamily="34" charset="0"/>
              </a:rPr>
              <a:t>Meer </a:t>
            </a:r>
            <a:r>
              <a:rPr lang="en-GB" sz="2800" b="1" dirty="0" err="1">
                <a:effectLst>
                  <a:outerShdw blurRad="38100" dist="38100" dir="2700000" algn="tl">
                    <a:srgbClr val="C0C0C0"/>
                  </a:outerShdw>
                </a:effectLst>
                <a:latin typeface="Tahoma" pitchFamily="34" charset="0"/>
              </a:rPr>
              <a:t>weten</a:t>
            </a:r>
            <a:r>
              <a:rPr lang="en-GB" sz="2800" b="1" dirty="0">
                <a:effectLst>
                  <a:outerShdw blurRad="38100" dist="38100" dir="2700000" algn="tl">
                    <a:srgbClr val="C0C0C0"/>
                  </a:outerShdw>
                </a:effectLst>
                <a:latin typeface="Tahoma" pitchFamily="34" charset="0"/>
              </a:rPr>
              <a:t>?</a:t>
            </a:r>
            <a:r>
              <a:rPr lang="en-GB" sz="2800" dirty="0">
                <a:latin typeface="Tahoma" pitchFamily="34" charset="0"/>
              </a:rPr>
              <a:t> </a:t>
            </a:r>
          </a:p>
          <a:p>
            <a:pPr algn="ctr">
              <a:buFont typeface="Arial" pitchFamily="34" charset="0"/>
              <a:buNone/>
              <a:defRPr/>
            </a:pPr>
            <a:endParaRPr lang="en-GB" sz="2800" dirty="0">
              <a:latin typeface="Tahoma" pitchFamily="34" charset="0"/>
            </a:endParaRPr>
          </a:p>
          <a:p>
            <a:pPr algn="ctr">
              <a:buFont typeface="Arial" pitchFamily="34" charset="0"/>
              <a:buNone/>
              <a:defRPr/>
            </a:pPr>
            <a:endParaRPr lang="en-GB" sz="2800" dirty="0">
              <a:solidFill>
                <a:srgbClr val="FF0000"/>
              </a:solidFill>
              <a:latin typeface="Tahoma" pitchFamily="34" charset="0"/>
            </a:endParaRPr>
          </a:p>
          <a:p>
            <a:pPr algn="ctr">
              <a:buFont typeface="Arial" pitchFamily="34" charset="0"/>
              <a:buNone/>
              <a:defRPr/>
            </a:pPr>
            <a:r>
              <a:rPr lang="en-GB" sz="2800" dirty="0" err="1">
                <a:solidFill>
                  <a:schemeClr val="tx2"/>
                </a:solidFill>
                <a:latin typeface="Tahoma" pitchFamily="34" charset="0"/>
              </a:rPr>
              <a:t>Projectleider</a:t>
            </a:r>
            <a:r>
              <a:rPr lang="en-GB" sz="2800" dirty="0">
                <a:solidFill>
                  <a:schemeClr val="tx2"/>
                </a:solidFill>
                <a:latin typeface="Tahoma" pitchFamily="34" charset="0"/>
              </a:rPr>
              <a:t> Jong Hoogeveen </a:t>
            </a:r>
          </a:p>
          <a:p>
            <a:pPr algn="ctr">
              <a:buFont typeface="Arial" pitchFamily="34" charset="0"/>
              <a:buNone/>
              <a:defRPr/>
            </a:pPr>
            <a:r>
              <a:rPr lang="en-GB" sz="2800" dirty="0">
                <a:solidFill>
                  <a:schemeClr val="tx2"/>
                </a:solidFill>
                <a:latin typeface="Tahoma" pitchFamily="34" charset="0"/>
              </a:rPr>
              <a:t>Johanna Sellis</a:t>
            </a:r>
          </a:p>
          <a:p>
            <a:pPr algn="ctr">
              <a:buFont typeface="Arial" pitchFamily="34" charset="0"/>
              <a:buNone/>
              <a:defRPr/>
            </a:pPr>
            <a:r>
              <a:rPr lang="en-GB" sz="2800" dirty="0">
                <a:solidFill>
                  <a:schemeClr val="tx2"/>
                </a:solidFill>
                <a:latin typeface="Tahoma" pitchFamily="34" charset="0"/>
              </a:rPr>
              <a:t>j.sellis@dewoldenhoogeveen.nl</a:t>
            </a:r>
            <a:endParaRPr lang="en-GB" sz="2400" dirty="0">
              <a:solidFill>
                <a:schemeClr val="tx2"/>
              </a:solidFill>
              <a:latin typeface="Tahoma" pitchFamily="34" charset="0"/>
            </a:endParaRPr>
          </a:p>
          <a:p>
            <a:pPr algn="ctr">
              <a:buFont typeface="Arial" pitchFamily="34" charset="0"/>
              <a:buNone/>
              <a:defRPr/>
            </a:pPr>
            <a:endParaRPr lang="en-GB" sz="2800" b="1" dirty="0">
              <a:effectLst>
                <a:outerShdw blurRad="38100" dist="38100" dir="2700000" algn="tl">
                  <a:srgbClr val="000000">
                    <a:alpha val="43137"/>
                  </a:srgbClr>
                </a:outerShdw>
              </a:effectLst>
              <a:latin typeface="Tahoma" pitchFamily="34" charset="0"/>
            </a:endParaRPr>
          </a:p>
          <a:p>
            <a:pPr algn="ctr">
              <a:buFont typeface="Arial" pitchFamily="34" charset="0"/>
              <a:buNone/>
              <a:defRPr/>
            </a:pPr>
            <a:endParaRPr lang="en-GB" sz="2000" b="1" dirty="0">
              <a:effectLst>
                <a:outerShdw blurRad="38100" dist="38100" dir="2700000" algn="tl">
                  <a:srgbClr val="000000">
                    <a:alpha val="43137"/>
                  </a:srgbClr>
                </a:outerShdw>
              </a:effectLst>
            </a:endParaRPr>
          </a:p>
          <a:p>
            <a:pPr algn="ctr">
              <a:buFont typeface="Arial" pitchFamily="34" charset="0"/>
              <a:buNone/>
              <a:defRPr/>
            </a:pPr>
            <a:endParaRPr lang="en-GB" sz="2000" b="1" dirty="0">
              <a:effectLst>
                <a:outerShdw blurRad="38100" dist="38100" dir="2700000" algn="tl">
                  <a:srgbClr val="000000">
                    <a:alpha val="43137"/>
                  </a:srgbClr>
                </a:outerShdw>
              </a:effectLst>
            </a:endParaRPr>
          </a:p>
        </p:txBody>
      </p:sp>
      <p:sp>
        <p:nvSpPr>
          <p:cNvPr id="5" name="Titel 1"/>
          <p:cNvSpPr txBox="1">
            <a:spLocks/>
          </p:cNvSpPr>
          <p:nvPr/>
        </p:nvSpPr>
        <p:spPr bwMode="auto">
          <a:xfrm rot="60000">
            <a:off x="631527" y="18280"/>
            <a:ext cx="7886700"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Contactgegevens</a:t>
            </a:r>
          </a:p>
        </p:txBody>
      </p:sp>
    </p:spTree>
    <p:extLst>
      <p:ext uri="{BB962C8B-B14F-4D97-AF65-F5344CB8AC3E}">
        <p14:creationId xmlns:p14="http://schemas.microsoft.com/office/powerpoint/2010/main" val="42873233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548680"/>
          </a:xfrm>
        </p:spPr>
        <p:txBody>
          <a:bodyPr/>
          <a:lstStyle/>
          <a:p>
            <a:br>
              <a:rPr lang="nl-NL" dirty="0"/>
            </a:br>
            <a:r>
              <a:rPr lang="nl-NL" sz="3200" dirty="0">
                <a:solidFill>
                  <a:schemeClr val="bg1"/>
                </a:solidFill>
                <a:latin typeface="Arial Black" panose="020B0A04020102020204" pitchFamily="34" charset="0"/>
              </a:rPr>
              <a:t>Kennis Hoogeveen testen</a:t>
            </a:r>
          </a:p>
        </p:txBody>
      </p:sp>
      <p:sp>
        <p:nvSpPr>
          <p:cNvPr id="3" name="Tijdelijke aanduiding voor inhoud 2"/>
          <p:cNvSpPr>
            <a:spLocks noGrp="1"/>
          </p:cNvSpPr>
          <p:nvPr>
            <p:ph idx="1"/>
          </p:nvPr>
        </p:nvSpPr>
        <p:spPr>
          <a:xfrm>
            <a:off x="457200" y="2708920"/>
            <a:ext cx="8229600" cy="3417243"/>
          </a:xfrm>
        </p:spPr>
        <p:txBody>
          <a:bodyPr/>
          <a:lstStyle/>
          <a:p>
            <a:r>
              <a:rPr lang="nl-NL" u="sng" dirty="0">
                <a:hlinkClick r:id="rId3"/>
              </a:rPr>
              <a:t>https://create.kahoot.it/share/hoogeveen/e7a55783-8161-4e03-a670-38de33d9599c</a:t>
            </a:r>
            <a:endParaRPr lang="nl-NL" dirty="0"/>
          </a:p>
        </p:txBody>
      </p:sp>
    </p:spTree>
    <p:extLst>
      <p:ext uri="{BB962C8B-B14F-4D97-AF65-F5344CB8AC3E}">
        <p14:creationId xmlns:p14="http://schemas.microsoft.com/office/powerpoint/2010/main" val="66387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Hoogeveen: aanleiding</a:t>
            </a:r>
          </a:p>
        </p:txBody>
      </p:sp>
      <p:sp>
        <p:nvSpPr>
          <p:cNvPr id="3" name="Tijdelijke aanduiding voor inhoud 2"/>
          <p:cNvSpPr>
            <a:spLocks noGrp="1"/>
          </p:cNvSpPr>
          <p:nvPr>
            <p:ph idx="1"/>
          </p:nvPr>
        </p:nvSpPr>
        <p:spPr>
          <a:xfrm>
            <a:off x="628650" y="1082874"/>
            <a:ext cx="7886700" cy="5586486"/>
          </a:xfrm>
        </p:spPr>
        <p:txBody>
          <a:bodyPr>
            <a:normAutofit fontScale="85000" lnSpcReduction="10000"/>
          </a:bodyPr>
          <a:lstStyle/>
          <a:p>
            <a:pPr lvl="0"/>
            <a:endParaRPr lang="nl-NL" dirty="0">
              <a:solidFill>
                <a:schemeClr val="tx2"/>
              </a:solidFill>
            </a:endParaRPr>
          </a:p>
          <a:p>
            <a:pPr marL="457200" lvl="0" indent="-457200">
              <a:buFontTx/>
              <a:buChar char="-"/>
            </a:pPr>
            <a:r>
              <a:rPr lang="nl-NL" dirty="0">
                <a:solidFill>
                  <a:schemeClr val="tx2"/>
                </a:solidFill>
              </a:rPr>
              <a:t>Gaan inwoners gemiddeld gesproken 6 jaar eerder dood dan in de rest van Nederland</a:t>
            </a:r>
          </a:p>
          <a:p>
            <a:pPr marL="457200" lvl="0" indent="-457200">
              <a:buFontTx/>
              <a:buChar char="-"/>
            </a:pPr>
            <a:r>
              <a:rPr lang="nl-NL" dirty="0">
                <a:solidFill>
                  <a:schemeClr val="tx2"/>
                </a:solidFill>
              </a:rPr>
              <a:t>Is 14% van de beroepsbevolking werkloos</a:t>
            </a:r>
          </a:p>
          <a:p>
            <a:pPr marL="457200" lvl="0" indent="-457200">
              <a:buFontTx/>
              <a:buChar char="-"/>
            </a:pPr>
            <a:r>
              <a:rPr lang="nl-NL" dirty="0">
                <a:solidFill>
                  <a:schemeClr val="tx2"/>
                </a:solidFill>
              </a:rPr>
              <a:t>Woont 57% van de kinderen in een achterstandswijk</a:t>
            </a:r>
          </a:p>
          <a:p>
            <a:pPr marL="457200" lvl="0" indent="-457200">
              <a:buFontTx/>
              <a:buChar char="-"/>
            </a:pPr>
            <a:r>
              <a:rPr lang="nl-NL" dirty="0">
                <a:solidFill>
                  <a:schemeClr val="tx2"/>
                </a:solidFill>
              </a:rPr>
              <a:t>Heeft 11,8% van de kinderen in groep 2 overgewicht, 3,2% heeft ernstig  overgewicht. </a:t>
            </a:r>
          </a:p>
          <a:p>
            <a:pPr marL="457200" lvl="0" indent="-457200">
              <a:buFontTx/>
              <a:buChar char="-"/>
            </a:pPr>
            <a:r>
              <a:rPr lang="nl-NL" dirty="0">
                <a:solidFill>
                  <a:schemeClr val="tx2"/>
                </a:solidFill>
              </a:rPr>
              <a:t>Zijn jongeren lager opgeleid, vaker werkloos </a:t>
            </a:r>
            <a:br>
              <a:rPr lang="nl-NL" dirty="0">
                <a:solidFill>
                  <a:schemeClr val="tx2"/>
                </a:solidFill>
              </a:rPr>
            </a:br>
            <a:r>
              <a:rPr lang="nl-NL" dirty="0">
                <a:solidFill>
                  <a:schemeClr val="tx2"/>
                </a:solidFill>
              </a:rPr>
              <a:t>en zij groeien vaker op in armoede dan </a:t>
            </a:r>
            <a:br>
              <a:rPr lang="nl-NL" dirty="0">
                <a:solidFill>
                  <a:schemeClr val="tx2"/>
                </a:solidFill>
              </a:rPr>
            </a:br>
            <a:r>
              <a:rPr lang="nl-NL" dirty="0">
                <a:solidFill>
                  <a:schemeClr val="tx2"/>
                </a:solidFill>
              </a:rPr>
              <a:t>andere jongeren in Nederland </a:t>
            </a:r>
          </a:p>
          <a:p>
            <a:pPr marL="457200" lvl="0" indent="-457200">
              <a:buFontTx/>
              <a:buChar char="-"/>
            </a:pPr>
            <a:r>
              <a:rPr lang="nl-NL" dirty="0">
                <a:solidFill>
                  <a:schemeClr val="tx2"/>
                </a:solidFill>
              </a:rPr>
              <a:t>Is een aanzienlijk hoger gebruik van (zorg)voorzieningen dan gemiddeld</a:t>
            </a:r>
          </a:p>
        </p:txBody>
      </p:sp>
    </p:spTree>
    <p:extLst>
      <p:ext uri="{BB962C8B-B14F-4D97-AF65-F5344CB8AC3E}">
        <p14:creationId xmlns:p14="http://schemas.microsoft.com/office/powerpoint/2010/main" val="69339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8" name="Picture 18" descr="Children-in-a-circ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763340"/>
            <a:ext cx="213201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19"/>
          <p:cNvSpPr txBox="1">
            <a:spLocks noChangeArrowheads="1"/>
          </p:cNvSpPr>
          <p:nvPr/>
        </p:nvSpPr>
        <p:spPr bwMode="auto">
          <a:xfrm>
            <a:off x="684214" y="3275460"/>
            <a:ext cx="26942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nl-NL" altLang="en-US" sz="2400" dirty="0">
                <a:solidFill>
                  <a:srgbClr val="1F497D"/>
                </a:solidFill>
              </a:rPr>
              <a:t>55.000 inwoners</a:t>
            </a:r>
          </a:p>
          <a:p>
            <a:pPr fontAlgn="base">
              <a:spcBef>
                <a:spcPct val="0"/>
              </a:spcBef>
              <a:spcAft>
                <a:spcPct val="0"/>
              </a:spcAft>
              <a:buFontTx/>
              <a:buNone/>
            </a:pPr>
            <a:r>
              <a:rPr lang="nl-NL" altLang="en-US" sz="2400" dirty="0">
                <a:solidFill>
                  <a:srgbClr val="1F497D"/>
                </a:solidFill>
              </a:rPr>
              <a:t>12.000 kinderen</a:t>
            </a:r>
          </a:p>
          <a:p>
            <a:pPr fontAlgn="base">
              <a:spcBef>
                <a:spcPct val="0"/>
              </a:spcBef>
              <a:spcAft>
                <a:spcPct val="0"/>
              </a:spcAft>
              <a:buFontTx/>
              <a:buNone/>
            </a:pPr>
            <a:r>
              <a:rPr lang="nl-NL" altLang="en-US" sz="2400" dirty="0">
                <a:solidFill>
                  <a:srgbClr val="1F497D"/>
                </a:solidFill>
              </a:rPr>
              <a:t>8.400 huishoudens</a:t>
            </a:r>
          </a:p>
          <a:p>
            <a:pPr fontAlgn="base">
              <a:spcBef>
                <a:spcPct val="0"/>
              </a:spcBef>
              <a:spcAft>
                <a:spcPct val="0"/>
              </a:spcAft>
              <a:buFontTx/>
              <a:buNone/>
            </a:pPr>
            <a:r>
              <a:rPr lang="nl-NL" altLang="en-US" sz="2400" dirty="0">
                <a:solidFill>
                  <a:srgbClr val="1F497D"/>
                </a:solidFill>
              </a:rPr>
              <a:t>met kinderen</a:t>
            </a:r>
          </a:p>
          <a:p>
            <a:pPr fontAlgn="base">
              <a:spcBef>
                <a:spcPct val="0"/>
              </a:spcBef>
              <a:spcAft>
                <a:spcPct val="0"/>
              </a:spcAft>
              <a:buFontTx/>
              <a:buNone/>
            </a:pPr>
            <a:endParaRPr lang="nl-NL" altLang="en-US" sz="2400" dirty="0">
              <a:solidFill>
                <a:srgbClr val="1F497D"/>
              </a:solidFill>
            </a:endParaRPr>
          </a:p>
        </p:txBody>
      </p:sp>
      <p:pic>
        <p:nvPicPr>
          <p:cNvPr id="3074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773238"/>
            <a:ext cx="24479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 Box 21"/>
          <p:cNvSpPr txBox="1">
            <a:spLocks noChangeArrowheads="1"/>
          </p:cNvSpPr>
          <p:nvPr/>
        </p:nvSpPr>
        <p:spPr bwMode="auto">
          <a:xfrm>
            <a:off x="3419475" y="3284538"/>
            <a:ext cx="2519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dirty="0">
                <a:solidFill>
                  <a:srgbClr val="1F497D"/>
                </a:solidFill>
              </a:rPr>
              <a:t>Families &amp; gemeenschap</a:t>
            </a:r>
          </a:p>
        </p:txBody>
      </p:sp>
      <p:sp>
        <p:nvSpPr>
          <p:cNvPr id="30742" name="Text Box 22"/>
          <p:cNvSpPr txBox="1">
            <a:spLocks noChangeArrowheads="1"/>
          </p:cNvSpPr>
          <p:nvPr/>
        </p:nvSpPr>
        <p:spPr bwMode="auto">
          <a:xfrm>
            <a:off x="6372225" y="3357563"/>
            <a:ext cx="2374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dirty="0">
                <a:solidFill>
                  <a:srgbClr val="1F497D"/>
                </a:solidFill>
              </a:rPr>
              <a:t>Samenwerking</a:t>
            </a:r>
          </a:p>
        </p:txBody>
      </p:sp>
      <p:pic>
        <p:nvPicPr>
          <p:cNvPr id="30761" name="Picture 41" descr="employer_main_s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5101" y="908720"/>
            <a:ext cx="2159347" cy="215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el 1"/>
          <p:cNvSpPr txBox="1">
            <a:spLocks/>
          </p:cNvSpPr>
          <p:nvPr/>
        </p:nvSpPr>
        <p:spPr bwMode="auto">
          <a:xfrm rot="60000">
            <a:off x="631527" y="18280"/>
            <a:ext cx="7886700"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Jong Hoogeveen</a:t>
            </a:r>
          </a:p>
        </p:txBody>
      </p:sp>
      <p:sp>
        <p:nvSpPr>
          <p:cNvPr id="20" name="TextBox 2"/>
          <p:cNvSpPr txBox="1">
            <a:spLocks noChangeArrowheads="1"/>
          </p:cNvSpPr>
          <p:nvPr/>
        </p:nvSpPr>
        <p:spPr bwMode="auto">
          <a:xfrm>
            <a:off x="978280" y="4941168"/>
            <a:ext cx="65986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dirty="0">
                <a:solidFill>
                  <a:srgbClr val="1F497D"/>
                </a:solidFill>
              </a:rPr>
              <a:t>Gemeente Hoogeveen - Stichting Welzijnswerk - Roelof van Echten College - RSG </a:t>
            </a:r>
            <a:r>
              <a:rPr lang="nl-NL" altLang="en-US" sz="2400" dirty="0" err="1">
                <a:solidFill>
                  <a:srgbClr val="1F497D"/>
                </a:solidFill>
              </a:rPr>
              <a:t>Wolfsbos</a:t>
            </a:r>
            <a:r>
              <a:rPr lang="nl-NL" altLang="en-US" sz="2400" dirty="0">
                <a:solidFill>
                  <a:srgbClr val="1F497D"/>
                </a:solidFill>
              </a:rPr>
              <a:t> - Bijeen - </a:t>
            </a:r>
            <a:r>
              <a:rPr lang="nl-NL" altLang="en-US" sz="2400" dirty="0" err="1">
                <a:solidFill>
                  <a:srgbClr val="1F497D"/>
                </a:solidFill>
              </a:rPr>
              <a:t>Pricoh</a:t>
            </a:r>
            <a:r>
              <a:rPr lang="nl-NL" altLang="en-US" sz="2400" dirty="0">
                <a:solidFill>
                  <a:srgbClr val="1F497D"/>
                </a:solidFill>
              </a:rPr>
              <a:t> - Alfa College - CMO </a:t>
            </a:r>
            <a:r>
              <a:rPr lang="nl-NL" altLang="en-US" sz="2400" dirty="0" err="1">
                <a:solidFill>
                  <a:srgbClr val="1F497D"/>
                </a:solidFill>
              </a:rPr>
              <a:t>Stamm</a:t>
            </a:r>
            <a:r>
              <a:rPr lang="nl-NL" altLang="en-US" sz="2400" dirty="0">
                <a:solidFill>
                  <a:srgbClr val="1F497D"/>
                </a:solidFill>
              </a:rPr>
              <a:t> - Augeo - Ministerie OCW</a:t>
            </a:r>
            <a:endParaRPr lang="nl-NL" altLang="en-US" sz="2400" dirty="0">
              <a:solidFill>
                <a:prstClr val="black"/>
              </a:solidFill>
              <a:latin typeface="Arial" pitchFamily="34" charset="0"/>
            </a:endParaRPr>
          </a:p>
        </p:txBody>
      </p:sp>
    </p:spTree>
    <p:extLst>
      <p:ext uri="{BB962C8B-B14F-4D97-AF65-F5344CB8AC3E}">
        <p14:creationId xmlns:p14="http://schemas.microsoft.com/office/powerpoint/2010/main" val="210479636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30738"/>
                                        </p:tgtEl>
                                        <p:attrNameLst>
                                          <p:attrName>style.visibility</p:attrName>
                                        </p:attrNameLst>
                                      </p:cBhvr>
                                      <p:to>
                                        <p:strVal val="visible"/>
                                      </p:to>
                                    </p:set>
                                    <p:animEffect transition="in" filter="circle(out)">
                                      <p:cBhvr>
                                        <p:cTn id="7" dur="2000"/>
                                        <p:tgtEl>
                                          <p:spTgt spid="3073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0739"/>
                                        </p:tgtEl>
                                        <p:attrNameLst>
                                          <p:attrName>style.visibility</p:attrName>
                                        </p:attrNameLst>
                                      </p:cBhvr>
                                      <p:to>
                                        <p:strVal val="visible"/>
                                      </p:to>
                                    </p:set>
                                    <p:animEffect transition="in" filter="circle(out)">
                                      <p:cBhvr>
                                        <p:cTn id="10" dur="2000"/>
                                        <p:tgtEl>
                                          <p:spTgt spid="307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32" fill="hold" nodeType="clickEffect">
                                  <p:stCondLst>
                                    <p:cond delay="0"/>
                                  </p:stCondLst>
                                  <p:childTnLst>
                                    <p:set>
                                      <p:cBhvr>
                                        <p:cTn id="14" dur="1" fill="hold">
                                          <p:stCondLst>
                                            <p:cond delay="0"/>
                                          </p:stCondLst>
                                        </p:cTn>
                                        <p:tgtEl>
                                          <p:spTgt spid="30740"/>
                                        </p:tgtEl>
                                        <p:attrNameLst>
                                          <p:attrName>style.visibility</p:attrName>
                                        </p:attrNameLst>
                                      </p:cBhvr>
                                      <p:to>
                                        <p:strVal val="visible"/>
                                      </p:to>
                                    </p:set>
                                    <p:animEffect transition="in" filter="circle(out)">
                                      <p:cBhvr>
                                        <p:cTn id="15" dur="2000"/>
                                        <p:tgtEl>
                                          <p:spTgt spid="30740"/>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30741"/>
                                        </p:tgtEl>
                                        <p:attrNameLst>
                                          <p:attrName>style.visibility</p:attrName>
                                        </p:attrNameLst>
                                      </p:cBhvr>
                                      <p:to>
                                        <p:strVal val="visible"/>
                                      </p:to>
                                    </p:set>
                                    <p:animEffect transition="in" filter="circle(out)">
                                      <p:cBhvr>
                                        <p:cTn id="18" dur="2000"/>
                                        <p:tgtEl>
                                          <p:spTgt spid="307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32" fill="hold" nodeType="clickEffect">
                                  <p:stCondLst>
                                    <p:cond delay="0"/>
                                  </p:stCondLst>
                                  <p:childTnLst>
                                    <p:set>
                                      <p:cBhvr>
                                        <p:cTn id="22" dur="1" fill="hold">
                                          <p:stCondLst>
                                            <p:cond delay="0"/>
                                          </p:stCondLst>
                                        </p:cTn>
                                        <p:tgtEl>
                                          <p:spTgt spid="30761"/>
                                        </p:tgtEl>
                                        <p:attrNameLst>
                                          <p:attrName>style.visibility</p:attrName>
                                        </p:attrNameLst>
                                      </p:cBhvr>
                                      <p:to>
                                        <p:strVal val="visible"/>
                                      </p:to>
                                    </p:set>
                                    <p:animEffect transition="in" filter="circle(out)">
                                      <p:cBhvr>
                                        <p:cTn id="23" dur="2000"/>
                                        <p:tgtEl>
                                          <p:spTgt spid="30761"/>
                                        </p:tgtEl>
                                      </p:cBhvr>
                                    </p:animEffect>
                                  </p:childTnLst>
                                </p:cTn>
                              </p:par>
                              <p:par>
                                <p:cTn id="24" presetID="6" presetClass="entr" presetSubtype="32" fill="hold" grpId="0" nodeType="withEffect">
                                  <p:stCondLst>
                                    <p:cond delay="0"/>
                                  </p:stCondLst>
                                  <p:childTnLst>
                                    <p:set>
                                      <p:cBhvr>
                                        <p:cTn id="25" dur="1" fill="hold">
                                          <p:stCondLst>
                                            <p:cond delay="0"/>
                                          </p:stCondLst>
                                        </p:cTn>
                                        <p:tgtEl>
                                          <p:spTgt spid="30742"/>
                                        </p:tgtEl>
                                        <p:attrNameLst>
                                          <p:attrName>style.visibility</p:attrName>
                                        </p:attrNameLst>
                                      </p:cBhvr>
                                      <p:to>
                                        <p:strVal val="visible"/>
                                      </p:to>
                                    </p:set>
                                    <p:animEffect transition="in" filter="circle(out)">
                                      <p:cBhvr>
                                        <p:cTn id="26" dur="2000"/>
                                        <p:tgtEl>
                                          <p:spTgt spid="3074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iterate type="wd">
                                    <p:tmPct val="60000"/>
                                  </p:iterate>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p:bldP spid="30741" grpId="0"/>
      <p:bldP spid="307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538"/>
            <a:ext cx="8229600" cy="5399087"/>
          </a:xfrm>
        </p:spPr>
        <p:txBody>
          <a:bodyPr>
            <a:normAutofit fontScale="55000" lnSpcReduction="20000"/>
          </a:bodyPr>
          <a:lstStyle/>
          <a:p>
            <a:pPr marL="0" indent="0" algn="ctr">
              <a:buNone/>
              <a:defRPr/>
            </a:pPr>
            <a:r>
              <a:rPr lang="nl-NL" sz="4500" b="1" dirty="0">
                <a:solidFill>
                  <a:schemeClr val="tx2"/>
                </a:solidFill>
                <a:ea typeface="MS PGothic" panose="020B0600070205080204" pitchFamily="34" charset="-128"/>
              </a:rPr>
              <a:t>Het kennismaken met </a:t>
            </a:r>
            <a:r>
              <a:rPr lang="nl-NL" sz="4500" b="1" dirty="0" err="1">
                <a:solidFill>
                  <a:schemeClr val="tx2"/>
                </a:solidFill>
                <a:ea typeface="MS PGothic" panose="020B0600070205080204" pitchFamily="34" charset="-128"/>
              </a:rPr>
              <a:t>Restorative</a:t>
            </a:r>
            <a:r>
              <a:rPr lang="nl-NL" sz="4500" b="1" dirty="0">
                <a:solidFill>
                  <a:schemeClr val="tx2"/>
                </a:solidFill>
                <a:ea typeface="MS PGothic" panose="020B0600070205080204" pitchFamily="34" charset="-128"/>
              </a:rPr>
              <a:t> </a:t>
            </a:r>
            <a:r>
              <a:rPr lang="nl-NL" sz="4500" b="1" dirty="0" err="1">
                <a:solidFill>
                  <a:schemeClr val="tx2"/>
                </a:solidFill>
                <a:ea typeface="MS PGothic" panose="020B0600070205080204" pitchFamily="34" charset="-128"/>
              </a:rPr>
              <a:t>Practice</a:t>
            </a:r>
            <a:br>
              <a:rPr lang="nl-NL" sz="4500" dirty="0">
                <a:solidFill>
                  <a:schemeClr val="tx2"/>
                </a:solidFill>
                <a:ea typeface="MS PGothic" panose="020B0600070205080204" pitchFamily="34" charset="-128"/>
              </a:rPr>
            </a:br>
            <a:endParaRPr lang="nl-NL" sz="4500" dirty="0">
              <a:solidFill>
                <a:schemeClr val="tx2"/>
              </a:solidFill>
              <a:ea typeface="MS PGothic" panose="020B0600070205080204" pitchFamily="34" charset="-128"/>
            </a:endParaRPr>
          </a:p>
          <a:p>
            <a:pPr>
              <a:defRPr/>
            </a:pPr>
            <a:r>
              <a:rPr lang="nl-NL" sz="4500" dirty="0">
                <a:solidFill>
                  <a:schemeClr val="tx2"/>
                </a:solidFill>
                <a:ea typeface="MS PGothic" panose="020B0600070205080204" pitchFamily="34" charset="-128"/>
              </a:rPr>
              <a:t>Het belang begrijpen van werken aan relaties en gemeenschappen en hoe een kring als middel hieraan kan bijdragen</a:t>
            </a:r>
          </a:p>
          <a:p>
            <a:pPr marL="0" indent="0">
              <a:buNone/>
              <a:defRPr/>
            </a:pPr>
            <a:endParaRPr lang="nl-NL" sz="4500" dirty="0">
              <a:solidFill>
                <a:schemeClr val="tx2"/>
              </a:solidFill>
              <a:ea typeface="MS PGothic" panose="020B0600070205080204" pitchFamily="34" charset="-128"/>
            </a:endParaRPr>
          </a:p>
          <a:p>
            <a:pPr>
              <a:defRPr/>
            </a:pPr>
            <a:r>
              <a:rPr lang="nl-NL" sz="4500" dirty="0">
                <a:solidFill>
                  <a:schemeClr val="tx2"/>
                </a:solidFill>
                <a:ea typeface="MS PGothic" panose="020B0600070205080204" pitchFamily="34" charset="-128"/>
              </a:rPr>
              <a:t>Begrijpen van de Vier Basishoudingen in relaties</a:t>
            </a:r>
          </a:p>
          <a:p>
            <a:pPr marL="0" indent="0">
              <a:buNone/>
              <a:defRPr/>
            </a:pPr>
            <a:endParaRPr lang="nl-NL" sz="4500" dirty="0">
              <a:solidFill>
                <a:schemeClr val="tx2"/>
              </a:solidFill>
              <a:ea typeface="MS PGothic" panose="020B0600070205080204" pitchFamily="34" charset="-128"/>
            </a:endParaRPr>
          </a:p>
          <a:p>
            <a:pPr>
              <a:defRPr/>
            </a:pPr>
            <a:r>
              <a:rPr lang="nl-NL" sz="4500" dirty="0">
                <a:solidFill>
                  <a:schemeClr val="tx2"/>
                </a:solidFill>
                <a:ea typeface="MS PGothic" panose="020B0600070205080204" pitchFamily="34" charset="-128"/>
              </a:rPr>
              <a:t>Kennismaken met de onderdelen van Fair Proces en hersteltaal</a:t>
            </a:r>
          </a:p>
          <a:p>
            <a:pPr marL="0" indent="0">
              <a:buNone/>
              <a:defRPr/>
            </a:pPr>
            <a:endParaRPr lang="nl-NL" sz="4500" dirty="0">
              <a:solidFill>
                <a:schemeClr val="tx2"/>
              </a:solidFill>
              <a:ea typeface="MS PGothic" panose="020B0600070205080204" pitchFamily="34" charset="-128"/>
            </a:endParaRPr>
          </a:p>
          <a:p>
            <a:pPr marL="0" indent="0" algn="ctr">
              <a:buNone/>
              <a:defRPr/>
            </a:pPr>
            <a:r>
              <a:rPr lang="nl-NL" sz="4500" b="1" dirty="0">
                <a:solidFill>
                  <a:schemeClr val="tx2"/>
                </a:solidFill>
                <a:ea typeface="MS PGothic" panose="020B0600070205080204" pitchFamily="34" charset="-128"/>
              </a:rPr>
              <a:t>Wij hopen dat mensen RP gaan erkennen als gemeenschappelijk gedrag binnen Jong Hoogeveen</a:t>
            </a:r>
            <a:br>
              <a:rPr lang="nl-NL" sz="4400" dirty="0">
                <a:ea typeface="MS PGothic" panose="020B0600070205080204" pitchFamily="34" charset="-128"/>
              </a:rPr>
            </a:br>
            <a:endParaRPr lang="nl-NL" sz="4400" dirty="0">
              <a:ea typeface="MS PGothic" panose="020B0600070205080204" pitchFamily="34" charset="-128"/>
            </a:endParaRPr>
          </a:p>
        </p:txBody>
      </p:sp>
      <p:sp>
        <p:nvSpPr>
          <p:cNvPr id="5" name="Titel 1"/>
          <p:cNvSpPr>
            <a:spLocks noGrp="1"/>
          </p:cNvSpPr>
          <p:nvPr>
            <p:ph type="title"/>
          </p:nvPr>
        </p:nvSpPr>
        <p:spPr>
          <a:xfrm rot="60000">
            <a:off x="631527" y="18280"/>
            <a:ext cx="7886700" cy="995847"/>
          </a:xfrm>
        </p:spPr>
        <p:txBody>
          <a:bodyPr/>
          <a:lstStyle/>
          <a:p>
            <a:r>
              <a:rPr lang="nl-NL" sz="3200" dirty="0">
                <a:solidFill>
                  <a:schemeClr val="bg1"/>
                </a:solidFill>
                <a:latin typeface="Arial Black" panose="020B0A04020102020204" pitchFamily="34" charset="0"/>
              </a:rPr>
              <a:t>Doelen</a:t>
            </a:r>
          </a:p>
        </p:txBody>
      </p:sp>
    </p:spTree>
    <p:extLst>
      <p:ext uri="{BB962C8B-B14F-4D97-AF65-F5344CB8AC3E}">
        <p14:creationId xmlns:p14="http://schemas.microsoft.com/office/powerpoint/2010/main" val="14185049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5"/>
          <p:cNvSpPr txBox="1">
            <a:spLocks noChangeArrowheads="1"/>
          </p:cNvSpPr>
          <p:nvPr/>
        </p:nvSpPr>
        <p:spPr bwMode="auto">
          <a:xfrm>
            <a:off x="2073275" y="1517650"/>
            <a:ext cx="6769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GB" altLang="en-US" sz="2400" dirty="0" err="1">
                <a:solidFill>
                  <a:srgbClr val="1F497D"/>
                </a:solidFill>
                <a:latin typeface="Arial" pitchFamily="34" charset="0"/>
                <a:cs typeface="Arial" pitchFamily="34" charset="0"/>
              </a:rPr>
              <a:t>Ontstaan</a:t>
            </a:r>
            <a:r>
              <a:rPr lang="en-GB" altLang="en-US" sz="2400" dirty="0">
                <a:solidFill>
                  <a:srgbClr val="1F497D"/>
                </a:solidFill>
                <a:latin typeface="Arial" pitchFamily="34" charset="0"/>
                <a:cs typeface="Arial" pitchFamily="34" charset="0"/>
              </a:rPr>
              <a:t> </a:t>
            </a:r>
            <a:r>
              <a:rPr lang="en-GB" altLang="en-US" sz="2400" dirty="0" err="1">
                <a:solidFill>
                  <a:srgbClr val="1F497D"/>
                </a:solidFill>
                <a:latin typeface="Arial" pitchFamily="34" charset="0"/>
                <a:cs typeface="Arial" pitchFamily="34" charset="0"/>
              </a:rPr>
              <a:t>als</a:t>
            </a:r>
            <a:r>
              <a:rPr lang="en-GB" altLang="en-US" sz="2400" dirty="0">
                <a:solidFill>
                  <a:srgbClr val="1F497D"/>
                </a:solidFill>
                <a:latin typeface="Arial" pitchFamily="34" charset="0"/>
                <a:cs typeface="Arial" pitchFamily="34" charset="0"/>
              </a:rPr>
              <a:t> </a:t>
            </a:r>
            <a:r>
              <a:rPr lang="en-GB" altLang="en-US" sz="2400" dirty="0" err="1">
                <a:solidFill>
                  <a:srgbClr val="1F497D"/>
                </a:solidFill>
                <a:latin typeface="Arial" pitchFamily="34" charset="0"/>
                <a:cs typeface="Arial" pitchFamily="34" charset="0"/>
              </a:rPr>
              <a:t>herstelrecht</a:t>
            </a:r>
            <a:r>
              <a:rPr lang="en-GB" altLang="en-US" sz="2400" dirty="0">
                <a:solidFill>
                  <a:srgbClr val="1F497D"/>
                </a:solidFill>
                <a:latin typeface="Arial" pitchFamily="34" charset="0"/>
                <a:cs typeface="Arial" pitchFamily="34" charset="0"/>
              </a:rPr>
              <a:t> </a:t>
            </a:r>
            <a:r>
              <a:rPr lang="en-GB" altLang="en-US" sz="2400" dirty="0" err="1">
                <a:solidFill>
                  <a:srgbClr val="1F497D"/>
                </a:solidFill>
                <a:latin typeface="Arial" pitchFamily="34" charset="0"/>
                <a:cs typeface="Arial" pitchFamily="34" charset="0"/>
              </a:rPr>
              <a:t>binnen</a:t>
            </a:r>
            <a:r>
              <a:rPr lang="en-GB" altLang="en-US" sz="2400" dirty="0">
                <a:solidFill>
                  <a:srgbClr val="1F497D"/>
                </a:solidFill>
                <a:latin typeface="Arial" pitchFamily="34" charset="0"/>
                <a:cs typeface="Arial" pitchFamily="34" charset="0"/>
              </a:rPr>
              <a:t> </a:t>
            </a:r>
            <a:r>
              <a:rPr lang="en-GB" altLang="en-US" sz="2400" dirty="0" err="1">
                <a:solidFill>
                  <a:srgbClr val="1F497D"/>
                </a:solidFill>
                <a:latin typeface="Arial" pitchFamily="34" charset="0"/>
                <a:cs typeface="Arial" pitchFamily="34" charset="0"/>
              </a:rPr>
              <a:t>inheemse</a:t>
            </a:r>
            <a:r>
              <a:rPr lang="en-GB" altLang="en-US" sz="2400" dirty="0">
                <a:solidFill>
                  <a:srgbClr val="1F497D"/>
                </a:solidFill>
                <a:latin typeface="Arial" pitchFamily="34" charset="0"/>
                <a:cs typeface="Arial" pitchFamily="34" charset="0"/>
              </a:rPr>
              <a:t> </a:t>
            </a:r>
            <a:r>
              <a:rPr lang="en-GB" altLang="en-US" sz="2400" dirty="0" err="1">
                <a:solidFill>
                  <a:srgbClr val="1F497D"/>
                </a:solidFill>
                <a:latin typeface="Arial" pitchFamily="34" charset="0"/>
                <a:cs typeface="Arial" pitchFamily="34" charset="0"/>
              </a:rPr>
              <a:t>bevolkingen</a:t>
            </a:r>
            <a:r>
              <a:rPr lang="en-GB" altLang="en-US" sz="2400" dirty="0">
                <a:solidFill>
                  <a:srgbClr val="1F497D"/>
                </a:solidFill>
                <a:latin typeface="Arial" pitchFamily="34" charset="0"/>
                <a:cs typeface="Arial" pitchFamily="34" charset="0"/>
              </a:rPr>
              <a:t> </a:t>
            </a:r>
            <a:r>
              <a:rPr lang="en-GB" altLang="en-US" sz="2400" dirty="0" err="1">
                <a:solidFill>
                  <a:srgbClr val="1F497D"/>
                </a:solidFill>
                <a:latin typeface="Arial" pitchFamily="34" charset="0"/>
                <a:cs typeface="Arial" pitchFamily="34" charset="0"/>
              </a:rPr>
              <a:t>rond</a:t>
            </a:r>
            <a:r>
              <a:rPr lang="en-GB" altLang="en-US" sz="2400" dirty="0">
                <a:solidFill>
                  <a:srgbClr val="1F497D"/>
                </a:solidFill>
                <a:latin typeface="Arial" pitchFamily="34" charset="0"/>
                <a:cs typeface="Arial" pitchFamily="34" charset="0"/>
              </a:rPr>
              <a:t> de </a:t>
            </a:r>
            <a:r>
              <a:rPr lang="en-GB" altLang="en-US" sz="2400" dirty="0" err="1">
                <a:solidFill>
                  <a:srgbClr val="1F497D"/>
                </a:solidFill>
                <a:latin typeface="Arial" pitchFamily="34" charset="0"/>
                <a:cs typeface="Arial" pitchFamily="34" charset="0"/>
              </a:rPr>
              <a:t>wereld</a:t>
            </a:r>
            <a:r>
              <a:rPr lang="en-GB" altLang="en-US" sz="2400" dirty="0">
                <a:solidFill>
                  <a:srgbClr val="1F497D"/>
                </a:solidFill>
                <a:latin typeface="Arial" pitchFamily="34" charset="0"/>
                <a:cs typeface="Arial" pitchFamily="34" charset="0"/>
              </a:rPr>
              <a:t>.</a:t>
            </a:r>
          </a:p>
        </p:txBody>
      </p:sp>
      <p:sp>
        <p:nvSpPr>
          <p:cNvPr id="7174" name="TextBox 8"/>
          <p:cNvSpPr txBox="1">
            <a:spLocks noChangeArrowheads="1"/>
          </p:cNvSpPr>
          <p:nvPr/>
        </p:nvSpPr>
        <p:spPr bwMode="auto">
          <a:xfrm>
            <a:off x="273050" y="3049588"/>
            <a:ext cx="5811118"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0" fontAlgn="base" hangingPunct="0">
              <a:spcBef>
                <a:spcPct val="0"/>
              </a:spcBef>
              <a:spcAft>
                <a:spcPct val="0"/>
              </a:spcAft>
              <a:buFontTx/>
              <a:buNone/>
            </a:pPr>
            <a:r>
              <a:rPr lang="en-GB" altLang="en-US" sz="2400" dirty="0">
                <a:solidFill>
                  <a:srgbClr val="1F497D"/>
                </a:solidFill>
                <a:latin typeface="Arial" pitchFamily="34" charset="0"/>
                <a:cs typeface="Arial" pitchFamily="34" charset="0"/>
              </a:rPr>
              <a:t>De basis is het </a:t>
            </a:r>
            <a:r>
              <a:rPr lang="en-GB" altLang="en-US" sz="2400" dirty="0" err="1">
                <a:solidFill>
                  <a:srgbClr val="1F497D"/>
                </a:solidFill>
                <a:latin typeface="Arial" pitchFamily="34" charset="0"/>
                <a:cs typeface="Arial" pitchFamily="34" charset="0"/>
              </a:rPr>
              <a:t>bouwen</a:t>
            </a:r>
            <a:r>
              <a:rPr lang="en-GB" altLang="en-US" sz="2400" dirty="0">
                <a:solidFill>
                  <a:srgbClr val="1F497D"/>
                </a:solidFill>
                <a:latin typeface="Arial" pitchFamily="34" charset="0"/>
                <a:cs typeface="Arial" pitchFamily="34" charset="0"/>
              </a:rPr>
              <a:t> van </a:t>
            </a:r>
            <a:r>
              <a:rPr lang="en-GB" altLang="en-US" sz="2400" dirty="0" err="1">
                <a:solidFill>
                  <a:srgbClr val="1F497D"/>
                </a:solidFill>
                <a:latin typeface="Arial" pitchFamily="34" charset="0"/>
                <a:cs typeface="Arial" pitchFamily="34" charset="0"/>
              </a:rPr>
              <a:t>relaties</a:t>
            </a:r>
            <a:r>
              <a:rPr lang="en-GB" altLang="en-US" sz="2400" dirty="0">
                <a:solidFill>
                  <a:srgbClr val="1F497D"/>
                </a:solidFill>
                <a:latin typeface="Arial" pitchFamily="34" charset="0"/>
                <a:cs typeface="Arial" pitchFamily="34" charset="0"/>
              </a:rPr>
              <a:t> op basis van de </a:t>
            </a:r>
            <a:r>
              <a:rPr lang="en-GB" altLang="en-US" sz="2400" dirty="0" err="1">
                <a:solidFill>
                  <a:srgbClr val="1F497D"/>
                </a:solidFill>
                <a:latin typeface="Arial" pitchFamily="34" charset="0"/>
                <a:cs typeface="Arial" pitchFamily="34" charset="0"/>
              </a:rPr>
              <a:t>waarden</a:t>
            </a:r>
            <a:r>
              <a:rPr lang="en-GB" altLang="en-US" sz="2400" dirty="0">
                <a:solidFill>
                  <a:srgbClr val="1F497D"/>
                </a:solidFill>
                <a:latin typeface="Arial" pitchFamily="34" charset="0"/>
                <a:cs typeface="Arial" pitchFamily="34" charset="0"/>
              </a:rPr>
              <a:t> respect, </a:t>
            </a:r>
            <a:r>
              <a:rPr lang="en-GB" altLang="en-US" sz="2400" dirty="0" err="1">
                <a:solidFill>
                  <a:srgbClr val="1F497D"/>
                </a:solidFill>
                <a:latin typeface="Arial" pitchFamily="34" charset="0"/>
                <a:cs typeface="Arial" pitchFamily="34" charset="0"/>
              </a:rPr>
              <a:t>inclusie</a:t>
            </a:r>
            <a:r>
              <a:rPr lang="en-GB" altLang="en-US" sz="2400" dirty="0">
                <a:solidFill>
                  <a:srgbClr val="1F497D"/>
                </a:solidFill>
                <a:latin typeface="Arial" pitchFamily="34" charset="0"/>
                <a:cs typeface="Arial" pitchFamily="34" charset="0"/>
              </a:rPr>
              <a:t>, </a:t>
            </a:r>
            <a:r>
              <a:rPr lang="en-GB" altLang="en-US" sz="2400" dirty="0" err="1">
                <a:solidFill>
                  <a:srgbClr val="1F497D"/>
                </a:solidFill>
                <a:latin typeface="Arial" pitchFamily="34" charset="0"/>
                <a:cs typeface="Arial" pitchFamily="34" charset="0"/>
              </a:rPr>
              <a:t>samenwerking</a:t>
            </a:r>
            <a:r>
              <a:rPr lang="en-GB" altLang="en-US" sz="2400" dirty="0">
                <a:solidFill>
                  <a:srgbClr val="1F497D"/>
                </a:solidFill>
                <a:latin typeface="Arial" pitchFamily="34" charset="0"/>
                <a:cs typeface="Arial" pitchFamily="34" charset="0"/>
              </a:rPr>
              <a:t> en </a:t>
            </a:r>
            <a:r>
              <a:rPr lang="en-GB" altLang="en-US" sz="2400" dirty="0" err="1">
                <a:solidFill>
                  <a:srgbClr val="1F497D"/>
                </a:solidFill>
                <a:latin typeface="Arial" pitchFamily="34" charset="0"/>
                <a:cs typeface="Arial" pitchFamily="34" charset="0"/>
              </a:rPr>
              <a:t>verantwoordelijkheid</a:t>
            </a:r>
            <a:r>
              <a:rPr lang="en-GB" altLang="en-US" sz="2400" dirty="0">
                <a:solidFill>
                  <a:srgbClr val="1F497D"/>
                </a:solidFill>
                <a:latin typeface="Arial" pitchFamily="34" charset="0"/>
                <a:cs typeface="Arial" pitchFamily="34" charset="0"/>
              </a:rPr>
              <a:t>.</a:t>
            </a:r>
          </a:p>
        </p:txBody>
      </p:sp>
      <p:sp>
        <p:nvSpPr>
          <p:cNvPr id="7176" name="TextBox 10"/>
          <p:cNvSpPr txBox="1">
            <a:spLocks noChangeArrowheads="1"/>
          </p:cNvSpPr>
          <p:nvPr/>
        </p:nvSpPr>
        <p:spPr bwMode="auto">
          <a:xfrm>
            <a:off x="2365375" y="4751388"/>
            <a:ext cx="5087938" cy="1569660"/>
          </a:xfrm>
          <a:prstGeom prst="rect">
            <a:avLst/>
          </a:prstGeom>
          <a:noFill/>
          <a:ln w="9525">
            <a:solidFill>
              <a:schemeClr val="bg1"/>
            </a:solidFill>
            <a:miter lim="800000"/>
            <a:headEnd/>
            <a:tailEnd/>
          </a:ln>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GB" altLang="en-US" sz="2400" dirty="0">
                <a:solidFill>
                  <a:srgbClr val="1F497D"/>
                </a:solidFill>
                <a:latin typeface="Arial" pitchFamily="34" charset="0"/>
              </a:rPr>
              <a:t>RP </a:t>
            </a:r>
            <a:r>
              <a:rPr lang="en-GB" altLang="en-US" sz="2400" dirty="0" err="1">
                <a:solidFill>
                  <a:srgbClr val="1F497D"/>
                </a:solidFill>
                <a:latin typeface="Arial" pitchFamily="34" charset="0"/>
              </a:rPr>
              <a:t>gaat</a:t>
            </a:r>
            <a:r>
              <a:rPr lang="en-GB" altLang="en-US" sz="2400" dirty="0">
                <a:solidFill>
                  <a:srgbClr val="1F497D"/>
                </a:solidFill>
                <a:latin typeface="Arial" pitchFamily="34" charset="0"/>
              </a:rPr>
              <a:t> over het </a:t>
            </a:r>
            <a:r>
              <a:rPr lang="en-GB" altLang="en-US" sz="2400" dirty="0" err="1">
                <a:solidFill>
                  <a:srgbClr val="1F497D"/>
                </a:solidFill>
                <a:latin typeface="Arial" pitchFamily="34" charset="0"/>
              </a:rPr>
              <a:t>bouwen</a:t>
            </a:r>
            <a:r>
              <a:rPr lang="en-GB" altLang="en-US" sz="2400" dirty="0">
                <a:solidFill>
                  <a:srgbClr val="1F497D"/>
                </a:solidFill>
                <a:latin typeface="Arial" pitchFamily="34" charset="0"/>
              </a:rPr>
              <a:t>, </a:t>
            </a:r>
            <a:r>
              <a:rPr lang="en-GB" altLang="en-US" sz="2400" dirty="0" err="1">
                <a:solidFill>
                  <a:srgbClr val="1F497D"/>
                </a:solidFill>
                <a:latin typeface="Arial" pitchFamily="34" charset="0"/>
              </a:rPr>
              <a:t>onderhouden</a:t>
            </a:r>
            <a:r>
              <a:rPr lang="en-GB" altLang="en-US" sz="2400" dirty="0">
                <a:solidFill>
                  <a:srgbClr val="1F497D"/>
                </a:solidFill>
                <a:latin typeface="Arial" pitchFamily="34" charset="0"/>
              </a:rPr>
              <a:t> en </a:t>
            </a:r>
            <a:r>
              <a:rPr lang="en-GB" altLang="en-US" sz="2400" dirty="0" err="1">
                <a:solidFill>
                  <a:srgbClr val="1F497D"/>
                </a:solidFill>
                <a:latin typeface="Arial" pitchFamily="34" charset="0"/>
              </a:rPr>
              <a:t>herstellen</a:t>
            </a:r>
            <a:r>
              <a:rPr lang="en-GB" altLang="en-US" sz="2400" dirty="0">
                <a:solidFill>
                  <a:srgbClr val="1F497D"/>
                </a:solidFill>
                <a:latin typeface="Arial" pitchFamily="34" charset="0"/>
              </a:rPr>
              <a:t> van </a:t>
            </a:r>
            <a:r>
              <a:rPr lang="en-GB" altLang="en-US" sz="2400" dirty="0" err="1">
                <a:solidFill>
                  <a:srgbClr val="1F497D"/>
                </a:solidFill>
                <a:latin typeface="Arial" pitchFamily="34" charset="0"/>
              </a:rPr>
              <a:t>sterkere</a:t>
            </a:r>
            <a:r>
              <a:rPr lang="en-GB" altLang="en-US" sz="2400" dirty="0">
                <a:solidFill>
                  <a:srgbClr val="1F497D"/>
                </a:solidFill>
                <a:latin typeface="Arial" pitchFamily="34" charset="0"/>
              </a:rPr>
              <a:t> </a:t>
            </a:r>
            <a:r>
              <a:rPr lang="en-GB" altLang="en-US" sz="2400" dirty="0" err="1">
                <a:solidFill>
                  <a:srgbClr val="1F497D"/>
                </a:solidFill>
                <a:latin typeface="Arial" pitchFamily="34" charset="0"/>
              </a:rPr>
              <a:t>relaties</a:t>
            </a:r>
            <a:r>
              <a:rPr lang="en-GB" altLang="en-US" sz="2400" dirty="0">
                <a:solidFill>
                  <a:srgbClr val="1F497D"/>
                </a:solidFill>
                <a:latin typeface="Arial" pitchFamily="34" charset="0"/>
              </a:rPr>
              <a:t> en </a:t>
            </a:r>
            <a:r>
              <a:rPr lang="en-GB" altLang="en-US" sz="2400" dirty="0" err="1">
                <a:solidFill>
                  <a:srgbClr val="1F497D"/>
                </a:solidFill>
                <a:latin typeface="Arial" pitchFamily="34" charset="0"/>
              </a:rPr>
              <a:t>gemeenschappen</a:t>
            </a:r>
            <a:r>
              <a:rPr lang="en-GB" altLang="en-US" sz="2400" dirty="0">
                <a:solidFill>
                  <a:srgbClr val="1F497D"/>
                </a:solidFill>
                <a:latin typeface="Arial" pitchFamily="34" charset="0"/>
              </a:rPr>
              <a:t>.</a:t>
            </a:r>
          </a:p>
        </p:txBody>
      </p:sp>
      <p:sp>
        <p:nvSpPr>
          <p:cNvPr id="7178" name="AutoShape 2" descr="Image result for canadian first nation flag"/>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en-GB" altLang="en-US" sz="1800">
              <a:solidFill>
                <a:prstClr val="black"/>
              </a:solidFill>
              <a:latin typeface="Arial" pitchFamily="34" charset="0"/>
            </a:endParaRPr>
          </a:p>
        </p:txBody>
      </p:sp>
      <p:sp>
        <p:nvSpPr>
          <p:cNvPr id="14" name="Titel 1"/>
          <p:cNvSpPr txBox="1">
            <a:spLocks/>
          </p:cNvSpPr>
          <p:nvPr/>
        </p:nvSpPr>
        <p:spPr bwMode="auto">
          <a:xfrm rot="60000">
            <a:off x="631527" y="18280"/>
            <a:ext cx="7886700"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Waar komt RP vandaan?</a:t>
            </a:r>
          </a:p>
        </p:txBody>
      </p:sp>
    </p:spTree>
    <p:extLst>
      <p:ext uri="{BB962C8B-B14F-4D97-AF65-F5344CB8AC3E}">
        <p14:creationId xmlns:p14="http://schemas.microsoft.com/office/powerpoint/2010/main" val="14921931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8" descr="Be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2" y="4149080"/>
            <a:ext cx="266541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Text Box 7"/>
          <p:cNvSpPr txBox="1">
            <a:spLocks noChangeArrowheads="1"/>
          </p:cNvSpPr>
          <p:nvPr/>
        </p:nvSpPr>
        <p:spPr bwMode="auto">
          <a:xfrm>
            <a:off x="2916237" y="4886751"/>
            <a:ext cx="16557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nl-NL" sz="2400" b="1" dirty="0" err="1">
                <a:solidFill>
                  <a:schemeClr val="tx2"/>
                </a:solidFill>
                <a:effectLst>
                  <a:outerShdw blurRad="38100" dist="38100" dir="2700000" algn="tl">
                    <a:srgbClr val="C0C0C0"/>
                  </a:outerShdw>
                </a:effectLst>
                <a:ea typeface="ＭＳ Ｐゴシック" pitchFamily="34" charset="-128"/>
              </a:rPr>
              <a:t>Restorative</a:t>
            </a:r>
            <a:r>
              <a:rPr lang="nl-NL" sz="2400" b="1" dirty="0">
                <a:solidFill>
                  <a:schemeClr val="tx2"/>
                </a:solidFill>
                <a:effectLst>
                  <a:outerShdw blurRad="38100" dist="38100" dir="2700000" algn="tl">
                    <a:srgbClr val="C0C0C0"/>
                  </a:outerShdw>
                </a:effectLst>
                <a:ea typeface="ＭＳ Ｐゴシック" pitchFamily="34" charset="-128"/>
              </a:rPr>
              <a:t> </a:t>
            </a:r>
            <a:r>
              <a:rPr lang="nl-NL" sz="2400" b="1" dirty="0" err="1">
                <a:solidFill>
                  <a:schemeClr val="tx2"/>
                </a:solidFill>
                <a:effectLst>
                  <a:outerShdw blurRad="38100" dist="38100" dir="2700000" algn="tl">
                    <a:srgbClr val="C0C0C0"/>
                  </a:outerShdw>
                </a:effectLst>
                <a:ea typeface="ＭＳ Ｐゴシック" pitchFamily="34" charset="-128"/>
              </a:rPr>
              <a:t>Practice</a:t>
            </a:r>
            <a:r>
              <a:rPr lang="nl-NL" sz="2400" b="1" dirty="0">
                <a:solidFill>
                  <a:schemeClr val="tx2"/>
                </a:solidFill>
                <a:effectLst>
                  <a:outerShdw blurRad="38100" dist="38100" dir="2700000" algn="tl">
                    <a:srgbClr val="C0C0C0"/>
                  </a:outerShdw>
                </a:effectLst>
                <a:ea typeface="ＭＳ Ｐゴシック" pitchFamily="34" charset="-128"/>
              </a:rPr>
              <a:t> </a:t>
            </a:r>
          </a:p>
        </p:txBody>
      </p:sp>
      <p:sp>
        <p:nvSpPr>
          <p:cNvPr id="90121" name="Text Box 9"/>
          <p:cNvSpPr txBox="1">
            <a:spLocks noChangeArrowheads="1"/>
          </p:cNvSpPr>
          <p:nvPr/>
        </p:nvSpPr>
        <p:spPr bwMode="auto">
          <a:xfrm>
            <a:off x="2628900" y="5830242"/>
            <a:ext cx="21621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nl-NL" sz="2400" b="1" dirty="0">
                <a:solidFill>
                  <a:srgbClr val="1F497D"/>
                </a:solidFill>
                <a:ea typeface="ＭＳ Ｐゴシック" pitchFamily="34" charset="-128"/>
              </a:rPr>
              <a:t>Een levenshouding</a:t>
            </a:r>
            <a:endParaRPr lang="nl-NL" b="1" dirty="0">
              <a:solidFill>
                <a:srgbClr val="1F497D"/>
              </a:solidFill>
              <a:ea typeface="ＭＳ Ｐゴシック" pitchFamily="34" charset="-128"/>
            </a:endParaRPr>
          </a:p>
        </p:txBody>
      </p:sp>
      <p:sp>
        <p:nvSpPr>
          <p:cNvPr id="90122" name="Oval 10"/>
          <p:cNvSpPr>
            <a:spLocks noChangeArrowheads="1"/>
          </p:cNvSpPr>
          <p:nvPr/>
        </p:nvSpPr>
        <p:spPr bwMode="auto">
          <a:xfrm>
            <a:off x="971550" y="2781300"/>
            <a:ext cx="2016125" cy="1800225"/>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0123" name="Oval 11"/>
          <p:cNvSpPr>
            <a:spLocks noChangeArrowheads="1"/>
          </p:cNvSpPr>
          <p:nvPr/>
        </p:nvSpPr>
        <p:spPr bwMode="auto">
          <a:xfrm>
            <a:off x="539750" y="981075"/>
            <a:ext cx="2016125" cy="1800225"/>
          </a:xfrm>
          <a:prstGeom prst="ellipse">
            <a:avLst/>
          </a:prstGeom>
          <a:solidFill>
            <a:srgbClr val="00FF00">
              <a:alpha val="39999"/>
            </a:srgbClr>
          </a:solidFill>
          <a:ln w="9525">
            <a:solidFill>
              <a:srgbClr val="99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0124" name="Oval 12"/>
          <p:cNvSpPr>
            <a:spLocks noChangeArrowheads="1"/>
          </p:cNvSpPr>
          <p:nvPr/>
        </p:nvSpPr>
        <p:spPr bwMode="auto">
          <a:xfrm>
            <a:off x="2698688" y="1135592"/>
            <a:ext cx="1873250" cy="1727200"/>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0125" name="Oval 13"/>
          <p:cNvSpPr>
            <a:spLocks noChangeArrowheads="1"/>
          </p:cNvSpPr>
          <p:nvPr/>
        </p:nvSpPr>
        <p:spPr bwMode="auto">
          <a:xfrm>
            <a:off x="4932040" y="1053852"/>
            <a:ext cx="2232025" cy="1943100"/>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0126" name="Oval 14"/>
          <p:cNvSpPr>
            <a:spLocks noChangeArrowheads="1"/>
          </p:cNvSpPr>
          <p:nvPr/>
        </p:nvSpPr>
        <p:spPr bwMode="auto">
          <a:xfrm>
            <a:off x="3993877" y="2780332"/>
            <a:ext cx="1946275" cy="1728788"/>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0127" name="Oval 15"/>
          <p:cNvSpPr>
            <a:spLocks noChangeArrowheads="1"/>
          </p:cNvSpPr>
          <p:nvPr/>
        </p:nvSpPr>
        <p:spPr bwMode="auto">
          <a:xfrm>
            <a:off x="684213" y="4581525"/>
            <a:ext cx="1512887" cy="1441450"/>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0128" name="Oval 16"/>
          <p:cNvSpPr>
            <a:spLocks noChangeArrowheads="1"/>
          </p:cNvSpPr>
          <p:nvPr/>
        </p:nvSpPr>
        <p:spPr bwMode="auto">
          <a:xfrm>
            <a:off x="7092950" y="2419598"/>
            <a:ext cx="1512888" cy="1441450"/>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0129" name="Oval 17"/>
          <p:cNvSpPr>
            <a:spLocks noChangeArrowheads="1"/>
          </p:cNvSpPr>
          <p:nvPr/>
        </p:nvSpPr>
        <p:spPr bwMode="auto">
          <a:xfrm>
            <a:off x="5375647" y="4127501"/>
            <a:ext cx="1728787" cy="1660525"/>
          </a:xfrm>
          <a:prstGeom prst="ellipse">
            <a:avLst/>
          </a:prstGeom>
          <a:solidFill>
            <a:srgbClr val="00FF00">
              <a:alpha val="39999"/>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endParaRPr lang="nl-NL" altLang="en-US" sz="1800" dirty="0">
              <a:solidFill>
                <a:prstClr val="black"/>
              </a:solidFill>
              <a:latin typeface="Arial" pitchFamily="34" charset="0"/>
            </a:endParaRPr>
          </a:p>
        </p:txBody>
      </p:sp>
      <p:sp>
        <p:nvSpPr>
          <p:cNvPr id="9230" name="Text Box 18"/>
          <p:cNvSpPr txBox="1">
            <a:spLocks noChangeArrowheads="1"/>
          </p:cNvSpPr>
          <p:nvPr/>
        </p:nvSpPr>
        <p:spPr bwMode="auto">
          <a:xfrm>
            <a:off x="395288" y="501332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50000"/>
              </a:spcBef>
              <a:spcAft>
                <a:spcPct val="0"/>
              </a:spcAft>
              <a:buFontTx/>
              <a:buNone/>
            </a:pPr>
            <a:endParaRPr lang="nl-NL" altLang="en-US" sz="1800" dirty="0">
              <a:solidFill>
                <a:prstClr val="black"/>
              </a:solidFill>
              <a:latin typeface="Arial" pitchFamily="34" charset="0"/>
            </a:endParaRPr>
          </a:p>
        </p:txBody>
      </p:sp>
      <p:sp>
        <p:nvSpPr>
          <p:cNvPr id="90131" name="Text Box 19"/>
          <p:cNvSpPr txBox="1">
            <a:spLocks noChangeArrowheads="1"/>
          </p:cNvSpPr>
          <p:nvPr/>
        </p:nvSpPr>
        <p:spPr bwMode="auto">
          <a:xfrm>
            <a:off x="395288" y="4964113"/>
            <a:ext cx="20161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50000"/>
              </a:spcBef>
              <a:spcAft>
                <a:spcPct val="0"/>
              </a:spcAft>
              <a:buFontTx/>
              <a:buNone/>
            </a:pPr>
            <a:r>
              <a:rPr lang="nl-NL" altLang="en-US" sz="2400" b="1" dirty="0" err="1">
                <a:solidFill>
                  <a:srgbClr val="1F497D"/>
                </a:solidFill>
              </a:rPr>
              <a:t>Weerbaar-heid</a:t>
            </a:r>
            <a:endParaRPr lang="nl-NL" altLang="en-US" sz="2400" b="1" dirty="0">
              <a:solidFill>
                <a:srgbClr val="1F497D"/>
              </a:solidFill>
            </a:endParaRPr>
          </a:p>
        </p:txBody>
      </p:sp>
      <p:sp>
        <p:nvSpPr>
          <p:cNvPr id="90132" name="Text Box 20"/>
          <p:cNvSpPr txBox="1">
            <a:spLocks noChangeArrowheads="1"/>
          </p:cNvSpPr>
          <p:nvPr/>
        </p:nvSpPr>
        <p:spPr bwMode="auto">
          <a:xfrm>
            <a:off x="900113" y="3154034"/>
            <a:ext cx="20875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50000"/>
              </a:spcBef>
              <a:spcAft>
                <a:spcPct val="0"/>
              </a:spcAft>
              <a:buFontTx/>
              <a:buNone/>
            </a:pPr>
            <a:r>
              <a:rPr lang="nl-NL" altLang="en-US" sz="2400" b="1" dirty="0">
                <a:solidFill>
                  <a:srgbClr val="1F497D"/>
                </a:solidFill>
              </a:rPr>
              <a:t>Geweldloze </a:t>
            </a:r>
          </a:p>
          <a:p>
            <a:pPr algn="ctr" fontAlgn="base">
              <a:spcBef>
                <a:spcPct val="50000"/>
              </a:spcBef>
              <a:spcAft>
                <a:spcPct val="0"/>
              </a:spcAft>
              <a:buFontTx/>
              <a:buNone/>
            </a:pPr>
            <a:r>
              <a:rPr lang="nl-NL" altLang="en-US" sz="2400" b="1" dirty="0">
                <a:solidFill>
                  <a:srgbClr val="1F497D"/>
                </a:solidFill>
              </a:rPr>
              <a:t>communicatie</a:t>
            </a:r>
          </a:p>
        </p:txBody>
      </p:sp>
      <p:sp>
        <p:nvSpPr>
          <p:cNvPr id="90133" name="Text Box 21"/>
          <p:cNvSpPr txBox="1">
            <a:spLocks noChangeArrowheads="1"/>
          </p:cNvSpPr>
          <p:nvPr/>
        </p:nvSpPr>
        <p:spPr bwMode="auto">
          <a:xfrm>
            <a:off x="539750" y="1412875"/>
            <a:ext cx="20875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b="1" dirty="0">
                <a:solidFill>
                  <a:srgbClr val="1F497D"/>
                </a:solidFill>
              </a:rPr>
              <a:t>Eigen Kracht-conferenties</a:t>
            </a:r>
          </a:p>
        </p:txBody>
      </p:sp>
      <p:sp>
        <p:nvSpPr>
          <p:cNvPr id="90134" name="Text Box 22"/>
          <p:cNvSpPr txBox="1">
            <a:spLocks noChangeArrowheads="1"/>
          </p:cNvSpPr>
          <p:nvPr/>
        </p:nvSpPr>
        <p:spPr bwMode="auto">
          <a:xfrm>
            <a:off x="6804025" y="2588890"/>
            <a:ext cx="20875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b="1" dirty="0" err="1">
                <a:solidFill>
                  <a:schemeClr val="tx2"/>
                </a:solidFill>
              </a:rPr>
              <a:t>Oplossings-gericht</a:t>
            </a:r>
            <a:r>
              <a:rPr lang="nl-NL" altLang="en-US" sz="2400" b="1" dirty="0">
                <a:solidFill>
                  <a:schemeClr val="tx2"/>
                </a:solidFill>
              </a:rPr>
              <a:t> </a:t>
            </a:r>
          </a:p>
          <a:p>
            <a:pPr algn="ctr" fontAlgn="base">
              <a:spcBef>
                <a:spcPct val="0"/>
              </a:spcBef>
              <a:spcAft>
                <a:spcPct val="0"/>
              </a:spcAft>
              <a:buFontTx/>
              <a:buNone/>
            </a:pPr>
            <a:r>
              <a:rPr lang="nl-NL" altLang="en-US" sz="2400" b="1" dirty="0">
                <a:solidFill>
                  <a:schemeClr val="tx2"/>
                </a:solidFill>
              </a:rPr>
              <a:t>werken</a:t>
            </a:r>
          </a:p>
        </p:txBody>
      </p:sp>
      <p:sp>
        <p:nvSpPr>
          <p:cNvPr id="90135" name="Text Box 23"/>
          <p:cNvSpPr txBox="1">
            <a:spLocks noChangeArrowheads="1"/>
          </p:cNvSpPr>
          <p:nvPr/>
        </p:nvSpPr>
        <p:spPr bwMode="auto">
          <a:xfrm>
            <a:off x="2627250" y="1826154"/>
            <a:ext cx="20875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b="1" dirty="0">
                <a:solidFill>
                  <a:srgbClr val="1F497D"/>
                </a:solidFill>
              </a:rPr>
              <a:t>Herstelrecht</a:t>
            </a:r>
          </a:p>
        </p:txBody>
      </p:sp>
      <p:sp>
        <p:nvSpPr>
          <p:cNvPr id="90136" name="Text Box 24"/>
          <p:cNvSpPr txBox="1">
            <a:spLocks noChangeArrowheads="1"/>
          </p:cNvSpPr>
          <p:nvPr/>
        </p:nvSpPr>
        <p:spPr bwMode="auto">
          <a:xfrm>
            <a:off x="5220072" y="4364038"/>
            <a:ext cx="20875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b="1" dirty="0">
                <a:solidFill>
                  <a:srgbClr val="1F497D"/>
                </a:solidFill>
              </a:rPr>
              <a:t>Cognitieve </a:t>
            </a:r>
            <a:r>
              <a:rPr lang="nl-NL" altLang="en-US" sz="2400" b="1" dirty="0" err="1">
                <a:solidFill>
                  <a:srgbClr val="1F497D"/>
                </a:solidFill>
              </a:rPr>
              <a:t>gedrags-therapie</a:t>
            </a:r>
            <a:endParaRPr lang="nl-NL" altLang="en-US" sz="2400" b="1" dirty="0">
              <a:solidFill>
                <a:srgbClr val="1F497D"/>
              </a:solidFill>
            </a:endParaRPr>
          </a:p>
        </p:txBody>
      </p:sp>
      <p:sp>
        <p:nvSpPr>
          <p:cNvPr id="90138" name="Text Box 26"/>
          <p:cNvSpPr txBox="1">
            <a:spLocks noChangeArrowheads="1"/>
          </p:cNvSpPr>
          <p:nvPr/>
        </p:nvSpPr>
        <p:spPr bwMode="auto">
          <a:xfrm>
            <a:off x="3923928" y="3390825"/>
            <a:ext cx="20875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b="1" dirty="0" err="1">
                <a:solidFill>
                  <a:srgbClr val="1F497D"/>
                </a:solidFill>
              </a:rPr>
              <a:t>Transactionele</a:t>
            </a:r>
            <a:r>
              <a:rPr lang="nl-NL" altLang="en-US" sz="2400" b="1" dirty="0">
                <a:solidFill>
                  <a:srgbClr val="1F497D"/>
                </a:solidFill>
              </a:rPr>
              <a:t> analyse</a:t>
            </a:r>
          </a:p>
        </p:txBody>
      </p:sp>
      <p:sp>
        <p:nvSpPr>
          <p:cNvPr id="90141" name="Text Box 29"/>
          <p:cNvSpPr txBox="1">
            <a:spLocks noChangeArrowheads="1"/>
          </p:cNvSpPr>
          <p:nvPr/>
        </p:nvSpPr>
        <p:spPr bwMode="auto">
          <a:xfrm>
            <a:off x="4860379" y="1700808"/>
            <a:ext cx="24479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2400" b="1" dirty="0">
                <a:solidFill>
                  <a:srgbClr val="1F497D"/>
                </a:solidFill>
              </a:rPr>
              <a:t>Neuro linguïstisch Programmeren</a:t>
            </a:r>
            <a:endParaRPr lang="nl-NL" altLang="en-US" sz="1800" dirty="0">
              <a:solidFill>
                <a:prstClr val="black"/>
              </a:solidFill>
              <a:latin typeface="Arial" pitchFamily="34" charset="0"/>
            </a:endParaRPr>
          </a:p>
        </p:txBody>
      </p:sp>
      <p:sp>
        <p:nvSpPr>
          <p:cNvPr id="25" name="Titel 1"/>
          <p:cNvSpPr txBox="1">
            <a:spLocks/>
          </p:cNvSpPr>
          <p:nvPr/>
        </p:nvSpPr>
        <p:spPr bwMode="auto">
          <a:xfrm rot="60000">
            <a:off x="-1250" y="18229"/>
            <a:ext cx="9146377"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RP is gebaseerd op meerdere theorieën</a:t>
            </a:r>
          </a:p>
        </p:txBody>
      </p:sp>
    </p:spTree>
    <p:extLst>
      <p:ext uri="{BB962C8B-B14F-4D97-AF65-F5344CB8AC3E}">
        <p14:creationId xmlns:p14="http://schemas.microsoft.com/office/powerpoint/2010/main" val="21528524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0131"/>
                                        </p:tgtEl>
                                        <p:attrNameLst>
                                          <p:attrName>style.visibility</p:attrName>
                                        </p:attrNameLst>
                                      </p:cBhvr>
                                      <p:to>
                                        <p:strVal val="visible"/>
                                      </p:to>
                                    </p:set>
                                    <p:anim calcmode="lin" valueType="num">
                                      <p:cBhvr>
                                        <p:cTn id="7" dur="500" fill="hold"/>
                                        <p:tgtEl>
                                          <p:spTgt spid="90131"/>
                                        </p:tgtEl>
                                        <p:attrNameLst>
                                          <p:attrName>ppt_w</p:attrName>
                                        </p:attrNameLst>
                                      </p:cBhvr>
                                      <p:tavLst>
                                        <p:tav tm="0">
                                          <p:val>
                                            <p:fltVal val="0"/>
                                          </p:val>
                                        </p:tav>
                                        <p:tav tm="100000">
                                          <p:val>
                                            <p:strVal val="#ppt_w"/>
                                          </p:val>
                                        </p:tav>
                                      </p:tavLst>
                                    </p:anim>
                                    <p:anim calcmode="lin" valueType="num">
                                      <p:cBhvr>
                                        <p:cTn id="8" dur="500" fill="hold"/>
                                        <p:tgtEl>
                                          <p:spTgt spid="90131"/>
                                        </p:tgtEl>
                                        <p:attrNameLst>
                                          <p:attrName>ppt_h</p:attrName>
                                        </p:attrNameLst>
                                      </p:cBhvr>
                                      <p:tavLst>
                                        <p:tav tm="0">
                                          <p:val>
                                            <p:fltVal val="0"/>
                                          </p:val>
                                        </p:tav>
                                        <p:tav tm="100000">
                                          <p:val>
                                            <p:strVal val="#ppt_h"/>
                                          </p:val>
                                        </p:tav>
                                      </p:tavLst>
                                    </p:anim>
                                    <p:anim calcmode="lin" valueType="num">
                                      <p:cBhvr>
                                        <p:cTn id="9" dur="500" fill="hold"/>
                                        <p:tgtEl>
                                          <p:spTgt spid="90131"/>
                                        </p:tgtEl>
                                        <p:attrNameLst>
                                          <p:attrName>style.rotation</p:attrName>
                                        </p:attrNameLst>
                                      </p:cBhvr>
                                      <p:tavLst>
                                        <p:tav tm="0">
                                          <p:val>
                                            <p:fltVal val="90"/>
                                          </p:val>
                                        </p:tav>
                                        <p:tav tm="100000">
                                          <p:val>
                                            <p:fltVal val="0"/>
                                          </p:val>
                                        </p:tav>
                                      </p:tavLst>
                                    </p:anim>
                                    <p:animEffect transition="in" filter="fade">
                                      <p:cBhvr>
                                        <p:cTn id="10" dur="500"/>
                                        <p:tgtEl>
                                          <p:spTgt spid="90131"/>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90127"/>
                                        </p:tgtEl>
                                        <p:attrNameLst>
                                          <p:attrName>style.visibility</p:attrName>
                                        </p:attrNameLst>
                                      </p:cBhvr>
                                      <p:to>
                                        <p:strVal val="visible"/>
                                      </p:to>
                                    </p:set>
                                    <p:anim calcmode="lin" valueType="num">
                                      <p:cBhvr>
                                        <p:cTn id="13" dur="500" fill="hold"/>
                                        <p:tgtEl>
                                          <p:spTgt spid="90127"/>
                                        </p:tgtEl>
                                        <p:attrNameLst>
                                          <p:attrName>ppt_w</p:attrName>
                                        </p:attrNameLst>
                                      </p:cBhvr>
                                      <p:tavLst>
                                        <p:tav tm="0">
                                          <p:val>
                                            <p:fltVal val="0"/>
                                          </p:val>
                                        </p:tav>
                                        <p:tav tm="100000">
                                          <p:val>
                                            <p:strVal val="#ppt_w"/>
                                          </p:val>
                                        </p:tav>
                                      </p:tavLst>
                                    </p:anim>
                                    <p:anim calcmode="lin" valueType="num">
                                      <p:cBhvr>
                                        <p:cTn id="14" dur="500" fill="hold"/>
                                        <p:tgtEl>
                                          <p:spTgt spid="90127"/>
                                        </p:tgtEl>
                                        <p:attrNameLst>
                                          <p:attrName>ppt_h</p:attrName>
                                        </p:attrNameLst>
                                      </p:cBhvr>
                                      <p:tavLst>
                                        <p:tav tm="0">
                                          <p:val>
                                            <p:fltVal val="0"/>
                                          </p:val>
                                        </p:tav>
                                        <p:tav tm="100000">
                                          <p:val>
                                            <p:strVal val="#ppt_h"/>
                                          </p:val>
                                        </p:tav>
                                      </p:tavLst>
                                    </p:anim>
                                    <p:anim calcmode="lin" valueType="num">
                                      <p:cBhvr>
                                        <p:cTn id="15" dur="500" fill="hold"/>
                                        <p:tgtEl>
                                          <p:spTgt spid="90127"/>
                                        </p:tgtEl>
                                        <p:attrNameLst>
                                          <p:attrName>style.rotation</p:attrName>
                                        </p:attrNameLst>
                                      </p:cBhvr>
                                      <p:tavLst>
                                        <p:tav tm="0">
                                          <p:val>
                                            <p:fltVal val="90"/>
                                          </p:val>
                                        </p:tav>
                                        <p:tav tm="100000">
                                          <p:val>
                                            <p:fltVal val="0"/>
                                          </p:val>
                                        </p:tav>
                                      </p:tavLst>
                                    </p:anim>
                                    <p:animEffect transition="in" filter="fade">
                                      <p:cBhvr>
                                        <p:cTn id="16" dur="500"/>
                                        <p:tgtEl>
                                          <p:spTgt spid="90127"/>
                                        </p:tgtEl>
                                      </p:cBhvr>
                                    </p:animEffect>
                                  </p:childTnLst>
                                </p:cTn>
                              </p:par>
                            </p:childTnLst>
                          </p:cTn>
                        </p:par>
                        <p:par>
                          <p:cTn id="17" fill="hold" nodeType="afterGroup">
                            <p:stCondLst>
                              <p:cond delay="8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90138"/>
                                        </p:tgtEl>
                                        <p:attrNameLst>
                                          <p:attrName>style.visibility</p:attrName>
                                        </p:attrNameLst>
                                      </p:cBhvr>
                                      <p:to>
                                        <p:strVal val="visible"/>
                                      </p:to>
                                    </p:set>
                                    <p:anim calcmode="lin" valueType="num">
                                      <p:cBhvr>
                                        <p:cTn id="20" dur="500" fill="hold"/>
                                        <p:tgtEl>
                                          <p:spTgt spid="90138"/>
                                        </p:tgtEl>
                                        <p:attrNameLst>
                                          <p:attrName>ppt_w</p:attrName>
                                        </p:attrNameLst>
                                      </p:cBhvr>
                                      <p:tavLst>
                                        <p:tav tm="0">
                                          <p:val>
                                            <p:fltVal val="0"/>
                                          </p:val>
                                        </p:tav>
                                        <p:tav tm="100000">
                                          <p:val>
                                            <p:strVal val="#ppt_w"/>
                                          </p:val>
                                        </p:tav>
                                      </p:tavLst>
                                    </p:anim>
                                    <p:anim calcmode="lin" valueType="num">
                                      <p:cBhvr>
                                        <p:cTn id="21" dur="500" fill="hold"/>
                                        <p:tgtEl>
                                          <p:spTgt spid="90138"/>
                                        </p:tgtEl>
                                        <p:attrNameLst>
                                          <p:attrName>ppt_h</p:attrName>
                                        </p:attrNameLst>
                                      </p:cBhvr>
                                      <p:tavLst>
                                        <p:tav tm="0">
                                          <p:val>
                                            <p:fltVal val="0"/>
                                          </p:val>
                                        </p:tav>
                                        <p:tav tm="100000">
                                          <p:val>
                                            <p:strVal val="#ppt_h"/>
                                          </p:val>
                                        </p:tav>
                                      </p:tavLst>
                                    </p:anim>
                                    <p:anim calcmode="lin" valueType="num">
                                      <p:cBhvr>
                                        <p:cTn id="22" dur="500" fill="hold"/>
                                        <p:tgtEl>
                                          <p:spTgt spid="90138"/>
                                        </p:tgtEl>
                                        <p:attrNameLst>
                                          <p:attrName>style.rotation</p:attrName>
                                        </p:attrNameLst>
                                      </p:cBhvr>
                                      <p:tavLst>
                                        <p:tav tm="0">
                                          <p:val>
                                            <p:fltVal val="90"/>
                                          </p:val>
                                        </p:tav>
                                        <p:tav tm="100000">
                                          <p:val>
                                            <p:fltVal val="0"/>
                                          </p:val>
                                        </p:tav>
                                      </p:tavLst>
                                    </p:anim>
                                    <p:animEffect transition="in" filter="fade">
                                      <p:cBhvr>
                                        <p:cTn id="23" dur="500"/>
                                        <p:tgtEl>
                                          <p:spTgt spid="90138"/>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90126"/>
                                        </p:tgtEl>
                                        <p:attrNameLst>
                                          <p:attrName>style.visibility</p:attrName>
                                        </p:attrNameLst>
                                      </p:cBhvr>
                                      <p:to>
                                        <p:strVal val="visible"/>
                                      </p:to>
                                    </p:set>
                                    <p:anim calcmode="lin" valueType="num">
                                      <p:cBhvr>
                                        <p:cTn id="26" dur="500" fill="hold"/>
                                        <p:tgtEl>
                                          <p:spTgt spid="90126"/>
                                        </p:tgtEl>
                                        <p:attrNameLst>
                                          <p:attrName>ppt_w</p:attrName>
                                        </p:attrNameLst>
                                      </p:cBhvr>
                                      <p:tavLst>
                                        <p:tav tm="0">
                                          <p:val>
                                            <p:fltVal val="0"/>
                                          </p:val>
                                        </p:tav>
                                        <p:tav tm="100000">
                                          <p:val>
                                            <p:strVal val="#ppt_w"/>
                                          </p:val>
                                        </p:tav>
                                      </p:tavLst>
                                    </p:anim>
                                    <p:anim calcmode="lin" valueType="num">
                                      <p:cBhvr>
                                        <p:cTn id="27" dur="500" fill="hold"/>
                                        <p:tgtEl>
                                          <p:spTgt spid="90126"/>
                                        </p:tgtEl>
                                        <p:attrNameLst>
                                          <p:attrName>ppt_h</p:attrName>
                                        </p:attrNameLst>
                                      </p:cBhvr>
                                      <p:tavLst>
                                        <p:tav tm="0">
                                          <p:val>
                                            <p:fltVal val="0"/>
                                          </p:val>
                                        </p:tav>
                                        <p:tav tm="100000">
                                          <p:val>
                                            <p:strVal val="#ppt_h"/>
                                          </p:val>
                                        </p:tav>
                                      </p:tavLst>
                                    </p:anim>
                                    <p:anim calcmode="lin" valueType="num">
                                      <p:cBhvr>
                                        <p:cTn id="28" dur="500" fill="hold"/>
                                        <p:tgtEl>
                                          <p:spTgt spid="90126"/>
                                        </p:tgtEl>
                                        <p:attrNameLst>
                                          <p:attrName>style.rotation</p:attrName>
                                        </p:attrNameLst>
                                      </p:cBhvr>
                                      <p:tavLst>
                                        <p:tav tm="0">
                                          <p:val>
                                            <p:fltVal val="90"/>
                                          </p:val>
                                        </p:tav>
                                        <p:tav tm="100000">
                                          <p:val>
                                            <p:fltVal val="0"/>
                                          </p:val>
                                        </p:tav>
                                      </p:tavLst>
                                    </p:anim>
                                    <p:animEffect transition="in" filter="fade">
                                      <p:cBhvr>
                                        <p:cTn id="29" dur="500"/>
                                        <p:tgtEl>
                                          <p:spTgt spid="90126"/>
                                        </p:tgtEl>
                                      </p:cBhvr>
                                    </p:animEffect>
                                  </p:childTnLst>
                                </p:cTn>
                              </p:par>
                            </p:childTnLst>
                          </p:cTn>
                        </p:par>
                        <p:par>
                          <p:cTn id="30" fill="hold" nodeType="afterGroup">
                            <p:stCondLst>
                              <p:cond delay="1800"/>
                            </p:stCondLst>
                            <p:childTnLst>
                              <p:par>
                                <p:cTn id="31" presetID="31" presetClass="entr" presetSubtype="0" fill="hold" grpId="0" nodeType="afterEffect">
                                  <p:stCondLst>
                                    <p:cond delay="0"/>
                                  </p:stCondLst>
                                  <p:iterate type="lt">
                                    <p:tmPct val="5000"/>
                                  </p:iterate>
                                  <p:childTnLst>
                                    <p:set>
                                      <p:cBhvr>
                                        <p:cTn id="32" dur="1" fill="hold">
                                          <p:stCondLst>
                                            <p:cond delay="0"/>
                                          </p:stCondLst>
                                        </p:cTn>
                                        <p:tgtEl>
                                          <p:spTgt spid="90133"/>
                                        </p:tgtEl>
                                        <p:attrNameLst>
                                          <p:attrName>style.visibility</p:attrName>
                                        </p:attrNameLst>
                                      </p:cBhvr>
                                      <p:to>
                                        <p:strVal val="visible"/>
                                      </p:to>
                                    </p:set>
                                    <p:anim calcmode="lin" valueType="num">
                                      <p:cBhvr>
                                        <p:cTn id="33" dur="500" fill="hold"/>
                                        <p:tgtEl>
                                          <p:spTgt spid="90133"/>
                                        </p:tgtEl>
                                        <p:attrNameLst>
                                          <p:attrName>ppt_w</p:attrName>
                                        </p:attrNameLst>
                                      </p:cBhvr>
                                      <p:tavLst>
                                        <p:tav tm="0">
                                          <p:val>
                                            <p:fltVal val="0"/>
                                          </p:val>
                                        </p:tav>
                                        <p:tav tm="100000">
                                          <p:val>
                                            <p:strVal val="#ppt_w"/>
                                          </p:val>
                                        </p:tav>
                                      </p:tavLst>
                                    </p:anim>
                                    <p:anim calcmode="lin" valueType="num">
                                      <p:cBhvr>
                                        <p:cTn id="34" dur="500" fill="hold"/>
                                        <p:tgtEl>
                                          <p:spTgt spid="90133"/>
                                        </p:tgtEl>
                                        <p:attrNameLst>
                                          <p:attrName>ppt_h</p:attrName>
                                        </p:attrNameLst>
                                      </p:cBhvr>
                                      <p:tavLst>
                                        <p:tav tm="0">
                                          <p:val>
                                            <p:fltVal val="0"/>
                                          </p:val>
                                        </p:tav>
                                        <p:tav tm="100000">
                                          <p:val>
                                            <p:strVal val="#ppt_h"/>
                                          </p:val>
                                        </p:tav>
                                      </p:tavLst>
                                    </p:anim>
                                    <p:anim calcmode="lin" valueType="num">
                                      <p:cBhvr>
                                        <p:cTn id="35" dur="500" fill="hold"/>
                                        <p:tgtEl>
                                          <p:spTgt spid="90133"/>
                                        </p:tgtEl>
                                        <p:attrNameLst>
                                          <p:attrName>style.rotation</p:attrName>
                                        </p:attrNameLst>
                                      </p:cBhvr>
                                      <p:tavLst>
                                        <p:tav tm="0">
                                          <p:val>
                                            <p:fltVal val="90"/>
                                          </p:val>
                                        </p:tav>
                                        <p:tav tm="100000">
                                          <p:val>
                                            <p:fltVal val="0"/>
                                          </p:val>
                                        </p:tav>
                                      </p:tavLst>
                                    </p:anim>
                                    <p:animEffect transition="in" filter="fade">
                                      <p:cBhvr>
                                        <p:cTn id="36" dur="500"/>
                                        <p:tgtEl>
                                          <p:spTgt spid="90133"/>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90123"/>
                                        </p:tgtEl>
                                        <p:attrNameLst>
                                          <p:attrName>style.visibility</p:attrName>
                                        </p:attrNameLst>
                                      </p:cBhvr>
                                      <p:to>
                                        <p:strVal val="visible"/>
                                      </p:to>
                                    </p:set>
                                    <p:anim calcmode="lin" valueType="num">
                                      <p:cBhvr>
                                        <p:cTn id="39" dur="500" fill="hold"/>
                                        <p:tgtEl>
                                          <p:spTgt spid="90123"/>
                                        </p:tgtEl>
                                        <p:attrNameLst>
                                          <p:attrName>ppt_w</p:attrName>
                                        </p:attrNameLst>
                                      </p:cBhvr>
                                      <p:tavLst>
                                        <p:tav tm="0">
                                          <p:val>
                                            <p:fltVal val="0"/>
                                          </p:val>
                                        </p:tav>
                                        <p:tav tm="100000">
                                          <p:val>
                                            <p:strVal val="#ppt_w"/>
                                          </p:val>
                                        </p:tav>
                                      </p:tavLst>
                                    </p:anim>
                                    <p:anim calcmode="lin" valueType="num">
                                      <p:cBhvr>
                                        <p:cTn id="40" dur="500" fill="hold"/>
                                        <p:tgtEl>
                                          <p:spTgt spid="90123"/>
                                        </p:tgtEl>
                                        <p:attrNameLst>
                                          <p:attrName>ppt_h</p:attrName>
                                        </p:attrNameLst>
                                      </p:cBhvr>
                                      <p:tavLst>
                                        <p:tav tm="0">
                                          <p:val>
                                            <p:fltVal val="0"/>
                                          </p:val>
                                        </p:tav>
                                        <p:tav tm="100000">
                                          <p:val>
                                            <p:strVal val="#ppt_h"/>
                                          </p:val>
                                        </p:tav>
                                      </p:tavLst>
                                    </p:anim>
                                    <p:anim calcmode="lin" valueType="num">
                                      <p:cBhvr>
                                        <p:cTn id="41" dur="500" fill="hold"/>
                                        <p:tgtEl>
                                          <p:spTgt spid="90123"/>
                                        </p:tgtEl>
                                        <p:attrNameLst>
                                          <p:attrName>style.rotation</p:attrName>
                                        </p:attrNameLst>
                                      </p:cBhvr>
                                      <p:tavLst>
                                        <p:tav tm="0">
                                          <p:val>
                                            <p:fltVal val="90"/>
                                          </p:val>
                                        </p:tav>
                                        <p:tav tm="100000">
                                          <p:val>
                                            <p:fltVal val="0"/>
                                          </p:val>
                                        </p:tav>
                                      </p:tavLst>
                                    </p:anim>
                                    <p:animEffect transition="in" filter="fade">
                                      <p:cBhvr>
                                        <p:cTn id="42" dur="500"/>
                                        <p:tgtEl>
                                          <p:spTgt spid="90123"/>
                                        </p:tgtEl>
                                      </p:cBhvr>
                                    </p:animEffect>
                                  </p:childTnLst>
                                </p:cTn>
                              </p:par>
                            </p:childTnLst>
                          </p:cTn>
                        </p:par>
                        <p:par>
                          <p:cTn id="43" fill="hold" nodeType="afterGroup">
                            <p:stCondLst>
                              <p:cond delay="2875"/>
                            </p:stCondLst>
                            <p:childTnLst>
                              <p:par>
                                <p:cTn id="44" presetID="31" presetClass="entr" presetSubtype="0" fill="hold" grpId="0" nodeType="afterEffect">
                                  <p:stCondLst>
                                    <p:cond delay="0"/>
                                  </p:stCondLst>
                                  <p:iterate type="lt">
                                    <p:tmPct val="5000"/>
                                  </p:iterate>
                                  <p:childTnLst>
                                    <p:set>
                                      <p:cBhvr>
                                        <p:cTn id="45" dur="1" fill="hold">
                                          <p:stCondLst>
                                            <p:cond delay="0"/>
                                          </p:stCondLst>
                                        </p:cTn>
                                        <p:tgtEl>
                                          <p:spTgt spid="90141"/>
                                        </p:tgtEl>
                                        <p:attrNameLst>
                                          <p:attrName>style.visibility</p:attrName>
                                        </p:attrNameLst>
                                      </p:cBhvr>
                                      <p:to>
                                        <p:strVal val="visible"/>
                                      </p:to>
                                    </p:set>
                                    <p:anim calcmode="lin" valueType="num">
                                      <p:cBhvr>
                                        <p:cTn id="46" dur="500" fill="hold"/>
                                        <p:tgtEl>
                                          <p:spTgt spid="90141"/>
                                        </p:tgtEl>
                                        <p:attrNameLst>
                                          <p:attrName>ppt_w</p:attrName>
                                        </p:attrNameLst>
                                      </p:cBhvr>
                                      <p:tavLst>
                                        <p:tav tm="0">
                                          <p:val>
                                            <p:fltVal val="0"/>
                                          </p:val>
                                        </p:tav>
                                        <p:tav tm="100000">
                                          <p:val>
                                            <p:strVal val="#ppt_w"/>
                                          </p:val>
                                        </p:tav>
                                      </p:tavLst>
                                    </p:anim>
                                    <p:anim calcmode="lin" valueType="num">
                                      <p:cBhvr>
                                        <p:cTn id="47" dur="500" fill="hold"/>
                                        <p:tgtEl>
                                          <p:spTgt spid="90141"/>
                                        </p:tgtEl>
                                        <p:attrNameLst>
                                          <p:attrName>ppt_h</p:attrName>
                                        </p:attrNameLst>
                                      </p:cBhvr>
                                      <p:tavLst>
                                        <p:tav tm="0">
                                          <p:val>
                                            <p:fltVal val="0"/>
                                          </p:val>
                                        </p:tav>
                                        <p:tav tm="100000">
                                          <p:val>
                                            <p:strVal val="#ppt_h"/>
                                          </p:val>
                                        </p:tav>
                                      </p:tavLst>
                                    </p:anim>
                                    <p:anim calcmode="lin" valueType="num">
                                      <p:cBhvr>
                                        <p:cTn id="48" dur="500" fill="hold"/>
                                        <p:tgtEl>
                                          <p:spTgt spid="90141"/>
                                        </p:tgtEl>
                                        <p:attrNameLst>
                                          <p:attrName>style.rotation</p:attrName>
                                        </p:attrNameLst>
                                      </p:cBhvr>
                                      <p:tavLst>
                                        <p:tav tm="0">
                                          <p:val>
                                            <p:fltVal val="90"/>
                                          </p:val>
                                        </p:tav>
                                        <p:tav tm="100000">
                                          <p:val>
                                            <p:fltVal val="0"/>
                                          </p:val>
                                        </p:tav>
                                      </p:tavLst>
                                    </p:anim>
                                    <p:animEffect transition="in" filter="fade">
                                      <p:cBhvr>
                                        <p:cTn id="49" dur="500"/>
                                        <p:tgtEl>
                                          <p:spTgt spid="90141"/>
                                        </p:tgtEl>
                                      </p:cBhvr>
                                    </p:animEffect>
                                  </p:childTnLst>
                                </p:cTn>
                              </p:par>
                              <p:par>
                                <p:cTn id="50" presetID="31" presetClass="entr" presetSubtype="0" fill="hold" grpId="0" nodeType="withEffect">
                                  <p:stCondLst>
                                    <p:cond delay="0"/>
                                  </p:stCondLst>
                                  <p:iterate type="lt">
                                    <p:tmPct val="5000"/>
                                  </p:iterate>
                                  <p:childTnLst>
                                    <p:set>
                                      <p:cBhvr>
                                        <p:cTn id="51" dur="1" fill="hold">
                                          <p:stCondLst>
                                            <p:cond delay="0"/>
                                          </p:stCondLst>
                                        </p:cTn>
                                        <p:tgtEl>
                                          <p:spTgt spid="90125"/>
                                        </p:tgtEl>
                                        <p:attrNameLst>
                                          <p:attrName>style.visibility</p:attrName>
                                        </p:attrNameLst>
                                      </p:cBhvr>
                                      <p:to>
                                        <p:strVal val="visible"/>
                                      </p:to>
                                    </p:set>
                                    <p:anim calcmode="lin" valueType="num">
                                      <p:cBhvr>
                                        <p:cTn id="52" dur="500" fill="hold"/>
                                        <p:tgtEl>
                                          <p:spTgt spid="90125"/>
                                        </p:tgtEl>
                                        <p:attrNameLst>
                                          <p:attrName>ppt_w</p:attrName>
                                        </p:attrNameLst>
                                      </p:cBhvr>
                                      <p:tavLst>
                                        <p:tav tm="0">
                                          <p:val>
                                            <p:fltVal val="0"/>
                                          </p:val>
                                        </p:tav>
                                        <p:tav tm="100000">
                                          <p:val>
                                            <p:strVal val="#ppt_w"/>
                                          </p:val>
                                        </p:tav>
                                      </p:tavLst>
                                    </p:anim>
                                    <p:anim calcmode="lin" valueType="num">
                                      <p:cBhvr>
                                        <p:cTn id="53" dur="500" fill="hold"/>
                                        <p:tgtEl>
                                          <p:spTgt spid="90125"/>
                                        </p:tgtEl>
                                        <p:attrNameLst>
                                          <p:attrName>ppt_h</p:attrName>
                                        </p:attrNameLst>
                                      </p:cBhvr>
                                      <p:tavLst>
                                        <p:tav tm="0">
                                          <p:val>
                                            <p:fltVal val="0"/>
                                          </p:val>
                                        </p:tav>
                                        <p:tav tm="100000">
                                          <p:val>
                                            <p:strVal val="#ppt_h"/>
                                          </p:val>
                                        </p:tav>
                                      </p:tavLst>
                                    </p:anim>
                                    <p:anim calcmode="lin" valueType="num">
                                      <p:cBhvr>
                                        <p:cTn id="54" dur="500" fill="hold"/>
                                        <p:tgtEl>
                                          <p:spTgt spid="90125"/>
                                        </p:tgtEl>
                                        <p:attrNameLst>
                                          <p:attrName>style.rotation</p:attrName>
                                        </p:attrNameLst>
                                      </p:cBhvr>
                                      <p:tavLst>
                                        <p:tav tm="0">
                                          <p:val>
                                            <p:fltVal val="90"/>
                                          </p:val>
                                        </p:tav>
                                        <p:tav tm="100000">
                                          <p:val>
                                            <p:fltVal val="0"/>
                                          </p:val>
                                        </p:tav>
                                      </p:tavLst>
                                    </p:anim>
                                    <p:animEffect transition="in" filter="fade">
                                      <p:cBhvr>
                                        <p:cTn id="55" dur="500"/>
                                        <p:tgtEl>
                                          <p:spTgt spid="90125"/>
                                        </p:tgtEl>
                                      </p:cBhvr>
                                    </p:animEffect>
                                  </p:childTnLst>
                                </p:cTn>
                              </p:par>
                            </p:childTnLst>
                          </p:cTn>
                        </p:par>
                        <p:par>
                          <p:cTn id="56" fill="hold" nodeType="afterGroup">
                            <p:stCondLst>
                              <p:cond delay="4075"/>
                            </p:stCondLst>
                            <p:childTnLst>
                              <p:par>
                                <p:cTn id="57" presetID="31" presetClass="entr" presetSubtype="0" fill="hold" grpId="0" nodeType="afterEffect">
                                  <p:stCondLst>
                                    <p:cond delay="0"/>
                                  </p:stCondLst>
                                  <p:iterate type="lt">
                                    <p:tmPct val="5000"/>
                                  </p:iterate>
                                  <p:childTnLst>
                                    <p:set>
                                      <p:cBhvr>
                                        <p:cTn id="58" dur="1" fill="hold">
                                          <p:stCondLst>
                                            <p:cond delay="0"/>
                                          </p:stCondLst>
                                        </p:cTn>
                                        <p:tgtEl>
                                          <p:spTgt spid="90128"/>
                                        </p:tgtEl>
                                        <p:attrNameLst>
                                          <p:attrName>style.visibility</p:attrName>
                                        </p:attrNameLst>
                                      </p:cBhvr>
                                      <p:to>
                                        <p:strVal val="visible"/>
                                      </p:to>
                                    </p:set>
                                    <p:anim calcmode="lin" valueType="num">
                                      <p:cBhvr>
                                        <p:cTn id="59" dur="500" fill="hold"/>
                                        <p:tgtEl>
                                          <p:spTgt spid="90128"/>
                                        </p:tgtEl>
                                        <p:attrNameLst>
                                          <p:attrName>ppt_w</p:attrName>
                                        </p:attrNameLst>
                                      </p:cBhvr>
                                      <p:tavLst>
                                        <p:tav tm="0">
                                          <p:val>
                                            <p:fltVal val="0"/>
                                          </p:val>
                                        </p:tav>
                                        <p:tav tm="100000">
                                          <p:val>
                                            <p:strVal val="#ppt_w"/>
                                          </p:val>
                                        </p:tav>
                                      </p:tavLst>
                                    </p:anim>
                                    <p:anim calcmode="lin" valueType="num">
                                      <p:cBhvr>
                                        <p:cTn id="60" dur="500" fill="hold"/>
                                        <p:tgtEl>
                                          <p:spTgt spid="90128"/>
                                        </p:tgtEl>
                                        <p:attrNameLst>
                                          <p:attrName>ppt_h</p:attrName>
                                        </p:attrNameLst>
                                      </p:cBhvr>
                                      <p:tavLst>
                                        <p:tav tm="0">
                                          <p:val>
                                            <p:fltVal val="0"/>
                                          </p:val>
                                        </p:tav>
                                        <p:tav tm="100000">
                                          <p:val>
                                            <p:strVal val="#ppt_h"/>
                                          </p:val>
                                        </p:tav>
                                      </p:tavLst>
                                    </p:anim>
                                    <p:anim calcmode="lin" valueType="num">
                                      <p:cBhvr>
                                        <p:cTn id="61" dur="500" fill="hold"/>
                                        <p:tgtEl>
                                          <p:spTgt spid="90128"/>
                                        </p:tgtEl>
                                        <p:attrNameLst>
                                          <p:attrName>style.rotation</p:attrName>
                                        </p:attrNameLst>
                                      </p:cBhvr>
                                      <p:tavLst>
                                        <p:tav tm="0">
                                          <p:val>
                                            <p:fltVal val="90"/>
                                          </p:val>
                                        </p:tav>
                                        <p:tav tm="100000">
                                          <p:val>
                                            <p:fltVal val="0"/>
                                          </p:val>
                                        </p:tav>
                                      </p:tavLst>
                                    </p:anim>
                                    <p:animEffect transition="in" filter="fade">
                                      <p:cBhvr>
                                        <p:cTn id="62" dur="500"/>
                                        <p:tgtEl>
                                          <p:spTgt spid="90128"/>
                                        </p:tgtEl>
                                      </p:cBhvr>
                                    </p:animEffect>
                                  </p:childTnLst>
                                </p:cTn>
                              </p:par>
                              <p:par>
                                <p:cTn id="63" presetID="31" presetClass="entr" presetSubtype="0" fill="hold" grpId="0" nodeType="withEffect">
                                  <p:stCondLst>
                                    <p:cond delay="0"/>
                                  </p:stCondLst>
                                  <p:iterate type="lt">
                                    <p:tmPct val="5000"/>
                                  </p:iterate>
                                  <p:childTnLst>
                                    <p:set>
                                      <p:cBhvr>
                                        <p:cTn id="64" dur="1" fill="hold">
                                          <p:stCondLst>
                                            <p:cond delay="0"/>
                                          </p:stCondLst>
                                        </p:cTn>
                                        <p:tgtEl>
                                          <p:spTgt spid="90134"/>
                                        </p:tgtEl>
                                        <p:attrNameLst>
                                          <p:attrName>style.visibility</p:attrName>
                                        </p:attrNameLst>
                                      </p:cBhvr>
                                      <p:to>
                                        <p:strVal val="visible"/>
                                      </p:to>
                                    </p:set>
                                    <p:anim calcmode="lin" valueType="num">
                                      <p:cBhvr>
                                        <p:cTn id="65" dur="500" fill="hold"/>
                                        <p:tgtEl>
                                          <p:spTgt spid="90134"/>
                                        </p:tgtEl>
                                        <p:attrNameLst>
                                          <p:attrName>ppt_w</p:attrName>
                                        </p:attrNameLst>
                                      </p:cBhvr>
                                      <p:tavLst>
                                        <p:tav tm="0">
                                          <p:val>
                                            <p:fltVal val="0"/>
                                          </p:val>
                                        </p:tav>
                                        <p:tav tm="100000">
                                          <p:val>
                                            <p:strVal val="#ppt_w"/>
                                          </p:val>
                                        </p:tav>
                                      </p:tavLst>
                                    </p:anim>
                                    <p:anim calcmode="lin" valueType="num">
                                      <p:cBhvr>
                                        <p:cTn id="66" dur="500" fill="hold"/>
                                        <p:tgtEl>
                                          <p:spTgt spid="90134"/>
                                        </p:tgtEl>
                                        <p:attrNameLst>
                                          <p:attrName>ppt_h</p:attrName>
                                        </p:attrNameLst>
                                      </p:cBhvr>
                                      <p:tavLst>
                                        <p:tav tm="0">
                                          <p:val>
                                            <p:fltVal val="0"/>
                                          </p:val>
                                        </p:tav>
                                        <p:tav tm="100000">
                                          <p:val>
                                            <p:strVal val="#ppt_h"/>
                                          </p:val>
                                        </p:tav>
                                      </p:tavLst>
                                    </p:anim>
                                    <p:anim calcmode="lin" valueType="num">
                                      <p:cBhvr>
                                        <p:cTn id="67" dur="500" fill="hold"/>
                                        <p:tgtEl>
                                          <p:spTgt spid="90134"/>
                                        </p:tgtEl>
                                        <p:attrNameLst>
                                          <p:attrName>style.rotation</p:attrName>
                                        </p:attrNameLst>
                                      </p:cBhvr>
                                      <p:tavLst>
                                        <p:tav tm="0">
                                          <p:val>
                                            <p:fltVal val="90"/>
                                          </p:val>
                                        </p:tav>
                                        <p:tav tm="100000">
                                          <p:val>
                                            <p:fltVal val="0"/>
                                          </p:val>
                                        </p:tav>
                                      </p:tavLst>
                                    </p:anim>
                                    <p:animEffect transition="in" filter="fade">
                                      <p:cBhvr>
                                        <p:cTn id="68" dur="500"/>
                                        <p:tgtEl>
                                          <p:spTgt spid="90134"/>
                                        </p:tgtEl>
                                      </p:cBhvr>
                                    </p:animEffect>
                                  </p:childTnLst>
                                </p:cTn>
                              </p:par>
                            </p:childTnLst>
                          </p:cTn>
                        </p:par>
                        <p:par>
                          <p:cTn id="69" fill="hold" nodeType="afterGroup">
                            <p:stCondLst>
                              <p:cond delay="5150"/>
                            </p:stCondLst>
                            <p:childTnLst>
                              <p:par>
                                <p:cTn id="70" presetID="31" presetClass="entr" presetSubtype="0" fill="hold" grpId="0" nodeType="afterEffect">
                                  <p:stCondLst>
                                    <p:cond delay="0"/>
                                  </p:stCondLst>
                                  <p:iterate type="lt">
                                    <p:tmPct val="5000"/>
                                  </p:iterate>
                                  <p:childTnLst>
                                    <p:set>
                                      <p:cBhvr>
                                        <p:cTn id="71" dur="1" fill="hold">
                                          <p:stCondLst>
                                            <p:cond delay="0"/>
                                          </p:stCondLst>
                                        </p:cTn>
                                        <p:tgtEl>
                                          <p:spTgt spid="90132"/>
                                        </p:tgtEl>
                                        <p:attrNameLst>
                                          <p:attrName>style.visibility</p:attrName>
                                        </p:attrNameLst>
                                      </p:cBhvr>
                                      <p:to>
                                        <p:strVal val="visible"/>
                                      </p:to>
                                    </p:set>
                                    <p:anim calcmode="lin" valueType="num">
                                      <p:cBhvr>
                                        <p:cTn id="72" dur="500" fill="hold"/>
                                        <p:tgtEl>
                                          <p:spTgt spid="90132"/>
                                        </p:tgtEl>
                                        <p:attrNameLst>
                                          <p:attrName>ppt_w</p:attrName>
                                        </p:attrNameLst>
                                      </p:cBhvr>
                                      <p:tavLst>
                                        <p:tav tm="0">
                                          <p:val>
                                            <p:fltVal val="0"/>
                                          </p:val>
                                        </p:tav>
                                        <p:tav tm="100000">
                                          <p:val>
                                            <p:strVal val="#ppt_w"/>
                                          </p:val>
                                        </p:tav>
                                      </p:tavLst>
                                    </p:anim>
                                    <p:anim calcmode="lin" valueType="num">
                                      <p:cBhvr>
                                        <p:cTn id="73" dur="500" fill="hold"/>
                                        <p:tgtEl>
                                          <p:spTgt spid="90132"/>
                                        </p:tgtEl>
                                        <p:attrNameLst>
                                          <p:attrName>ppt_h</p:attrName>
                                        </p:attrNameLst>
                                      </p:cBhvr>
                                      <p:tavLst>
                                        <p:tav tm="0">
                                          <p:val>
                                            <p:fltVal val="0"/>
                                          </p:val>
                                        </p:tav>
                                        <p:tav tm="100000">
                                          <p:val>
                                            <p:strVal val="#ppt_h"/>
                                          </p:val>
                                        </p:tav>
                                      </p:tavLst>
                                    </p:anim>
                                    <p:anim calcmode="lin" valueType="num">
                                      <p:cBhvr>
                                        <p:cTn id="74" dur="500" fill="hold"/>
                                        <p:tgtEl>
                                          <p:spTgt spid="90132"/>
                                        </p:tgtEl>
                                        <p:attrNameLst>
                                          <p:attrName>style.rotation</p:attrName>
                                        </p:attrNameLst>
                                      </p:cBhvr>
                                      <p:tavLst>
                                        <p:tav tm="0">
                                          <p:val>
                                            <p:fltVal val="90"/>
                                          </p:val>
                                        </p:tav>
                                        <p:tav tm="100000">
                                          <p:val>
                                            <p:fltVal val="0"/>
                                          </p:val>
                                        </p:tav>
                                      </p:tavLst>
                                    </p:anim>
                                    <p:animEffect transition="in" filter="fade">
                                      <p:cBhvr>
                                        <p:cTn id="75" dur="500"/>
                                        <p:tgtEl>
                                          <p:spTgt spid="90132"/>
                                        </p:tgtEl>
                                      </p:cBhvr>
                                    </p:animEffect>
                                  </p:childTnLst>
                                </p:cTn>
                              </p:par>
                              <p:par>
                                <p:cTn id="76" presetID="31" presetClass="entr" presetSubtype="0" fill="hold" grpId="0" nodeType="withEffect">
                                  <p:stCondLst>
                                    <p:cond delay="0"/>
                                  </p:stCondLst>
                                  <p:iterate type="lt">
                                    <p:tmPct val="5000"/>
                                  </p:iterate>
                                  <p:childTnLst>
                                    <p:set>
                                      <p:cBhvr>
                                        <p:cTn id="77" dur="1" fill="hold">
                                          <p:stCondLst>
                                            <p:cond delay="0"/>
                                          </p:stCondLst>
                                        </p:cTn>
                                        <p:tgtEl>
                                          <p:spTgt spid="90122"/>
                                        </p:tgtEl>
                                        <p:attrNameLst>
                                          <p:attrName>style.visibility</p:attrName>
                                        </p:attrNameLst>
                                      </p:cBhvr>
                                      <p:to>
                                        <p:strVal val="visible"/>
                                      </p:to>
                                    </p:set>
                                    <p:anim calcmode="lin" valueType="num">
                                      <p:cBhvr>
                                        <p:cTn id="78" dur="500" fill="hold"/>
                                        <p:tgtEl>
                                          <p:spTgt spid="90122"/>
                                        </p:tgtEl>
                                        <p:attrNameLst>
                                          <p:attrName>ppt_w</p:attrName>
                                        </p:attrNameLst>
                                      </p:cBhvr>
                                      <p:tavLst>
                                        <p:tav tm="0">
                                          <p:val>
                                            <p:fltVal val="0"/>
                                          </p:val>
                                        </p:tav>
                                        <p:tav tm="100000">
                                          <p:val>
                                            <p:strVal val="#ppt_w"/>
                                          </p:val>
                                        </p:tav>
                                      </p:tavLst>
                                    </p:anim>
                                    <p:anim calcmode="lin" valueType="num">
                                      <p:cBhvr>
                                        <p:cTn id="79" dur="500" fill="hold"/>
                                        <p:tgtEl>
                                          <p:spTgt spid="90122"/>
                                        </p:tgtEl>
                                        <p:attrNameLst>
                                          <p:attrName>ppt_h</p:attrName>
                                        </p:attrNameLst>
                                      </p:cBhvr>
                                      <p:tavLst>
                                        <p:tav tm="0">
                                          <p:val>
                                            <p:fltVal val="0"/>
                                          </p:val>
                                        </p:tav>
                                        <p:tav tm="100000">
                                          <p:val>
                                            <p:strVal val="#ppt_h"/>
                                          </p:val>
                                        </p:tav>
                                      </p:tavLst>
                                    </p:anim>
                                    <p:anim calcmode="lin" valueType="num">
                                      <p:cBhvr>
                                        <p:cTn id="80" dur="500" fill="hold"/>
                                        <p:tgtEl>
                                          <p:spTgt spid="90122"/>
                                        </p:tgtEl>
                                        <p:attrNameLst>
                                          <p:attrName>style.rotation</p:attrName>
                                        </p:attrNameLst>
                                      </p:cBhvr>
                                      <p:tavLst>
                                        <p:tav tm="0">
                                          <p:val>
                                            <p:fltVal val="90"/>
                                          </p:val>
                                        </p:tav>
                                        <p:tav tm="100000">
                                          <p:val>
                                            <p:fltVal val="0"/>
                                          </p:val>
                                        </p:tav>
                                      </p:tavLst>
                                    </p:anim>
                                    <p:animEffect transition="in" filter="fade">
                                      <p:cBhvr>
                                        <p:cTn id="81" dur="500"/>
                                        <p:tgtEl>
                                          <p:spTgt spid="90122"/>
                                        </p:tgtEl>
                                      </p:cBhvr>
                                    </p:animEffect>
                                  </p:childTnLst>
                                </p:cTn>
                              </p:par>
                            </p:childTnLst>
                          </p:cTn>
                        </p:par>
                        <p:par>
                          <p:cTn id="82" fill="hold" nodeType="afterGroup">
                            <p:stCondLst>
                              <p:cond delay="6175"/>
                            </p:stCondLst>
                            <p:childTnLst>
                              <p:par>
                                <p:cTn id="83" presetID="31" presetClass="entr" presetSubtype="0" fill="hold" grpId="0" nodeType="afterEffect">
                                  <p:stCondLst>
                                    <p:cond delay="0"/>
                                  </p:stCondLst>
                                  <p:iterate type="lt">
                                    <p:tmPct val="5000"/>
                                  </p:iterate>
                                  <p:childTnLst>
                                    <p:set>
                                      <p:cBhvr>
                                        <p:cTn id="84" dur="1" fill="hold">
                                          <p:stCondLst>
                                            <p:cond delay="0"/>
                                          </p:stCondLst>
                                        </p:cTn>
                                        <p:tgtEl>
                                          <p:spTgt spid="90136"/>
                                        </p:tgtEl>
                                        <p:attrNameLst>
                                          <p:attrName>style.visibility</p:attrName>
                                        </p:attrNameLst>
                                      </p:cBhvr>
                                      <p:to>
                                        <p:strVal val="visible"/>
                                      </p:to>
                                    </p:set>
                                    <p:anim calcmode="lin" valueType="num">
                                      <p:cBhvr>
                                        <p:cTn id="85" dur="500" fill="hold"/>
                                        <p:tgtEl>
                                          <p:spTgt spid="90136"/>
                                        </p:tgtEl>
                                        <p:attrNameLst>
                                          <p:attrName>ppt_w</p:attrName>
                                        </p:attrNameLst>
                                      </p:cBhvr>
                                      <p:tavLst>
                                        <p:tav tm="0">
                                          <p:val>
                                            <p:fltVal val="0"/>
                                          </p:val>
                                        </p:tav>
                                        <p:tav tm="100000">
                                          <p:val>
                                            <p:strVal val="#ppt_w"/>
                                          </p:val>
                                        </p:tav>
                                      </p:tavLst>
                                    </p:anim>
                                    <p:anim calcmode="lin" valueType="num">
                                      <p:cBhvr>
                                        <p:cTn id="86" dur="500" fill="hold"/>
                                        <p:tgtEl>
                                          <p:spTgt spid="90136"/>
                                        </p:tgtEl>
                                        <p:attrNameLst>
                                          <p:attrName>ppt_h</p:attrName>
                                        </p:attrNameLst>
                                      </p:cBhvr>
                                      <p:tavLst>
                                        <p:tav tm="0">
                                          <p:val>
                                            <p:fltVal val="0"/>
                                          </p:val>
                                        </p:tav>
                                        <p:tav tm="100000">
                                          <p:val>
                                            <p:strVal val="#ppt_h"/>
                                          </p:val>
                                        </p:tav>
                                      </p:tavLst>
                                    </p:anim>
                                    <p:anim calcmode="lin" valueType="num">
                                      <p:cBhvr>
                                        <p:cTn id="87" dur="500" fill="hold"/>
                                        <p:tgtEl>
                                          <p:spTgt spid="90136"/>
                                        </p:tgtEl>
                                        <p:attrNameLst>
                                          <p:attrName>style.rotation</p:attrName>
                                        </p:attrNameLst>
                                      </p:cBhvr>
                                      <p:tavLst>
                                        <p:tav tm="0">
                                          <p:val>
                                            <p:fltVal val="90"/>
                                          </p:val>
                                        </p:tav>
                                        <p:tav tm="100000">
                                          <p:val>
                                            <p:fltVal val="0"/>
                                          </p:val>
                                        </p:tav>
                                      </p:tavLst>
                                    </p:anim>
                                    <p:animEffect transition="in" filter="fade">
                                      <p:cBhvr>
                                        <p:cTn id="88" dur="500"/>
                                        <p:tgtEl>
                                          <p:spTgt spid="90136"/>
                                        </p:tgtEl>
                                      </p:cBhvr>
                                    </p:animEffect>
                                  </p:childTnLst>
                                </p:cTn>
                              </p:par>
                              <p:par>
                                <p:cTn id="89" presetID="31" presetClass="entr" presetSubtype="0" fill="hold" grpId="0" nodeType="withEffect">
                                  <p:stCondLst>
                                    <p:cond delay="0"/>
                                  </p:stCondLst>
                                  <p:iterate type="lt">
                                    <p:tmPct val="5000"/>
                                  </p:iterate>
                                  <p:childTnLst>
                                    <p:set>
                                      <p:cBhvr>
                                        <p:cTn id="90" dur="1" fill="hold">
                                          <p:stCondLst>
                                            <p:cond delay="0"/>
                                          </p:stCondLst>
                                        </p:cTn>
                                        <p:tgtEl>
                                          <p:spTgt spid="90129"/>
                                        </p:tgtEl>
                                        <p:attrNameLst>
                                          <p:attrName>style.visibility</p:attrName>
                                        </p:attrNameLst>
                                      </p:cBhvr>
                                      <p:to>
                                        <p:strVal val="visible"/>
                                      </p:to>
                                    </p:set>
                                    <p:anim calcmode="lin" valueType="num">
                                      <p:cBhvr>
                                        <p:cTn id="91" dur="500" fill="hold"/>
                                        <p:tgtEl>
                                          <p:spTgt spid="90129"/>
                                        </p:tgtEl>
                                        <p:attrNameLst>
                                          <p:attrName>ppt_w</p:attrName>
                                        </p:attrNameLst>
                                      </p:cBhvr>
                                      <p:tavLst>
                                        <p:tav tm="0">
                                          <p:val>
                                            <p:fltVal val="0"/>
                                          </p:val>
                                        </p:tav>
                                        <p:tav tm="100000">
                                          <p:val>
                                            <p:strVal val="#ppt_w"/>
                                          </p:val>
                                        </p:tav>
                                      </p:tavLst>
                                    </p:anim>
                                    <p:anim calcmode="lin" valueType="num">
                                      <p:cBhvr>
                                        <p:cTn id="92" dur="500" fill="hold"/>
                                        <p:tgtEl>
                                          <p:spTgt spid="90129"/>
                                        </p:tgtEl>
                                        <p:attrNameLst>
                                          <p:attrName>ppt_h</p:attrName>
                                        </p:attrNameLst>
                                      </p:cBhvr>
                                      <p:tavLst>
                                        <p:tav tm="0">
                                          <p:val>
                                            <p:fltVal val="0"/>
                                          </p:val>
                                        </p:tav>
                                        <p:tav tm="100000">
                                          <p:val>
                                            <p:strVal val="#ppt_h"/>
                                          </p:val>
                                        </p:tav>
                                      </p:tavLst>
                                    </p:anim>
                                    <p:anim calcmode="lin" valueType="num">
                                      <p:cBhvr>
                                        <p:cTn id="93" dur="500" fill="hold"/>
                                        <p:tgtEl>
                                          <p:spTgt spid="90129"/>
                                        </p:tgtEl>
                                        <p:attrNameLst>
                                          <p:attrName>style.rotation</p:attrName>
                                        </p:attrNameLst>
                                      </p:cBhvr>
                                      <p:tavLst>
                                        <p:tav tm="0">
                                          <p:val>
                                            <p:fltVal val="90"/>
                                          </p:val>
                                        </p:tav>
                                        <p:tav tm="100000">
                                          <p:val>
                                            <p:fltVal val="0"/>
                                          </p:val>
                                        </p:tav>
                                      </p:tavLst>
                                    </p:anim>
                                    <p:animEffect transition="in" filter="fade">
                                      <p:cBhvr>
                                        <p:cTn id="94" dur="500"/>
                                        <p:tgtEl>
                                          <p:spTgt spid="90129"/>
                                        </p:tgtEl>
                                      </p:cBhvr>
                                    </p:animEffect>
                                  </p:childTnLst>
                                </p:cTn>
                              </p:par>
                            </p:childTnLst>
                          </p:cTn>
                        </p:par>
                        <p:par>
                          <p:cTn id="95" fill="hold" nodeType="afterGroup">
                            <p:stCondLst>
                              <p:cond delay="7300"/>
                            </p:stCondLst>
                            <p:childTnLst>
                              <p:par>
                                <p:cTn id="96" presetID="31" presetClass="entr" presetSubtype="0" fill="hold" grpId="0" nodeType="afterEffect">
                                  <p:stCondLst>
                                    <p:cond delay="0"/>
                                  </p:stCondLst>
                                  <p:iterate type="lt">
                                    <p:tmPct val="5000"/>
                                  </p:iterate>
                                  <p:childTnLst>
                                    <p:set>
                                      <p:cBhvr>
                                        <p:cTn id="97" dur="1" fill="hold">
                                          <p:stCondLst>
                                            <p:cond delay="0"/>
                                          </p:stCondLst>
                                        </p:cTn>
                                        <p:tgtEl>
                                          <p:spTgt spid="90135"/>
                                        </p:tgtEl>
                                        <p:attrNameLst>
                                          <p:attrName>style.visibility</p:attrName>
                                        </p:attrNameLst>
                                      </p:cBhvr>
                                      <p:to>
                                        <p:strVal val="visible"/>
                                      </p:to>
                                    </p:set>
                                    <p:anim calcmode="lin" valueType="num">
                                      <p:cBhvr>
                                        <p:cTn id="98" dur="500" fill="hold"/>
                                        <p:tgtEl>
                                          <p:spTgt spid="90135"/>
                                        </p:tgtEl>
                                        <p:attrNameLst>
                                          <p:attrName>ppt_w</p:attrName>
                                        </p:attrNameLst>
                                      </p:cBhvr>
                                      <p:tavLst>
                                        <p:tav tm="0">
                                          <p:val>
                                            <p:fltVal val="0"/>
                                          </p:val>
                                        </p:tav>
                                        <p:tav tm="100000">
                                          <p:val>
                                            <p:strVal val="#ppt_w"/>
                                          </p:val>
                                        </p:tav>
                                      </p:tavLst>
                                    </p:anim>
                                    <p:anim calcmode="lin" valueType="num">
                                      <p:cBhvr>
                                        <p:cTn id="99" dur="500" fill="hold"/>
                                        <p:tgtEl>
                                          <p:spTgt spid="90135"/>
                                        </p:tgtEl>
                                        <p:attrNameLst>
                                          <p:attrName>ppt_h</p:attrName>
                                        </p:attrNameLst>
                                      </p:cBhvr>
                                      <p:tavLst>
                                        <p:tav tm="0">
                                          <p:val>
                                            <p:fltVal val="0"/>
                                          </p:val>
                                        </p:tav>
                                        <p:tav tm="100000">
                                          <p:val>
                                            <p:strVal val="#ppt_h"/>
                                          </p:val>
                                        </p:tav>
                                      </p:tavLst>
                                    </p:anim>
                                    <p:anim calcmode="lin" valueType="num">
                                      <p:cBhvr>
                                        <p:cTn id="100" dur="500" fill="hold"/>
                                        <p:tgtEl>
                                          <p:spTgt spid="90135"/>
                                        </p:tgtEl>
                                        <p:attrNameLst>
                                          <p:attrName>style.rotation</p:attrName>
                                        </p:attrNameLst>
                                      </p:cBhvr>
                                      <p:tavLst>
                                        <p:tav tm="0">
                                          <p:val>
                                            <p:fltVal val="90"/>
                                          </p:val>
                                        </p:tav>
                                        <p:tav tm="100000">
                                          <p:val>
                                            <p:fltVal val="0"/>
                                          </p:val>
                                        </p:tav>
                                      </p:tavLst>
                                    </p:anim>
                                    <p:animEffect transition="in" filter="fade">
                                      <p:cBhvr>
                                        <p:cTn id="101" dur="500"/>
                                        <p:tgtEl>
                                          <p:spTgt spid="90135"/>
                                        </p:tgtEl>
                                      </p:cBhvr>
                                    </p:animEffect>
                                  </p:childTnLst>
                                </p:cTn>
                              </p:par>
                              <p:par>
                                <p:cTn id="102" presetID="31" presetClass="entr" presetSubtype="0" fill="hold" grpId="0" nodeType="withEffect">
                                  <p:stCondLst>
                                    <p:cond delay="0"/>
                                  </p:stCondLst>
                                  <p:iterate type="lt">
                                    <p:tmPct val="5000"/>
                                  </p:iterate>
                                  <p:childTnLst>
                                    <p:set>
                                      <p:cBhvr>
                                        <p:cTn id="103" dur="1" fill="hold">
                                          <p:stCondLst>
                                            <p:cond delay="0"/>
                                          </p:stCondLst>
                                        </p:cTn>
                                        <p:tgtEl>
                                          <p:spTgt spid="90124"/>
                                        </p:tgtEl>
                                        <p:attrNameLst>
                                          <p:attrName>style.visibility</p:attrName>
                                        </p:attrNameLst>
                                      </p:cBhvr>
                                      <p:to>
                                        <p:strVal val="visible"/>
                                      </p:to>
                                    </p:set>
                                    <p:anim calcmode="lin" valueType="num">
                                      <p:cBhvr>
                                        <p:cTn id="104" dur="500" fill="hold"/>
                                        <p:tgtEl>
                                          <p:spTgt spid="90124"/>
                                        </p:tgtEl>
                                        <p:attrNameLst>
                                          <p:attrName>ppt_w</p:attrName>
                                        </p:attrNameLst>
                                      </p:cBhvr>
                                      <p:tavLst>
                                        <p:tav tm="0">
                                          <p:val>
                                            <p:fltVal val="0"/>
                                          </p:val>
                                        </p:tav>
                                        <p:tav tm="100000">
                                          <p:val>
                                            <p:strVal val="#ppt_w"/>
                                          </p:val>
                                        </p:tav>
                                      </p:tavLst>
                                    </p:anim>
                                    <p:anim calcmode="lin" valueType="num">
                                      <p:cBhvr>
                                        <p:cTn id="105" dur="500" fill="hold"/>
                                        <p:tgtEl>
                                          <p:spTgt spid="90124"/>
                                        </p:tgtEl>
                                        <p:attrNameLst>
                                          <p:attrName>ppt_h</p:attrName>
                                        </p:attrNameLst>
                                      </p:cBhvr>
                                      <p:tavLst>
                                        <p:tav tm="0">
                                          <p:val>
                                            <p:fltVal val="0"/>
                                          </p:val>
                                        </p:tav>
                                        <p:tav tm="100000">
                                          <p:val>
                                            <p:strVal val="#ppt_h"/>
                                          </p:val>
                                        </p:tav>
                                      </p:tavLst>
                                    </p:anim>
                                    <p:anim calcmode="lin" valueType="num">
                                      <p:cBhvr>
                                        <p:cTn id="106" dur="500" fill="hold"/>
                                        <p:tgtEl>
                                          <p:spTgt spid="90124"/>
                                        </p:tgtEl>
                                        <p:attrNameLst>
                                          <p:attrName>style.rotation</p:attrName>
                                        </p:attrNameLst>
                                      </p:cBhvr>
                                      <p:tavLst>
                                        <p:tav tm="0">
                                          <p:val>
                                            <p:fltVal val="90"/>
                                          </p:val>
                                        </p:tav>
                                        <p:tav tm="100000">
                                          <p:val>
                                            <p:fltVal val="0"/>
                                          </p:val>
                                        </p:tav>
                                      </p:tavLst>
                                    </p:anim>
                                    <p:animEffect transition="in" filter="fade">
                                      <p:cBhvr>
                                        <p:cTn id="107" dur="500"/>
                                        <p:tgtEl>
                                          <p:spTgt spid="90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2" grpId="0" animBg="1"/>
      <p:bldP spid="90123" grpId="0" animBg="1"/>
      <p:bldP spid="90124" grpId="0" animBg="1"/>
      <p:bldP spid="90125" grpId="0" animBg="1"/>
      <p:bldP spid="90126" grpId="0" animBg="1"/>
      <p:bldP spid="90127" grpId="0" animBg="1"/>
      <p:bldP spid="90128" grpId="0" animBg="1"/>
      <p:bldP spid="90129" grpId="0" animBg="1"/>
      <p:bldP spid="90131" grpId="0"/>
      <p:bldP spid="90132" grpId="0"/>
      <p:bldP spid="90133" grpId="0"/>
      <p:bldP spid="90134" grpId="0"/>
      <p:bldP spid="90135" grpId="0"/>
      <p:bldP spid="90136" grpId="0"/>
      <p:bldP spid="90138" grpId="0"/>
      <p:bldP spid="90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2" name="Picture 18" descr="figure_1_sphere_object_with_a_virtual_lighting_source_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0"/>
            <a:ext cx="29162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4"/>
          <p:cNvSpPr txBox="1">
            <a:spLocks noChangeArrowheads="1"/>
          </p:cNvSpPr>
          <p:nvPr/>
        </p:nvSpPr>
        <p:spPr bwMode="auto">
          <a:xfrm>
            <a:off x="5121195" y="6211887"/>
            <a:ext cx="201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nl-NL" altLang="en-US" sz="1800" dirty="0">
                <a:solidFill>
                  <a:prstClr val="black"/>
                </a:solidFill>
              </a:rPr>
              <a:t>N.a.v. Dr Belinda Hopkins</a:t>
            </a:r>
          </a:p>
        </p:txBody>
      </p:sp>
      <p:pic>
        <p:nvPicPr>
          <p:cNvPr id="36870" name="Picture 6" descr="figure_1_sphere_object_with_a_virtual_lighting_source_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9" y="4246562"/>
            <a:ext cx="291623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p:cNvSpPr txBox="1">
            <a:spLocks noChangeArrowheads="1"/>
          </p:cNvSpPr>
          <p:nvPr/>
        </p:nvSpPr>
        <p:spPr bwMode="auto">
          <a:xfrm>
            <a:off x="311150" y="5229225"/>
            <a:ext cx="165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nl-NL" sz="2400" dirty="0">
                <a:solidFill>
                  <a:prstClr val="black"/>
                </a:solidFill>
                <a:effectLst>
                  <a:outerShdw blurRad="38100" dist="38100" dir="2700000" algn="tl">
                    <a:srgbClr val="C0C0C0"/>
                  </a:outerShdw>
                </a:effectLst>
                <a:ea typeface="ＭＳ Ｐゴシック" pitchFamily="34" charset="-128"/>
              </a:rPr>
              <a:t>Referentie</a:t>
            </a:r>
          </a:p>
          <a:p>
            <a:pPr algn="ctr" fontAlgn="base">
              <a:spcBef>
                <a:spcPct val="50000"/>
              </a:spcBef>
              <a:spcAft>
                <a:spcPct val="0"/>
              </a:spcAft>
              <a:defRPr/>
            </a:pPr>
            <a:r>
              <a:rPr lang="nl-NL" sz="2400" dirty="0">
                <a:solidFill>
                  <a:prstClr val="black"/>
                </a:solidFill>
                <a:effectLst>
                  <a:outerShdw blurRad="38100" dist="38100" dir="2700000" algn="tl">
                    <a:srgbClr val="C0C0C0"/>
                  </a:outerShdw>
                </a:effectLst>
                <a:ea typeface="ＭＳ Ｐゴシック" pitchFamily="34" charset="-128"/>
              </a:rPr>
              <a:t>kader</a:t>
            </a:r>
          </a:p>
        </p:txBody>
      </p:sp>
      <p:sp>
        <p:nvSpPr>
          <p:cNvPr id="36873" name="Text Box 9"/>
          <p:cNvSpPr txBox="1">
            <a:spLocks noChangeArrowheads="1"/>
          </p:cNvSpPr>
          <p:nvPr/>
        </p:nvSpPr>
        <p:spPr bwMode="auto">
          <a:xfrm>
            <a:off x="6659563" y="1152525"/>
            <a:ext cx="19796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nl-NL" sz="3200" dirty="0">
                <a:solidFill>
                  <a:prstClr val="black"/>
                </a:solidFill>
                <a:effectLst>
                  <a:outerShdw blurRad="38100" dist="38100" dir="2700000" algn="tl">
                    <a:srgbClr val="C0C0C0"/>
                  </a:outerShdw>
                </a:effectLst>
                <a:ea typeface="ＭＳ Ｐゴシック" pitchFamily="34" charset="-128"/>
              </a:rPr>
              <a:t>Uitkomst</a:t>
            </a:r>
          </a:p>
        </p:txBody>
      </p:sp>
      <p:sp>
        <p:nvSpPr>
          <p:cNvPr id="36876" name="Text Box 12"/>
          <p:cNvSpPr txBox="1">
            <a:spLocks noChangeArrowheads="1"/>
          </p:cNvSpPr>
          <p:nvPr/>
        </p:nvSpPr>
        <p:spPr bwMode="auto">
          <a:xfrm>
            <a:off x="5402263" y="4179888"/>
            <a:ext cx="13668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50000"/>
              </a:spcBef>
              <a:spcAft>
                <a:spcPct val="0"/>
              </a:spcAft>
              <a:buFontTx/>
              <a:buNone/>
            </a:pPr>
            <a:r>
              <a:rPr lang="nl-NL" altLang="en-US" sz="1800" b="1" dirty="0">
                <a:solidFill>
                  <a:srgbClr val="1F497D"/>
                </a:solidFill>
              </a:rPr>
              <a:t>Normen &amp; Waarden</a:t>
            </a:r>
          </a:p>
        </p:txBody>
      </p:sp>
      <p:sp>
        <p:nvSpPr>
          <p:cNvPr id="36880" name="Text Box 16"/>
          <p:cNvSpPr txBox="1">
            <a:spLocks noChangeArrowheads="1"/>
          </p:cNvSpPr>
          <p:nvPr/>
        </p:nvSpPr>
        <p:spPr bwMode="auto">
          <a:xfrm>
            <a:off x="2560638" y="3979863"/>
            <a:ext cx="10795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50000"/>
              </a:spcBef>
              <a:spcAft>
                <a:spcPct val="0"/>
              </a:spcAft>
              <a:buFontTx/>
              <a:buNone/>
            </a:pPr>
            <a:r>
              <a:rPr lang="nl-NL" altLang="en-US" sz="2000" b="1" dirty="0">
                <a:solidFill>
                  <a:srgbClr val="1F497D"/>
                </a:solidFill>
              </a:rPr>
              <a:t>Vaardigheden</a:t>
            </a:r>
          </a:p>
        </p:txBody>
      </p:sp>
      <p:sp>
        <p:nvSpPr>
          <p:cNvPr id="36881" name="Text Box 17"/>
          <p:cNvSpPr txBox="1">
            <a:spLocks noChangeArrowheads="1"/>
          </p:cNvSpPr>
          <p:nvPr/>
        </p:nvSpPr>
        <p:spPr bwMode="auto">
          <a:xfrm>
            <a:off x="3544888" y="1531938"/>
            <a:ext cx="1295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50000"/>
              </a:spcBef>
              <a:spcAft>
                <a:spcPct val="0"/>
              </a:spcAft>
              <a:buFontTx/>
              <a:buNone/>
            </a:pPr>
            <a:r>
              <a:rPr lang="nl-NL" altLang="en-US" sz="1800" b="1" dirty="0">
                <a:solidFill>
                  <a:srgbClr val="1F497D"/>
                </a:solidFill>
              </a:rPr>
              <a:t>Uitvoering</a:t>
            </a:r>
          </a:p>
        </p:txBody>
      </p:sp>
      <p:pic>
        <p:nvPicPr>
          <p:cNvPr id="36896" name="Picture 32" descr="105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88711">
            <a:off x="2484438" y="5084763"/>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34" descr="105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7316">
            <a:off x="5219700" y="-242888"/>
            <a:ext cx="1584325"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6939">
            <a:off x="4394200" y="2819400"/>
            <a:ext cx="3382963"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6939">
            <a:off x="1689100" y="2825750"/>
            <a:ext cx="28543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6939">
            <a:off x="2622550" y="142875"/>
            <a:ext cx="30622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106409" y="116632"/>
            <a:ext cx="3168352" cy="553998"/>
          </a:xfrm>
          <a:prstGeom prst="rect">
            <a:avLst/>
          </a:prstGeom>
          <a:noFill/>
        </p:spPr>
        <p:txBody>
          <a:bodyPr wrap="square" rtlCol="0">
            <a:spAutoFit/>
          </a:bodyPr>
          <a:lstStyle/>
          <a:p>
            <a:r>
              <a:rPr lang="nl-NL" sz="3000" b="1" dirty="0">
                <a:solidFill>
                  <a:schemeClr val="bg1"/>
                </a:solidFill>
              </a:rPr>
              <a:t>Intern werkmodel</a:t>
            </a:r>
          </a:p>
        </p:txBody>
      </p:sp>
    </p:spTree>
    <p:extLst>
      <p:ext uri="{BB962C8B-B14F-4D97-AF65-F5344CB8AC3E}">
        <p14:creationId xmlns:p14="http://schemas.microsoft.com/office/powerpoint/2010/main" val="16362789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circle(out)">
                                      <p:cBhvr>
                                        <p:cTn id="7" dur="2000"/>
                                        <p:tgtEl>
                                          <p:spTgt spid="36871"/>
                                        </p:tgtEl>
                                      </p:cBhvr>
                                    </p:animEffect>
                                  </p:childTnLst>
                                </p:cTn>
                              </p:par>
                              <p:par>
                                <p:cTn id="8" presetID="6" presetClass="entr" presetSubtype="32"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circle(out)">
                                      <p:cBhvr>
                                        <p:cTn id="10" dur="2000"/>
                                        <p:tgtEl>
                                          <p:spTgt spid="3687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68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circle(out)">
                                      <p:cBhvr>
                                        <p:cTn id="17" dur="2000"/>
                                        <p:tgtEl>
                                          <p:spTgt spid="36873"/>
                                        </p:tgtEl>
                                      </p:cBhvr>
                                    </p:animEffect>
                                  </p:childTnLst>
                                </p:cTn>
                              </p:par>
                              <p:par>
                                <p:cTn id="18" presetID="6" presetClass="entr" presetSubtype="32" fill="hold" nodeType="withEffect">
                                  <p:stCondLst>
                                    <p:cond delay="0"/>
                                  </p:stCondLst>
                                  <p:childTnLst>
                                    <p:set>
                                      <p:cBhvr>
                                        <p:cTn id="19" dur="1" fill="hold">
                                          <p:stCondLst>
                                            <p:cond delay="0"/>
                                          </p:stCondLst>
                                        </p:cTn>
                                        <p:tgtEl>
                                          <p:spTgt spid="36882"/>
                                        </p:tgtEl>
                                        <p:attrNameLst>
                                          <p:attrName>style.visibility</p:attrName>
                                        </p:attrNameLst>
                                      </p:cBhvr>
                                      <p:to>
                                        <p:strVal val="visible"/>
                                      </p:to>
                                    </p:set>
                                    <p:animEffect transition="in" filter="circle(out)">
                                      <p:cBhvr>
                                        <p:cTn id="20" dur="2000"/>
                                        <p:tgtEl>
                                          <p:spTgt spid="368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6876"/>
                                        </p:tgtEl>
                                        <p:attrNameLst>
                                          <p:attrName>style.visibility</p:attrName>
                                        </p:attrNameLst>
                                      </p:cBhvr>
                                      <p:to>
                                        <p:strVal val="visible"/>
                                      </p:to>
                                    </p:set>
                                    <p:animEffect transition="in" filter="circle(in)">
                                      <p:cBhvr>
                                        <p:cTn id="25" dur="2000"/>
                                        <p:tgtEl>
                                          <p:spTgt spid="36876"/>
                                        </p:tgtEl>
                                      </p:cBhvr>
                                    </p:animEffect>
                                  </p:childTnLst>
                                </p:cTn>
                              </p:par>
                              <p:par>
                                <p:cTn id="26" presetID="22" presetClass="entr" presetSubtype="8" fill="hold" nodeType="withEffect">
                                  <p:stCondLst>
                                    <p:cond delay="0"/>
                                  </p:stCondLst>
                                  <p:childTnLst>
                                    <p:set>
                                      <p:cBhvr>
                                        <p:cTn id="27" dur="1" fill="hold">
                                          <p:stCondLst>
                                            <p:cond delay="0"/>
                                          </p:stCondLst>
                                        </p:cTn>
                                        <p:tgtEl>
                                          <p:spTgt spid="36896"/>
                                        </p:tgtEl>
                                        <p:attrNameLst>
                                          <p:attrName>style.visibility</p:attrName>
                                        </p:attrNameLst>
                                      </p:cBhvr>
                                      <p:to>
                                        <p:strVal val="visible"/>
                                      </p:to>
                                    </p:set>
                                    <p:animEffect transition="in" filter="wipe(left)">
                                      <p:cBhvr>
                                        <p:cTn id="28" dur="500"/>
                                        <p:tgtEl>
                                          <p:spTgt spid="368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6880"/>
                                        </p:tgtEl>
                                        <p:attrNameLst>
                                          <p:attrName>style.visibility</p:attrName>
                                        </p:attrNameLst>
                                      </p:cBhvr>
                                      <p:to>
                                        <p:strVal val="visible"/>
                                      </p:to>
                                    </p:set>
                                    <p:animEffect transition="in" filter="circle(in)">
                                      <p:cBhvr>
                                        <p:cTn id="33" dur="2000"/>
                                        <p:tgtEl>
                                          <p:spTgt spid="3688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6881"/>
                                        </p:tgtEl>
                                        <p:attrNameLst>
                                          <p:attrName>style.visibility</p:attrName>
                                        </p:attrNameLst>
                                      </p:cBhvr>
                                      <p:to>
                                        <p:strVal val="visible"/>
                                      </p:to>
                                    </p:set>
                                    <p:animEffect transition="in" filter="circle(in)">
                                      <p:cBhvr>
                                        <p:cTn id="38" dur="2000"/>
                                        <p:tgtEl>
                                          <p:spTgt spid="36881"/>
                                        </p:tgtEl>
                                      </p:cBhvr>
                                    </p:animEffect>
                                  </p:childTnLst>
                                </p:cTn>
                              </p:par>
                            </p:childTnLst>
                          </p:cTn>
                        </p:par>
                        <p:par>
                          <p:cTn id="39" fill="hold" nodeType="afterGroup">
                            <p:stCondLst>
                              <p:cond delay="2000"/>
                            </p:stCondLst>
                            <p:childTnLst>
                              <p:par>
                                <p:cTn id="40" presetID="22" presetClass="entr" presetSubtype="8" fill="hold" nodeType="afterEffect">
                                  <p:stCondLst>
                                    <p:cond delay="0"/>
                                  </p:stCondLst>
                                  <p:childTnLst>
                                    <p:set>
                                      <p:cBhvr>
                                        <p:cTn id="41" dur="1" fill="hold">
                                          <p:stCondLst>
                                            <p:cond delay="0"/>
                                          </p:stCondLst>
                                        </p:cTn>
                                        <p:tgtEl>
                                          <p:spTgt spid="36898"/>
                                        </p:tgtEl>
                                        <p:attrNameLst>
                                          <p:attrName>style.visibility</p:attrName>
                                        </p:attrNameLst>
                                      </p:cBhvr>
                                      <p:to>
                                        <p:strVal val="visible"/>
                                      </p:to>
                                    </p:set>
                                    <p:animEffect transition="in" filter="wipe(left)">
                                      <p:cBhvr>
                                        <p:cTn id="42" dur="500"/>
                                        <p:tgtEl>
                                          <p:spTgt spid="368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nodeType="clickEffect">
                                  <p:stCondLst>
                                    <p:cond delay="0"/>
                                  </p:stCondLst>
                                  <p:childTnLst>
                                    <p:animRot by="21600000">
                                      <p:cBhvr>
                                        <p:cTn id="46" dur="2000" fill="hold"/>
                                        <p:tgtEl>
                                          <p:spTgt spid="16"/>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7"/>
                                        </p:tgtEl>
                                        <p:attrNameLst>
                                          <p:attrName>r</p:attrName>
                                        </p:attrNameLst>
                                      </p:cBhvr>
                                    </p:animRot>
                                  </p:childTnLst>
                                </p:cTn>
                              </p:par>
                              <p:par>
                                <p:cTn id="49" presetID="8" presetClass="emph" presetSubtype="0" fill="hold" nodeType="withEffect">
                                  <p:stCondLst>
                                    <p:cond delay="0"/>
                                  </p:stCondLst>
                                  <p:childTnLst>
                                    <p:animRot by="21600000">
                                      <p:cBhvr>
                                        <p:cTn id="50"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71" grpId="0"/>
      <p:bldP spid="36873" grpId="0"/>
      <p:bldP spid="36876" grpId="0"/>
      <p:bldP spid="36880" grpId="0"/>
      <p:bldP spid="368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3" name="Text Box 11"/>
          <p:cNvSpPr txBox="1">
            <a:spLocks noChangeArrowheads="1"/>
          </p:cNvSpPr>
          <p:nvPr/>
        </p:nvSpPr>
        <p:spPr bwMode="auto">
          <a:xfrm>
            <a:off x="-88900" y="2852738"/>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buFontTx/>
              <a:buNone/>
            </a:pPr>
            <a:r>
              <a:rPr lang="nl-NL" altLang="en-US" sz="6000" b="1" dirty="0">
                <a:solidFill>
                  <a:schemeClr val="tx2"/>
                </a:solidFill>
              </a:rPr>
              <a:t>Denk aan een persoon</a:t>
            </a:r>
          </a:p>
        </p:txBody>
      </p:sp>
      <p:sp>
        <p:nvSpPr>
          <p:cNvPr id="5" name="Titel 1"/>
          <p:cNvSpPr txBox="1">
            <a:spLocks/>
          </p:cNvSpPr>
          <p:nvPr/>
        </p:nvSpPr>
        <p:spPr bwMode="auto">
          <a:xfrm rot="60000">
            <a:off x="631527" y="18280"/>
            <a:ext cx="7886700" cy="9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200" dirty="0">
                <a:solidFill>
                  <a:schemeClr val="bg1"/>
                </a:solidFill>
                <a:latin typeface="Arial Black" panose="020B0A04020102020204" pitchFamily="34" charset="0"/>
              </a:rPr>
              <a:t>Positieve impact</a:t>
            </a:r>
          </a:p>
        </p:txBody>
      </p:sp>
    </p:spTree>
    <p:extLst>
      <p:ext uri="{BB962C8B-B14F-4D97-AF65-F5344CB8AC3E}">
        <p14:creationId xmlns:p14="http://schemas.microsoft.com/office/powerpoint/2010/main" val="11316359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fade">
                                      <p:cBhvr>
                                        <p:cTn id="7" dur="2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Lst>
  </p:timing>
</p:sld>
</file>

<file path=ppt/theme/theme1.xml><?xml version="1.0" encoding="utf-8"?>
<a:theme xmlns:a="http://schemas.openxmlformats.org/drawingml/2006/main" name="BLANK">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D49100"/>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D49100"/>
          </a:buClr>
          <a:buSzPct val="145000"/>
          <a:buFont typeface="Verdana" pitchFamily="34" charset="0"/>
          <a:buChar char="□"/>
          <a:tabLst/>
          <a:defRPr kumimoji="0" lang="en-GB" sz="2800" b="0" i="0" u="none" strike="noStrike" cap="none" normalizeH="0" baseline="0">
            <a:ln>
              <a:noFill/>
            </a:ln>
            <a:solidFill>
              <a:srgbClr val="00496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D49100"/>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D49100"/>
          </a:buClr>
          <a:buSzPct val="145000"/>
          <a:buFont typeface="Verdana" pitchFamily="34" charset="0"/>
          <a:buChar char="□"/>
          <a:tabLst/>
          <a:defRPr kumimoji="0" lang="en-GB" sz="2800" b="0" i="0" u="none" strike="noStrike" cap="none" normalizeH="0" baseline="0">
            <a:ln>
              <a:noFill/>
            </a:ln>
            <a:solidFill>
              <a:srgbClr val="00496E"/>
            </a:solidFill>
            <a:effectLst/>
            <a:latin typeface="Verdana"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A3ACD3C1948D42BECA485D05445E70" ma:contentTypeVersion="10" ma:contentTypeDescription="Een nieuw document maken." ma:contentTypeScope="" ma:versionID="3aad2d2b22397b4773a292c4f17bc4d7">
  <xsd:schema xmlns:xsd="http://www.w3.org/2001/XMLSchema" xmlns:xs="http://www.w3.org/2001/XMLSchema" xmlns:p="http://schemas.microsoft.com/office/2006/metadata/properties" xmlns:ns2="f1474087-4e67-4afa-8b67-260e774a898f" xmlns:ns3="49fac317-f441-4910-8e0b-ab191711c8a2" targetNamespace="http://schemas.microsoft.com/office/2006/metadata/properties" ma:root="true" ma:fieldsID="90f78fb1f710421f7028b4b3572f8c58" ns2:_="" ns3:_="">
    <xsd:import namespace="f1474087-4e67-4afa-8b67-260e774a898f"/>
    <xsd:import namespace="49fac317-f441-4910-8e0b-ab191711c8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74087-4e67-4afa-8b67-260e774a898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fac317-f441-4910-8e0b-ab191711c8a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B72D8-B15F-4363-A04C-A5CAF75AA159}">
  <ds:schemaRefs>
    <ds:schemaRef ds:uri="49fac317-f441-4910-8e0b-ab191711c8a2"/>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f1474087-4e67-4afa-8b67-260e774a898f"/>
    <ds:schemaRef ds:uri="http://purl.org/dc/dcmitype/"/>
  </ds:schemaRefs>
</ds:datastoreItem>
</file>

<file path=customXml/itemProps2.xml><?xml version="1.0" encoding="utf-8"?>
<ds:datastoreItem xmlns:ds="http://schemas.openxmlformats.org/officeDocument/2006/customXml" ds:itemID="{F4EE689A-06FF-4724-9179-36D792362963}">
  <ds:schemaRefs>
    <ds:schemaRef ds:uri="http://schemas.microsoft.com/sharepoint/v3/contenttype/forms"/>
  </ds:schemaRefs>
</ds:datastoreItem>
</file>

<file path=customXml/itemProps3.xml><?xml version="1.0" encoding="utf-8"?>
<ds:datastoreItem xmlns:ds="http://schemas.openxmlformats.org/officeDocument/2006/customXml" ds:itemID="{23BCAFC4-7F8D-467D-8D40-9BCC15902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74087-4e67-4afa-8b67-260e774a898f"/>
    <ds:schemaRef ds:uri="49fac317-f441-4910-8e0b-ab191711c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2089</TotalTime>
  <Words>4362</Words>
  <Application>Microsoft Office PowerPoint</Application>
  <PresentationFormat>Diavoorstelling (4:3)</PresentationFormat>
  <Paragraphs>318</Paragraphs>
  <Slides>16</Slides>
  <Notes>16</Notes>
  <HiddenSlides>0</HiddenSlides>
  <MMClips>0</MMClips>
  <ScaleCrop>false</ScaleCrop>
  <HeadingPairs>
    <vt:vector size="8" baseType="variant">
      <vt:variant>
        <vt:lpstr>Gebruikte lettertypen</vt:lpstr>
      </vt:variant>
      <vt:variant>
        <vt:i4>6</vt:i4>
      </vt:variant>
      <vt:variant>
        <vt:lpstr>Thema</vt:lpstr>
      </vt:variant>
      <vt:variant>
        <vt:i4>3</vt:i4>
      </vt:variant>
      <vt:variant>
        <vt:lpstr>Ingesloten OLE-bronprogramma's</vt:lpstr>
      </vt:variant>
      <vt:variant>
        <vt:i4>1</vt:i4>
      </vt:variant>
      <vt:variant>
        <vt:lpstr>Diatitels</vt:lpstr>
      </vt:variant>
      <vt:variant>
        <vt:i4>16</vt:i4>
      </vt:variant>
    </vt:vector>
  </HeadingPairs>
  <TitlesOfParts>
    <vt:vector size="26" baseType="lpstr">
      <vt:lpstr>Arial</vt:lpstr>
      <vt:lpstr>Arial Black</vt:lpstr>
      <vt:lpstr>Calibri</vt:lpstr>
      <vt:lpstr>Tahoma</vt:lpstr>
      <vt:lpstr>Verdana</vt:lpstr>
      <vt:lpstr>Verdana (Body)</vt:lpstr>
      <vt:lpstr>BLANK</vt:lpstr>
      <vt:lpstr>Office Theme</vt:lpstr>
      <vt:lpstr>Kantoorthema</vt:lpstr>
      <vt:lpstr>SVG Document</vt:lpstr>
      <vt:lpstr>Verbindende Aanpak (Restorative Practice) Jong Hoogeveen  Hartelijk welkom namens Hans van Leussen en Jasper Laaning</vt:lpstr>
      <vt:lpstr> Kennis Hoogeveen testen</vt:lpstr>
      <vt:lpstr>In Hoogeveen: aanleiding</vt:lpstr>
      <vt:lpstr>PowerPoint-presentatie</vt:lpstr>
      <vt:lpstr>Doelen</vt:lpstr>
      <vt:lpstr>PowerPoint-presentatie</vt:lpstr>
      <vt:lpstr>PowerPoint-presentatie</vt:lpstr>
      <vt:lpstr>PowerPoint-presentatie</vt:lpstr>
      <vt:lpstr>PowerPoint-presentatie</vt:lpstr>
      <vt:lpstr>PowerPoint-presentatie</vt:lpstr>
      <vt:lpstr>Eerlijk proces: De drie E’s</vt:lpstr>
      <vt:lpstr>PowerPoint-presentatie</vt:lpstr>
      <vt:lpstr>PowerPoint-presentatie</vt:lpstr>
      <vt:lpstr>PowerPoint-presentatie</vt:lpstr>
      <vt:lpstr>Leerdoelen</vt:lpstr>
      <vt:lpstr>PowerPoint-presentatie</vt:lpstr>
    </vt:vector>
  </TitlesOfParts>
  <Company>Gemeente Hoogeveen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verbindende aanpak voor Hoogeveen  Hartelijk welkom namens Jasper en Frank Stichting Welzijnswerk Hoogeveen en  gemeente Hoogeveen</dc:title>
  <dc:creator>fschuurman</dc:creator>
  <cp:lastModifiedBy>Erik Graaf, de</cp:lastModifiedBy>
  <cp:revision>164</cp:revision>
  <cp:lastPrinted>2019-10-30T16:57:25Z</cp:lastPrinted>
  <dcterms:created xsi:type="dcterms:W3CDTF">2018-10-30T16:57:45Z</dcterms:created>
  <dcterms:modified xsi:type="dcterms:W3CDTF">2019-11-26T15:22:56Z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0x010100BBA3ACD3C1948D42BECA485D05445E70</vt:lpwstr>
  </property>
</Properties>
</file>