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2" r:id="rId3"/>
  </p:sldMasterIdLst>
  <p:notesMasterIdLst>
    <p:notesMasterId r:id="rId21"/>
  </p:notesMasterIdLst>
  <p:handoutMasterIdLst>
    <p:handoutMasterId r:id="rId22"/>
  </p:handoutMasterIdLst>
  <p:sldIdLst>
    <p:sldId id="257" r:id="rId4"/>
    <p:sldId id="258" r:id="rId5"/>
    <p:sldId id="259" r:id="rId6"/>
    <p:sldId id="260" r:id="rId7"/>
    <p:sldId id="261" r:id="rId8"/>
    <p:sldId id="266" r:id="rId9"/>
    <p:sldId id="263" r:id="rId10"/>
    <p:sldId id="278" r:id="rId11"/>
    <p:sldId id="265" r:id="rId12"/>
    <p:sldId id="267" r:id="rId13"/>
    <p:sldId id="268" r:id="rId14"/>
    <p:sldId id="277" r:id="rId15"/>
    <p:sldId id="272" r:id="rId16"/>
    <p:sldId id="274" r:id="rId17"/>
    <p:sldId id="275" r:id="rId18"/>
    <p:sldId id="276" r:id="rId19"/>
    <p:sldId id="273" r:id="rId20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97" d="100"/>
          <a:sy n="97" d="100"/>
        </p:scale>
        <p:origin x="19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884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393E5-555B-40FF-B464-1631ED83EBCD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EEE58-36EB-4E82-BC48-502F309BFC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852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Click to edit Master text styles</a:t>
            </a:r>
          </a:p>
          <a:p>
            <a:pPr lvl="1"/>
            <a:r>
              <a:rPr lang="nl-NL" noProof="0" smtClean="0"/>
              <a:t>Second level</a:t>
            </a:r>
          </a:p>
          <a:p>
            <a:pPr lvl="2"/>
            <a:r>
              <a:rPr lang="nl-NL" noProof="0" smtClean="0"/>
              <a:t>Third level</a:t>
            </a:r>
          </a:p>
          <a:p>
            <a:pPr lvl="3"/>
            <a:r>
              <a:rPr lang="nl-NL" noProof="0" smtClean="0"/>
              <a:t>Fourth level</a:t>
            </a:r>
          </a:p>
          <a:p>
            <a:pPr lvl="4"/>
            <a:r>
              <a:rPr lang="nl-NL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060D037-C05C-4C36-9649-15AC5A1A930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38490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1482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7598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8267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1924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369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4250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893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4047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9067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603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44892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60D037-C05C-4C36-9649-15AC5A1A930F}" type="slidenum">
              <a:rPr lang="nl-NL" smtClean="0"/>
              <a:pPr>
                <a:defRPr/>
              </a:pPr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6279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fdekplaat"/>
          <p:cNvSpPr/>
          <p:nvPr userDrawn="1"/>
        </p:nvSpPr>
        <p:spPr>
          <a:xfrm>
            <a:off x="0" y="0"/>
            <a:ext cx="9144000" cy="1017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shape_Transparantie"/>
          <p:cNvSpPr>
            <a:spLocks noChangeArrowheads="1"/>
          </p:cNvSpPr>
          <p:nvPr userDrawn="1"/>
        </p:nvSpPr>
        <p:spPr bwMode="auto">
          <a:xfrm>
            <a:off x="0" y="0"/>
            <a:ext cx="12700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 smtClean="0"/>
          </a:p>
        </p:txBody>
      </p:sp>
      <p:sp>
        <p:nvSpPr>
          <p:cNvPr id="7" name="shape_TransFollower"/>
          <p:cNvSpPr>
            <a:spLocks noChangeArrowheads="1"/>
          </p:cNvSpPr>
          <p:nvPr userDrawn="1"/>
        </p:nvSpPr>
        <p:spPr bwMode="auto">
          <a:xfrm>
            <a:off x="0" y="0"/>
            <a:ext cx="127000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smtClean="0"/>
          </a:p>
        </p:txBody>
      </p:sp>
      <p:sp>
        <p:nvSpPr>
          <p:cNvPr id="4" name="ZwarteBalk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1274400"/>
            <a:ext cx="9144000" cy="1080000"/>
          </a:xfrm>
          <a:prstGeom prst="rect">
            <a:avLst/>
          </a:prstGeom>
          <a:solidFill>
            <a:srgbClr val="505050"/>
          </a:solidFill>
          <a:ln w="0" cmpd="sng"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1950" tIns="216000" rIns="268265" bIns="216000" anchor="t">
            <a:spAutoFit/>
          </a:bodyPr>
          <a:lstStyle>
            <a:lvl1pPr>
              <a:defRPr sz="4201">
                <a:solidFill>
                  <a:srgbClr val="FFFFFF"/>
                </a:solidFill>
              </a:defRPr>
            </a:lvl1pPr>
          </a:lstStyle>
          <a:p>
            <a:pPr lvl="0"/>
            <a:r>
              <a:rPr lang="nl-NL" noProof="0" smtClean="0"/>
              <a:t>Klik om de stijl te bewerken</a:t>
            </a:r>
            <a:endParaRPr lang="nl-NL" noProof="0" dirty="0" smtClean="0"/>
          </a:p>
        </p:txBody>
      </p:sp>
      <p:sp>
        <p:nvSpPr>
          <p:cNvPr id="5" name="Ondertitel"/>
          <p:cNvSpPr>
            <a:spLocks noGrp="1" noChangeArrowheads="1"/>
          </p:cNvSpPr>
          <p:nvPr>
            <p:ph type="subTitle" idx="1"/>
          </p:nvPr>
        </p:nvSpPr>
        <p:spPr>
          <a:xfrm>
            <a:off x="0" y="4032000"/>
            <a:ext cx="9140825" cy="1908000"/>
          </a:xfrm>
        </p:spPr>
        <p:txBody>
          <a:bodyPr rIns="267843"/>
          <a:lstStyle>
            <a:lvl1pPr marL="0" indent="0">
              <a:buFont typeface="Verdana" pitchFamily="34" charset="0"/>
              <a:buNone/>
              <a:defRPr sz="1902"/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</a:p>
        </p:txBody>
      </p:sp>
      <p:pic>
        <p:nvPicPr>
          <p:cNvPr id="10" name="LogoSlash_01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3"/>
            <a:ext cx="414020" cy="41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LogoSlash_02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4" y="392113"/>
            <a:ext cx="416560" cy="41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odeBalk"/>
          <p:cNvSpPr>
            <a:spLocks noChangeArrowheads="1"/>
          </p:cNvSpPr>
          <p:nvPr userDrawn="1"/>
        </p:nvSpPr>
        <p:spPr bwMode="auto">
          <a:xfrm>
            <a:off x="-1" y="1016000"/>
            <a:ext cx="9144000" cy="266700"/>
          </a:xfrm>
          <a:prstGeom prst="rect">
            <a:avLst/>
          </a:prstGeom>
          <a:solidFill>
            <a:srgbClr val="CC0000"/>
          </a:solidFill>
          <a:ln w="0" cmpd="sng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smtClean="0">
              <a:solidFill>
                <a:srgbClr val="FFFFFF"/>
              </a:solidFill>
            </a:endParaRPr>
          </a:p>
        </p:txBody>
      </p:sp>
      <p:sp>
        <p:nvSpPr>
          <p:cNvPr id="16" name="Paginanummer"/>
          <p:cNvSpPr/>
          <p:nvPr userDrawn="1"/>
        </p:nvSpPr>
        <p:spPr>
          <a:xfrm>
            <a:off x="8255000" y="1069340"/>
            <a:ext cx="254000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r"/>
            <a:fld id="{825C7DD7-04B3-467D-9524-52591AE6A38C}" type="slidenum">
              <a:rPr lang="nl-NL" sz="900" smtClean="0">
                <a:solidFill>
                  <a:srgbClr val="FFFFFF"/>
                </a:solidFill>
              </a:rPr>
              <a:pPr algn="r"/>
              <a:t>‹nr.›</a:t>
            </a:fld>
            <a:endParaRPr lang="nl-NL" sz="900" dirty="0">
              <a:solidFill>
                <a:srgbClr val="FFFFFF"/>
              </a:solidFill>
            </a:endParaRPr>
          </a:p>
        </p:txBody>
      </p:sp>
      <p:sp>
        <p:nvSpPr>
          <p:cNvPr id="15" name="Scheiding"/>
          <p:cNvSpPr txBox="1">
            <a:spLocks noChangeArrowheads="1"/>
          </p:cNvSpPr>
          <p:nvPr userDrawn="1"/>
        </p:nvSpPr>
        <p:spPr bwMode="auto">
          <a:xfrm>
            <a:off x="8204200" y="1069340"/>
            <a:ext cx="529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nl-NL" sz="900" dirty="0" smtClean="0">
                <a:solidFill>
                  <a:srgbClr val="FFFFFF"/>
                </a:solidFill>
                <a:latin typeface="Verdana" pitchFamily="34" charset="0"/>
              </a:rPr>
              <a:t>|</a:t>
            </a:r>
          </a:p>
        </p:txBody>
      </p:sp>
      <p:pic>
        <p:nvPicPr>
          <p:cNvPr id="3" name="RUGlogoTop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205232"/>
            <a:ext cx="2816808" cy="660400"/>
          </a:xfrm>
          <a:prstGeom prst="rect">
            <a:avLst/>
          </a:prstGeom>
        </p:spPr>
      </p:pic>
      <p:sp>
        <p:nvSpPr>
          <p:cNvPr id="8" name="tb_Faculty"/>
          <p:cNvSpPr txBox="1">
            <a:spLocks noChangeArrowheads="1"/>
          </p:cNvSpPr>
          <p:nvPr userDrawn="1"/>
        </p:nvSpPr>
        <p:spPr bwMode="auto">
          <a:xfrm>
            <a:off x="3687763" y="339725"/>
            <a:ext cx="16382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 smtClean="0">
                <a:solidFill>
                  <a:srgbClr val="CC0000"/>
                </a:solidFill>
                <a:latin typeface="Georgia" pitchFamily="18" charset="0"/>
              </a:rPr>
              <a:t>faculteit gedrags- en</a:t>
            </a:r>
          </a:p>
          <a:p>
            <a:pPr>
              <a:defRPr/>
            </a:pPr>
            <a:r>
              <a:rPr lang="nl-NL" sz="1000" smtClean="0">
                <a:solidFill>
                  <a:srgbClr val="CC0000"/>
                </a:solidFill>
                <a:latin typeface="Georgia" pitchFamily="18" charset="0"/>
              </a:rPr>
              <a:t>maatschappijwetenschappen</a:t>
            </a:r>
          </a:p>
        </p:txBody>
      </p:sp>
      <p:sp>
        <p:nvSpPr>
          <p:cNvPr id="9" name="tb_Department"/>
          <p:cNvSpPr txBox="1">
            <a:spLocks noChangeArrowheads="1"/>
          </p:cNvSpPr>
          <p:nvPr userDrawn="1"/>
        </p:nvSpPr>
        <p:spPr bwMode="auto">
          <a:xfrm>
            <a:off x="5811838" y="341313"/>
            <a:ext cx="1800225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 smtClean="0">
                <a:solidFill>
                  <a:srgbClr val="CC0000"/>
                </a:solidFill>
                <a:latin typeface="Georgia" pitchFamily="18" charset="0"/>
              </a:rPr>
              <a:t>orthopedagogiek</a:t>
            </a:r>
          </a:p>
        </p:txBody>
      </p:sp>
      <p:sp>
        <p:nvSpPr>
          <p:cNvPr id="14" name="tbDate"/>
          <p:cNvSpPr txBox="1">
            <a:spLocks noChangeArrowheads="1"/>
          </p:cNvSpPr>
          <p:nvPr userDrawn="1"/>
        </p:nvSpPr>
        <p:spPr bwMode="auto">
          <a:xfrm>
            <a:off x="7378700" y="1069340"/>
            <a:ext cx="7620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nl-NL" sz="900" smtClean="0">
                <a:solidFill>
                  <a:srgbClr val="FFFFFF"/>
                </a:solidFill>
                <a:latin typeface="Verdana" pitchFamily="34" charset="0"/>
              </a:rPr>
              <a:t>18-11-2019</a:t>
            </a:r>
            <a:endParaRPr lang="nl-NL" sz="900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44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Vertika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746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kop"/>
          <p:cNvSpPr>
            <a:spLocks noGrp="1"/>
          </p:cNvSpPr>
          <p:nvPr>
            <p:ph type="title" orient="vert"/>
          </p:nvPr>
        </p:nvSpPr>
        <p:spPr>
          <a:xfrm>
            <a:off x="6856413" y="1341438"/>
            <a:ext cx="2284412" cy="52070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Vertikaalklein"/>
          <p:cNvSpPr>
            <a:spLocks noGrp="1"/>
          </p:cNvSpPr>
          <p:nvPr>
            <p:ph type="body" orient="vert" idx="1"/>
          </p:nvPr>
        </p:nvSpPr>
        <p:spPr>
          <a:xfrm>
            <a:off x="0" y="1341438"/>
            <a:ext cx="6704013" cy="52070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20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ekstvak"/>
          <p:cNvSpPr>
            <a:spLocks noGrp="1"/>
          </p:cNvSpPr>
          <p:nvPr>
            <p:ph type="body" idx="1"/>
          </p:nvPr>
        </p:nvSpPr>
        <p:spPr>
          <a:xfrm>
            <a:off x="0" y="2154078"/>
            <a:ext cx="9140825" cy="444992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9007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dekplaat"/>
          <p:cNvSpPr/>
          <p:nvPr userDrawn="1"/>
        </p:nvSpPr>
        <p:spPr>
          <a:xfrm>
            <a:off x="0" y="0"/>
            <a:ext cx="9144000" cy="1017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b_Break"/>
          <p:cNvSpPr>
            <a:spLocks noGrp="1" noChangeArrowheads="1"/>
          </p:cNvSpPr>
          <p:nvPr>
            <p:ph type="ctrTitle"/>
          </p:nvPr>
        </p:nvSpPr>
        <p:spPr bwMode="auto">
          <a:xfrm>
            <a:off x="-1" y="1278000"/>
            <a:ext cx="9144000" cy="2476500"/>
          </a:xfrm>
          <a:prstGeom prst="rect">
            <a:avLst/>
          </a:prstGeom>
          <a:solidFill>
            <a:srgbClr val="505050"/>
          </a:solidFill>
          <a:ln w="0" cmpd="sng"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2091" tIns="216000" rIns="267843" bIns="45717" anchor="t"/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1" name="shape_Transparantie"/>
          <p:cNvSpPr>
            <a:spLocks noChangeArrowheads="1"/>
          </p:cNvSpPr>
          <p:nvPr userDrawn="1"/>
        </p:nvSpPr>
        <p:spPr bwMode="auto">
          <a:xfrm>
            <a:off x="0" y="0"/>
            <a:ext cx="12700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 smtClean="0"/>
          </a:p>
        </p:txBody>
      </p:sp>
      <p:sp>
        <p:nvSpPr>
          <p:cNvPr id="12" name="shape_TransFollower"/>
          <p:cNvSpPr>
            <a:spLocks noChangeArrowheads="1"/>
          </p:cNvSpPr>
          <p:nvPr userDrawn="1"/>
        </p:nvSpPr>
        <p:spPr bwMode="auto">
          <a:xfrm>
            <a:off x="0" y="0"/>
            <a:ext cx="127000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smtClean="0"/>
          </a:p>
        </p:txBody>
      </p:sp>
      <p:pic>
        <p:nvPicPr>
          <p:cNvPr id="8" name="LogoSlash_01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3"/>
            <a:ext cx="414020" cy="41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LogoSlash_02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4" y="392113"/>
            <a:ext cx="416560" cy="41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ndertitel"/>
          <p:cNvSpPr>
            <a:spLocks noGrp="1" noChangeArrowheads="1"/>
          </p:cNvSpPr>
          <p:nvPr>
            <p:ph type="subTitle" idx="1"/>
          </p:nvPr>
        </p:nvSpPr>
        <p:spPr>
          <a:xfrm>
            <a:off x="0" y="4035425"/>
            <a:ext cx="9140825" cy="1905000"/>
          </a:xfrm>
        </p:spPr>
        <p:txBody>
          <a:bodyPr rIns="267843"/>
          <a:lstStyle>
            <a:lvl1pPr marL="0" indent="0">
              <a:buFont typeface="Verdana" pitchFamily="34" charset="0"/>
              <a:buNone/>
              <a:defRPr sz="1900"/>
            </a:lvl1pPr>
          </a:lstStyle>
          <a:p>
            <a:pPr lvl="0"/>
            <a:r>
              <a:rPr lang="nl-NL" noProof="0" smtClean="0"/>
              <a:t>Click to edit Master subtitle style</a:t>
            </a:r>
          </a:p>
        </p:txBody>
      </p:sp>
      <p:sp>
        <p:nvSpPr>
          <p:cNvPr id="14" name="RodeBalk"/>
          <p:cNvSpPr>
            <a:spLocks noChangeArrowheads="1"/>
          </p:cNvSpPr>
          <p:nvPr userDrawn="1"/>
        </p:nvSpPr>
        <p:spPr bwMode="auto">
          <a:xfrm>
            <a:off x="-1" y="1017588"/>
            <a:ext cx="9144000" cy="266700"/>
          </a:xfrm>
          <a:prstGeom prst="rect">
            <a:avLst/>
          </a:prstGeom>
          <a:solidFill>
            <a:srgbClr val="CC0000"/>
          </a:solidFill>
          <a:ln w="0" cmpd="sng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smtClean="0">
              <a:solidFill>
                <a:srgbClr val="FFFFFF"/>
              </a:solidFill>
            </a:endParaRPr>
          </a:p>
        </p:txBody>
      </p:sp>
      <p:pic>
        <p:nvPicPr>
          <p:cNvPr id="2" name="RUGlogoTop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205232"/>
            <a:ext cx="2816808" cy="660400"/>
          </a:xfrm>
          <a:prstGeom prst="rect">
            <a:avLst/>
          </a:prstGeom>
        </p:spPr>
      </p:pic>
      <p:sp>
        <p:nvSpPr>
          <p:cNvPr id="6" name="tb_Faculty"/>
          <p:cNvSpPr txBox="1">
            <a:spLocks noChangeArrowheads="1"/>
          </p:cNvSpPr>
          <p:nvPr userDrawn="1"/>
        </p:nvSpPr>
        <p:spPr bwMode="auto">
          <a:xfrm>
            <a:off x="3687763" y="338138"/>
            <a:ext cx="16382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 smtClean="0">
                <a:solidFill>
                  <a:srgbClr val="CC0000"/>
                </a:solidFill>
                <a:latin typeface="Georgia" pitchFamily="18" charset="0"/>
              </a:rPr>
              <a:t>faculteit gedrags- en</a:t>
            </a:r>
          </a:p>
          <a:p>
            <a:pPr>
              <a:defRPr/>
            </a:pPr>
            <a:r>
              <a:rPr lang="nl-NL" sz="1000" smtClean="0">
                <a:solidFill>
                  <a:srgbClr val="CC0000"/>
                </a:solidFill>
                <a:latin typeface="Georgia" pitchFamily="18" charset="0"/>
              </a:rPr>
              <a:t>maatschappijwetenschappen</a:t>
            </a:r>
          </a:p>
        </p:txBody>
      </p:sp>
      <p:sp>
        <p:nvSpPr>
          <p:cNvPr id="7" name="tb_Department"/>
          <p:cNvSpPr txBox="1">
            <a:spLocks noChangeAspect="1" noChangeArrowheads="1"/>
          </p:cNvSpPr>
          <p:nvPr userDrawn="1"/>
        </p:nvSpPr>
        <p:spPr bwMode="auto">
          <a:xfrm>
            <a:off x="5811838" y="341313"/>
            <a:ext cx="18002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 smtClean="0">
                <a:solidFill>
                  <a:srgbClr val="CC0000"/>
                </a:solidFill>
                <a:latin typeface="Georgia" pitchFamily="18" charset="0"/>
              </a:rPr>
              <a:t>orthopedagogiek</a:t>
            </a:r>
          </a:p>
        </p:txBody>
      </p:sp>
    </p:spTree>
    <p:extLst>
      <p:ext uri="{BB962C8B-B14F-4D97-AF65-F5344CB8AC3E}">
        <p14:creationId xmlns:p14="http://schemas.microsoft.com/office/powerpoint/2010/main" val="2673825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kstvak"/>
          <p:cNvSpPr>
            <a:spLocks noGrp="1"/>
          </p:cNvSpPr>
          <p:nvPr>
            <p:ph idx="1"/>
          </p:nvPr>
        </p:nvSpPr>
        <p:spPr>
          <a:xfrm>
            <a:off x="0" y="2154078"/>
            <a:ext cx="9140825" cy="44499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3736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ctietitel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Boventitel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189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kstlinks"/>
          <p:cNvSpPr>
            <a:spLocks noGrp="1"/>
          </p:cNvSpPr>
          <p:nvPr>
            <p:ph sz="half" idx="1"/>
          </p:nvPr>
        </p:nvSpPr>
        <p:spPr>
          <a:xfrm>
            <a:off x="0" y="2230438"/>
            <a:ext cx="4494213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kstrechts"/>
          <p:cNvSpPr>
            <a:spLocks noGrp="1"/>
          </p:cNvSpPr>
          <p:nvPr>
            <p:ph sz="half" idx="2"/>
          </p:nvPr>
        </p:nvSpPr>
        <p:spPr>
          <a:xfrm>
            <a:off x="4646613" y="2230438"/>
            <a:ext cx="4494212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1895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4000" cy="63894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9" name="Koplinks"/>
          <p:cNvSpPr>
            <a:spLocks noGrp="1"/>
          </p:cNvSpPr>
          <p:nvPr>
            <p:ph type="body" idx="1"/>
          </p:nvPr>
        </p:nvSpPr>
        <p:spPr>
          <a:xfrm>
            <a:off x="467544" y="213285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Kleinlinks"/>
          <p:cNvSpPr>
            <a:spLocks noGrp="1"/>
          </p:cNvSpPr>
          <p:nvPr>
            <p:ph sz="half" idx="2"/>
          </p:nvPr>
        </p:nvSpPr>
        <p:spPr>
          <a:xfrm>
            <a:off x="457200" y="2780928"/>
            <a:ext cx="4040188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11" name="Koprechts"/>
          <p:cNvSpPr>
            <a:spLocks noGrp="1"/>
          </p:cNvSpPr>
          <p:nvPr>
            <p:ph type="body" sz="quarter" idx="3"/>
          </p:nvPr>
        </p:nvSpPr>
        <p:spPr>
          <a:xfrm>
            <a:off x="4645025" y="2132856"/>
            <a:ext cx="4041775" cy="64807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Kleinrechts"/>
          <p:cNvSpPr>
            <a:spLocks noGrp="1"/>
          </p:cNvSpPr>
          <p:nvPr>
            <p:ph sz="quarter" idx="4"/>
          </p:nvPr>
        </p:nvSpPr>
        <p:spPr>
          <a:xfrm>
            <a:off x="4645025" y="2780928"/>
            <a:ext cx="4041775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8604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28311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6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ekstvak"/>
          <p:cNvSpPr>
            <a:spLocks noGrp="1"/>
          </p:cNvSpPr>
          <p:nvPr>
            <p:ph idx="1"/>
          </p:nvPr>
        </p:nvSpPr>
        <p:spPr>
          <a:xfrm>
            <a:off x="0" y="2154078"/>
            <a:ext cx="9140825" cy="444992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63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oplinks"/>
          <p:cNvSpPr>
            <a:spLocks noGrp="1"/>
          </p:cNvSpPr>
          <p:nvPr>
            <p:ph type="title"/>
          </p:nvPr>
        </p:nvSpPr>
        <p:spPr>
          <a:xfrm>
            <a:off x="251520" y="1340768"/>
            <a:ext cx="321399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7" name="Rechtsgroot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51845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8" name="Tekstlinks"/>
          <p:cNvSpPr>
            <a:spLocks noGrp="1"/>
          </p:cNvSpPr>
          <p:nvPr>
            <p:ph type="body" sz="half" idx="2"/>
          </p:nvPr>
        </p:nvSpPr>
        <p:spPr>
          <a:xfrm>
            <a:off x="251520" y="2204864"/>
            <a:ext cx="3213993" cy="43204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6141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nderschriftkop"/>
          <p:cNvSpPr>
            <a:spLocks noGrp="1"/>
          </p:cNvSpPr>
          <p:nvPr>
            <p:ph type="title"/>
          </p:nvPr>
        </p:nvSpPr>
        <p:spPr>
          <a:xfrm>
            <a:off x="1792288" y="5085184"/>
            <a:ext cx="5486400" cy="6480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7" name="Figuur"/>
          <p:cNvSpPr>
            <a:spLocks noGrp="1" noChangeAspect="1"/>
          </p:cNvSpPr>
          <p:nvPr>
            <p:ph type="pic" idx="1"/>
          </p:nvPr>
        </p:nvSpPr>
        <p:spPr>
          <a:xfrm>
            <a:off x="1792288" y="1484782"/>
            <a:ext cx="54864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8" name="Onderschrift"/>
          <p:cNvSpPr>
            <a:spLocks noGrp="1"/>
          </p:cNvSpPr>
          <p:nvPr>
            <p:ph type="body" sz="half" idx="2"/>
          </p:nvPr>
        </p:nvSpPr>
        <p:spPr>
          <a:xfrm>
            <a:off x="1792288" y="5733256"/>
            <a:ext cx="5486400" cy="792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792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6" name="Vertikaal"/>
          <p:cNvSpPr>
            <a:spLocks noGrp="1"/>
          </p:cNvSpPr>
          <p:nvPr>
            <p:ph type="body" orient="vert" idx="1"/>
          </p:nvPr>
        </p:nvSpPr>
        <p:spPr>
          <a:xfrm>
            <a:off x="0" y="2230438"/>
            <a:ext cx="9140825" cy="431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05925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kaalkop"/>
          <p:cNvSpPr>
            <a:spLocks noGrp="1"/>
          </p:cNvSpPr>
          <p:nvPr>
            <p:ph type="title" orient="vert"/>
          </p:nvPr>
        </p:nvSpPr>
        <p:spPr>
          <a:xfrm>
            <a:off x="6856413" y="1341438"/>
            <a:ext cx="2284412" cy="520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6" name="Vertikaalklein"/>
          <p:cNvSpPr>
            <a:spLocks noGrp="1"/>
          </p:cNvSpPr>
          <p:nvPr>
            <p:ph type="body" orient="vert" idx="1"/>
          </p:nvPr>
        </p:nvSpPr>
        <p:spPr>
          <a:xfrm>
            <a:off x="0" y="1341438"/>
            <a:ext cx="6704013" cy="520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3226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fdekplaat"/>
          <p:cNvSpPr/>
          <p:nvPr userDrawn="1"/>
        </p:nvSpPr>
        <p:spPr>
          <a:xfrm>
            <a:off x="0" y="0"/>
            <a:ext cx="9144000" cy="1017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b_End"/>
          <p:cNvSpPr>
            <a:spLocks noGrp="1" noChangeArrowheads="1"/>
          </p:cNvSpPr>
          <p:nvPr>
            <p:ph type="ctrTitle"/>
          </p:nvPr>
        </p:nvSpPr>
        <p:spPr bwMode="auto">
          <a:xfrm>
            <a:off x="-1" y="1278000"/>
            <a:ext cx="9144000" cy="2476500"/>
          </a:xfrm>
          <a:prstGeom prst="rect">
            <a:avLst/>
          </a:prstGeom>
          <a:solidFill>
            <a:srgbClr val="505050"/>
          </a:solidFill>
          <a:ln w="0" cmpd="sng"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2091" tIns="216000" rIns="267843" bIns="45717" anchor="t"/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1" name="shape_Transparantie"/>
          <p:cNvSpPr>
            <a:spLocks noChangeArrowheads="1"/>
          </p:cNvSpPr>
          <p:nvPr userDrawn="1"/>
        </p:nvSpPr>
        <p:spPr bwMode="auto">
          <a:xfrm>
            <a:off x="0" y="0"/>
            <a:ext cx="12700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 smtClean="0"/>
          </a:p>
        </p:txBody>
      </p:sp>
      <p:sp>
        <p:nvSpPr>
          <p:cNvPr id="12" name="shape_TransFollower"/>
          <p:cNvSpPr>
            <a:spLocks noChangeArrowheads="1"/>
          </p:cNvSpPr>
          <p:nvPr userDrawn="1"/>
        </p:nvSpPr>
        <p:spPr bwMode="auto">
          <a:xfrm>
            <a:off x="0" y="0"/>
            <a:ext cx="127000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smtClean="0"/>
          </a:p>
        </p:txBody>
      </p:sp>
      <p:pic>
        <p:nvPicPr>
          <p:cNvPr id="8" name="LogoSlash_01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3"/>
            <a:ext cx="414020" cy="41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LogoSlash_02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4" y="392113"/>
            <a:ext cx="416560" cy="41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ndertitel"/>
          <p:cNvSpPr>
            <a:spLocks noGrp="1" noChangeArrowheads="1"/>
          </p:cNvSpPr>
          <p:nvPr>
            <p:ph type="subTitle" idx="1"/>
          </p:nvPr>
        </p:nvSpPr>
        <p:spPr>
          <a:xfrm>
            <a:off x="0" y="4035425"/>
            <a:ext cx="9140825" cy="1905000"/>
          </a:xfrm>
          <a:ln>
            <a:noFill/>
          </a:ln>
        </p:spPr>
        <p:txBody>
          <a:bodyPr rIns="267843"/>
          <a:lstStyle>
            <a:lvl1pPr marL="0" indent="0">
              <a:buFont typeface="Verdana" pitchFamily="34" charset="0"/>
              <a:buNone/>
              <a:defRPr sz="1900"/>
            </a:lvl1pPr>
          </a:lstStyle>
          <a:p>
            <a:pPr lvl="0"/>
            <a:r>
              <a:rPr lang="nl-NL" noProof="0" dirty="0" smtClean="0"/>
              <a:t>Click </a:t>
            </a:r>
            <a:r>
              <a:rPr lang="nl-NL" noProof="0" dirty="0" err="1" smtClean="0"/>
              <a:t>to</a:t>
            </a:r>
            <a:r>
              <a:rPr lang="nl-NL" noProof="0" dirty="0" smtClean="0"/>
              <a:t> </a:t>
            </a:r>
            <a:r>
              <a:rPr lang="nl-NL" noProof="0" dirty="0" err="1" smtClean="0"/>
              <a:t>edit</a:t>
            </a:r>
            <a:r>
              <a:rPr lang="nl-NL" noProof="0" dirty="0" smtClean="0"/>
              <a:t> Master </a:t>
            </a:r>
            <a:r>
              <a:rPr lang="nl-NL" noProof="0" dirty="0" err="1" smtClean="0"/>
              <a:t>subtitle</a:t>
            </a:r>
            <a:r>
              <a:rPr lang="nl-NL" noProof="0" dirty="0" smtClean="0"/>
              <a:t> </a:t>
            </a:r>
            <a:r>
              <a:rPr lang="nl-NL" noProof="0" dirty="0" err="1" smtClean="0"/>
              <a:t>style</a:t>
            </a:r>
            <a:endParaRPr lang="nl-NL" noProof="0" dirty="0" smtClean="0"/>
          </a:p>
        </p:txBody>
      </p:sp>
      <p:sp>
        <p:nvSpPr>
          <p:cNvPr id="16" name="RodeBalk"/>
          <p:cNvSpPr>
            <a:spLocks noChangeArrowheads="1"/>
          </p:cNvSpPr>
          <p:nvPr userDrawn="1"/>
        </p:nvSpPr>
        <p:spPr bwMode="auto">
          <a:xfrm>
            <a:off x="-1" y="1017588"/>
            <a:ext cx="9144000" cy="266700"/>
          </a:xfrm>
          <a:prstGeom prst="rect">
            <a:avLst/>
          </a:prstGeom>
          <a:solidFill>
            <a:srgbClr val="CC0000"/>
          </a:solidFill>
          <a:ln w="0" cmpd="sng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smtClean="0">
              <a:solidFill>
                <a:srgbClr val="FFFFFF"/>
              </a:solidFill>
            </a:endParaRPr>
          </a:p>
        </p:txBody>
      </p:sp>
      <p:pic>
        <p:nvPicPr>
          <p:cNvPr id="2" name="RUGlogoTop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205232"/>
            <a:ext cx="2816808" cy="660400"/>
          </a:xfrm>
          <a:prstGeom prst="rect">
            <a:avLst/>
          </a:prstGeom>
        </p:spPr>
      </p:pic>
      <p:sp>
        <p:nvSpPr>
          <p:cNvPr id="6" name="tb_Faculty"/>
          <p:cNvSpPr txBox="1">
            <a:spLocks noChangeArrowheads="1"/>
          </p:cNvSpPr>
          <p:nvPr userDrawn="1"/>
        </p:nvSpPr>
        <p:spPr bwMode="auto">
          <a:xfrm>
            <a:off x="3687763" y="338138"/>
            <a:ext cx="16382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 smtClean="0">
                <a:solidFill>
                  <a:srgbClr val="CC0000"/>
                </a:solidFill>
                <a:latin typeface="Georgia" pitchFamily="18" charset="0"/>
              </a:rPr>
              <a:t>faculteit gedrags- en</a:t>
            </a:r>
          </a:p>
          <a:p>
            <a:pPr>
              <a:defRPr/>
            </a:pPr>
            <a:r>
              <a:rPr lang="nl-NL" sz="1000" smtClean="0">
                <a:solidFill>
                  <a:srgbClr val="CC0000"/>
                </a:solidFill>
                <a:latin typeface="Georgia" pitchFamily="18" charset="0"/>
              </a:rPr>
              <a:t>maatschappijwetenschappen</a:t>
            </a:r>
          </a:p>
        </p:txBody>
      </p:sp>
      <p:sp>
        <p:nvSpPr>
          <p:cNvPr id="7" name="tb_Department"/>
          <p:cNvSpPr txBox="1">
            <a:spLocks noChangeArrowheads="1"/>
          </p:cNvSpPr>
          <p:nvPr userDrawn="1"/>
        </p:nvSpPr>
        <p:spPr bwMode="auto">
          <a:xfrm>
            <a:off x="5811838" y="341313"/>
            <a:ext cx="18002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 smtClean="0">
                <a:solidFill>
                  <a:srgbClr val="CC0000"/>
                </a:solidFill>
                <a:latin typeface="Georgia" pitchFamily="18" charset="0"/>
              </a:rPr>
              <a:t>orthopedagogiek</a:t>
            </a:r>
          </a:p>
        </p:txBody>
      </p:sp>
    </p:spTree>
    <p:extLst>
      <p:ext uri="{BB962C8B-B14F-4D97-AF65-F5344CB8AC3E}">
        <p14:creationId xmlns:p14="http://schemas.microsoft.com/office/powerpoint/2010/main" val="23794906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kstvak"/>
          <p:cNvSpPr>
            <a:spLocks noGrp="1"/>
          </p:cNvSpPr>
          <p:nvPr>
            <p:ph idx="1"/>
          </p:nvPr>
        </p:nvSpPr>
        <p:spPr>
          <a:xfrm>
            <a:off x="0" y="2154078"/>
            <a:ext cx="9140825" cy="44499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22016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ctietitel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Boventitel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21642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kstlinks"/>
          <p:cNvSpPr>
            <a:spLocks noGrp="1"/>
          </p:cNvSpPr>
          <p:nvPr>
            <p:ph sz="half" idx="1"/>
          </p:nvPr>
        </p:nvSpPr>
        <p:spPr>
          <a:xfrm>
            <a:off x="0" y="2230438"/>
            <a:ext cx="4494213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Tekstrechts"/>
          <p:cNvSpPr>
            <a:spLocks noGrp="1"/>
          </p:cNvSpPr>
          <p:nvPr>
            <p:ph sz="half" idx="2"/>
          </p:nvPr>
        </p:nvSpPr>
        <p:spPr>
          <a:xfrm>
            <a:off x="4646613" y="2230438"/>
            <a:ext cx="4494212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1316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4000" cy="63894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9" name="Koplinks"/>
          <p:cNvSpPr>
            <a:spLocks noGrp="1"/>
          </p:cNvSpPr>
          <p:nvPr>
            <p:ph type="body" idx="1"/>
          </p:nvPr>
        </p:nvSpPr>
        <p:spPr>
          <a:xfrm>
            <a:off x="467544" y="213285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Kleinlinks"/>
          <p:cNvSpPr>
            <a:spLocks noGrp="1"/>
          </p:cNvSpPr>
          <p:nvPr>
            <p:ph sz="half" idx="2"/>
          </p:nvPr>
        </p:nvSpPr>
        <p:spPr>
          <a:xfrm>
            <a:off x="457200" y="2780928"/>
            <a:ext cx="4040188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11" name="Koprechts"/>
          <p:cNvSpPr>
            <a:spLocks noGrp="1"/>
          </p:cNvSpPr>
          <p:nvPr>
            <p:ph type="body" sz="quarter" idx="3"/>
          </p:nvPr>
        </p:nvSpPr>
        <p:spPr>
          <a:xfrm>
            <a:off x="4645025" y="2132856"/>
            <a:ext cx="4041775" cy="64807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Kleinrechts"/>
          <p:cNvSpPr>
            <a:spLocks noGrp="1"/>
          </p:cNvSpPr>
          <p:nvPr>
            <p:ph sz="quarter" idx="4"/>
          </p:nvPr>
        </p:nvSpPr>
        <p:spPr>
          <a:xfrm>
            <a:off x="4645025" y="2780928"/>
            <a:ext cx="4041775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6142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933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ctietitel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Boventitel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571451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1052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oplinks"/>
          <p:cNvSpPr>
            <a:spLocks noGrp="1"/>
          </p:cNvSpPr>
          <p:nvPr>
            <p:ph type="title"/>
          </p:nvPr>
        </p:nvSpPr>
        <p:spPr>
          <a:xfrm>
            <a:off x="251520" y="1340768"/>
            <a:ext cx="321399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7" name="Rechtsgroot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51845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8" name="Tekstlinks"/>
          <p:cNvSpPr>
            <a:spLocks noGrp="1"/>
          </p:cNvSpPr>
          <p:nvPr>
            <p:ph type="body" sz="half" idx="2"/>
          </p:nvPr>
        </p:nvSpPr>
        <p:spPr>
          <a:xfrm>
            <a:off x="251520" y="2204864"/>
            <a:ext cx="3213993" cy="43204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47109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nderschriftkop"/>
          <p:cNvSpPr>
            <a:spLocks noGrp="1"/>
          </p:cNvSpPr>
          <p:nvPr>
            <p:ph type="title"/>
          </p:nvPr>
        </p:nvSpPr>
        <p:spPr>
          <a:xfrm>
            <a:off x="1792288" y="5085184"/>
            <a:ext cx="5486400" cy="6480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11" name="Figuur"/>
          <p:cNvSpPr>
            <a:spLocks noGrp="1" noChangeAspect="1"/>
          </p:cNvSpPr>
          <p:nvPr>
            <p:ph type="pic" idx="1"/>
          </p:nvPr>
        </p:nvSpPr>
        <p:spPr>
          <a:xfrm>
            <a:off x="1792288" y="1484782"/>
            <a:ext cx="54864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12" name="Onderschrift"/>
          <p:cNvSpPr>
            <a:spLocks noGrp="1"/>
          </p:cNvSpPr>
          <p:nvPr>
            <p:ph type="body" sz="half" idx="2"/>
          </p:nvPr>
        </p:nvSpPr>
        <p:spPr>
          <a:xfrm>
            <a:off x="1792288" y="5733256"/>
            <a:ext cx="5486400" cy="792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20668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6" name="Vertikaal"/>
          <p:cNvSpPr>
            <a:spLocks noGrp="1"/>
          </p:cNvSpPr>
          <p:nvPr>
            <p:ph type="body" orient="vert" idx="1"/>
          </p:nvPr>
        </p:nvSpPr>
        <p:spPr>
          <a:xfrm>
            <a:off x="0" y="2230438"/>
            <a:ext cx="9140825" cy="431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63361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kaalkop"/>
          <p:cNvSpPr>
            <a:spLocks noGrp="1"/>
          </p:cNvSpPr>
          <p:nvPr>
            <p:ph type="title" orient="vert"/>
          </p:nvPr>
        </p:nvSpPr>
        <p:spPr>
          <a:xfrm>
            <a:off x="6856413" y="1341438"/>
            <a:ext cx="2284412" cy="520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6" name="Vertikaalklein"/>
          <p:cNvSpPr>
            <a:spLocks noGrp="1"/>
          </p:cNvSpPr>
          <p:nvPr>
            <p:ph type="body" orient="vert" idx="1"/>
          </p:nvPr>
        </p:nvSpPr>
        <p:spPr>
          <a:xfrm>
            <a:off x="0" y="1341438"/>
            <a:ext cx="6704013" cy="520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783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ekstlinks"/>
          <p:cNvSpPr>
            <a:spLocks noGrp="1"/>
          </p:cNvSpPr>
          <p:nvPr>
            <p:ph sz="half" idx="1"/>
          </p:nvPr>
        </p:nvSpPr>
        <p:spPr>
          <a:xfrm>
            <a:off x="0" y="2230438"/>
            <a:ext cx="4494213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ekstrechts"/>
          <p:cNvSpPr>
            <a:spLocks noGrp="1"/>
          </p:cNvSpPr>
          <p:nvPr>
            <p:ph sz="half" idx="2"/>
          </p:nvPr>
        </p:nvSpPr>
        <p:spPr>
          <a:xfrm>
            <a:off x="4646613" y="2230438"/>
            <a:ext cx="4494212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90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4000" cy="638944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Koplinks"/>
          <p:cNvSpPr>
            <a:spLocks noGrp="1"/>
          </p:cNvSpPr>
          <p:nvPr>
            <p:ph type="body" idx="1"/>
          </p:nvPr>
        </p:nvSpPr>
        <p:spPr>
          <a:xfrm>
            <a:off x="467544" y="213285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Kleinlinks"/>
          <p:cNvSpPr>
            <a:spLocks noGrp="1"/>
          </p:cNvSpPr>
          <p:nvPr>
            <p:ph sz="half" idx="2"/>
          </p:nvPr>
        </p:nvSpPr>
        <p:spPr>
          <a:xfrm>
            <a:off x="457200" y="2780928"/>
            <a:ext cx="4040188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Koprechts"/>
          <p:cNvSpPr>
            <a:spLocks noGrp="1"/>
          </p:cNvSpPr>
          <p:nvPr>
            <p:ph type="body" sz="quarter" idx="3"/>
          </p:nvPr>
        </p:nvSpPr>
        <p:spPr>
          <a:xfrm>
            <a:off x="4645025" y="2132856"/>
            <a:ext cx="4041775" cy="64807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Kleinrechts"/>
          <p:cNvSpPr>
            <a:spLocks noGrp="1"/>
          </p:cNvSpPr>
          <p:nvPr>
            <p:ph sz="quarter" idx="4"/>
          </p:nvPr>
        </p:nvSpPr>
        <p:spPr>
          <a:xfrm>
            <a:off x="4645025" y="2780928"/>
            <a:ext cx="4041775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93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1282700"/>
            <a:ext cx="9140825" cy="79216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50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85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links"/>
          <p:cNvSpPr>
            <a:spLocks noGrp="1"/>
          </p:cNvSpPr>
          <p:nvPr>
            <p:ph type="title"/>
          </p:nvPr>
        </p:nvSpPr>
        <p:spPr>
          <a:xfrm>
            <a:off x="251520" y="1340768"/>
            <a:ext cx="321399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Rechtsgroot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51845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ekstlinks"/>
          <p:cNvSpPr>
            <a:spLocks noGrp="1"/>
          </p:cNvSpPr>
          <p:nvPr>
            <p:ph type="body" sz="half" idx="2"/>
          </p:nvPr>
        </p:nvSpPr>
        <p:spPr>
          <a:xfrm>
            <a:off x="251520" y="2204864"/>
            <a:ext cx="3213993" cy="43204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92546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erschriftkop"/>
          <p:cNvSpPr>
            <a:spLocks noGrp="1"/>
          </p:cNvSpPr>
          <p:nvPr>
            <p:ph type="title"/>
          </p:nvPr>
        </p:nvSpPr>
        <p:spPr>
          <a:xfrm>
            <a:off x="1792288" y="5085184"/>
            <a:ext cx="5486400" cy="6480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Figuur"/>
          <p:cNvSpPr>
            <a:spLocks noGrp="1"/>
          </p:cNvSpPr>
          <p:nvPr>
            <p:ph type="pic" idx="1"/>
          </p:nvPr>
        </p:nvSpPr>
        <p:spPr>
          <a:xfrm>
            <a:off x="1792288" y="1484783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Onderschrift"/>
          <p:cNvSpPr>
            <a:spLocks noGrp="1"/>
          </p:cNvSpPr>
          <p:nvPr>
            <p:ph type="body" sz="half" idx="2"/>
          </p:nvPr>
        </p:nvSpPr>
        <p:spPr>
          <a:xfrm>
            <a:off x="1792288" y="5733256"/>
            <a:ext cx="5486400" cy="792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95245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shape_Transparantie"/>
          <p:cNvSpPr>
            <a:spLocks noChangeArrowheads="1"/>
          </p:cNvSpPr>
          <p:nvPr/>
        </p:nvSpPr>
        <p:spPr bwMode="auto">
          <a:xfrm>
            <a:off x="0" y="0"/>
            <a:ext cx="12700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 smtClean="0"/>
          </a:p>
        </p:txBody>
      </p:sp>
      <p:sp>
        <p:nvSpPr>
          <p:cNvPr id="1031" name="shape_TransFollower"/>
          <p:cNvSpPr>
            <a:spLocks noChangeArrowheads="1"/>
          </p:cNvSpPr>
          <p:nvPr/>
        </p:nvSpPr>
        <p:spPr bwMode="auto">
          <a:xfrm>
            <a:off x="0" y="0"/>
            <a:ext cx="127000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 smtClean="0"/>
          </a:p>
        </p:txBody>
      </p:sp>
      <p:sp>
        <p:nvSpPr>
          <p:cNvPr id="1026" name="Tekstvak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154078"/>
            <a:ext cx="9140825" cy="4449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091" tIns="45717" rIns="270000" bIns="4571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altLang="nl-NL" dirty="0" smtClean="0"/>
              <a:t>Tekststijl van het model bewerken</a:t>
            </a:r>
          </a:p>
          <a:p>
            <a:pPr lvl="1"/>
            <a:r>
              <a:rPr lang="nl-NL" altLang="nl-NL" dirty="0" smtClean="0"/>
              <a:t>Tweede niveau</a:t>
            </a:r>
          </a:p>
          <a:p>
            <a:pPr lvl="2"/>
            <a:r>
              <a:rPr lang="nl-NL" altLang="nl-NL" dirty="0" smtClean="0"/>
              <a:t>Derde niveau</a:t>
            </a:r>
          </a:p>
          <a:p>
            <a:pPr lvl="3"/>
            <a:r>
              <a:rPr lang="nl-NL" altLang="nl-NL" dirty="0" smtClean="0"/>
              <a:t>Vierde niveau</a:t>
            </a:r>
          </a:p>
          <a:p>
            <a:pPr lvl="4"/>
            <a:r>
              <a:rPr lang="nl-NL" altLang="nl-NL" dirty="0" smtClean="0"/>
              <a:t>Vijfde niveau</a:t>
            </a:r>
          </a:p>
        </p:txBody>
      </p:sp>
      <p:sp>
        <p:nvSpPr>
          <p:cNvPr id="1028" name="Titelvak"/>
          <p:cNvSpPr>
            <a:spLocks noGrp="1" noChangeArrowheads="1"/>
          </p:cNvSpPr>
          <p:nvPr>
            <p:ph type="title"/>
          </p:nvPr>
        </p:nvSpPr>
        <p:spPr bwMode="auto">
          <a:xfrm>
            <a:off x="0" y="1282700"/>
            <a:ext cx="91408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800" tIns="46800" rIns="27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altLang="nl-NL" dirty="0" smtClean="0"/>
              <a:t>Klik om de stijl te bewerken</a:t>
            </a:r>
          </a:p>
        </p:txBody>
      </p:sp>
      <p:sp>
        <p:nvSpPr>
          <p:cNvPr id="1027" name="RodeBalk"/>
          <p:cNvSpPr>
            <a:spLocks noChangeArrowheads="1"/>
          </p:cNvSpPr>
          <p:nvPr/>
        </p:nvSpPr>
        <p:spPr bwMode="auto">
          <a:xfrm>
            <a:off x="-1" y="1016000"/>
            <a:ext cx="9144000" cy="266700"/>
          </a:xfrm>
          <a:prstGeom prst="rect">
            <a:avLst/>
          </a:prstGeom>
          <a:solidFill>
            <a:srgbClr val="CC0000"/>
          </a:solidFill>
          <a:ln w="0" cmpd="sng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 smtClean="0">
              <a:solidFill>
                <a:srgbClr val="FFFFFF"/>
              </a:solidFill>
            </a:endParaRPr>
          </a:p>
        </p:txBody>
      </p:sp>
      <p:pic>
        <p:nvPicPr>
          <p:cNvPr id="1033" name="LogoSlash_01" descr="SLASHTRAN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3"/>
            <a:ext cx="414020" cy="41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LogoSlash_02" descr="SLASHTRAN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4" y="392113"/>
            <a:ext cx="416560" cy="41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chuineBalk" hidden="1"/>
          <p:cNvSpPr/>
          <p:nvPr userDrawn="1"/>
        </p:nvSpPr>
        <p:spPr>
          <a:xfrm>
            <a:off x="7974000" y="394244"/>
            <a:ext cx="1170000" cy="97028"/>
          </a:xfrm>
          <a:custGeom>
            <a:avLst/>
            <a:gdLst>
              <a:gd name="connsiteX0" fmla="*/ 0 w 1170000"/>
              <a:gd name="connsiteY0" fmla="*/ 0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0 w 1170000"/>
              <a:gd name="connsiteY4" fmla="*/ 0 h 96197"/>
              <a:gd name="connsiteX0" fmla="*/ 76200 w 1170000"/>
              <a:gd name="connsiteY0" fmla="*/ 2382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76200 w 1170000"/>
              <a:gd name="connsiteY4" fmla="*/ 2382 h 96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0000" h="96197">
                <a:moveTo>
                  <a:pt x="76200" y="2382"/>
                </a:moveTo>
                <a:lnTo>
                  <a:pt x="1170000" y="0"/>
                </a:lnTo>
                <a:lnTo>
                  <a:pt x="1170000" y="96197"/>
                </a:lnTo>
                <a:lnTo>
                  <a:pt x="0" y="96197"/>
                </a:lnTo>
                <a:lnTo>
                  <a:pt x="76200" y="23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" name="Paginanummer"/>
          <p:cNvSpPr/>
          <p:nvPr userDrawn="1"/>
        </p:nvSpPr>
        <p:spPr>
          <a:xfrm>
            <a:off x="8255000" y="1069340"/>
            <a:ext cx="254000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r"/>
            <a:fld id="{825C7DD7-04B3-467D-9524-52591AE6A38C}" type="slidenum">
              <a:rPr lang="nl-NL" sz="900" smtClean="0">
                <a:solidFill>
                  <a:srgbClr val="FFFFFF"/>
                </a:solidFill>
              </a:rPr>
              <a:pPr algn="r"/>
              <a:t>‹nr.›</a:t>
            </a:fld>
            <a:endParaRPr lang="nl-NL" sz="900" dirty="0">
              <a:solidFill>
                <a:srgbClr val="FFFFFF"/>
              </a:solidFill>
            </a:endParaRPr>
          </a:p>
        </p:txBody>
      </p:sp>
      <p:sp>
        <p:nvSpPr>
          <p:cNvPr id="1037" name="Scheiding"/>
          <p:cNvSpPr txBox="1">
            <a:spLocks noChangeArrowheads="1"/>
          </p:cNvSpPr>
          <p:nvPr/>
        </p:nvSpPr>
        <p:spPr bwMode="auto">
          <a:xfrm>
            <a:off x="8204200" y="1069340"/>
            <a:ext cx="529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nl-NL" sz="900" dirty="0" smtClean="0">
                <a:solidFill>
                  <a:srgbClr val="FFFFFF"/>
                </a:solidFill>
                <a:latin typeface="Verdana" pitchFamily="34" charset="0"/>
              </a:rPr>
              <a:t>|</a:t>
            </a:r>
          </a:p>
        </p:txBody>
      </p:sp>
      <p:pic>
        <p:nvPicPr>
          <p:cNvPr id="5" name="RUGlogoTop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205232"/>
            <a:ext cx="2816808" cy="660400"/>
          </a:xfrm>
          <a:prstGeom prst="rect">
            <a:avLst/>
          </a:prstGeom>
        </p:spPr>
      </p:pic>
      <p:sp>
        <p:nvSpPr>
          <p:cNvPr id="1034" name="tb_Faculty"/>
          <p:cNvSpPr txBox="1">
            <a:spLocks noChangeArrowheads="1"/>
          </p:cNvSpPr>
          <p:nvPr/>
        </p:nvSpPr>
        <p:spPr bwMode="auto">
          <a:xfrm>
            <a:off x="3687763" y="339725"/>
            <a:ext cx="16382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 dirty="0" smtClean="0">
                <a:solidFill>
                  <a:srgbClr val="CC0000"/>
                </a:solidFill>
                <a:latin typeface="Georgia" pitchFamily="18" charset="0"/>
              </a:rPr>
              <a:t>faculteit gedrags- en</a:t>
            </a:r>
          </a:p>
          <a:p>
            <a:pPr>
              <a:defRPr/>
            </a:pPr>
            <a:r>
              <a:rPr lang="nl-NL" sz="1000" dirty="0" smtClean="0">
                <a:solidFill>
                  <a:srgbClr val="CC0000"/>
                </a:solidFill>
                <a:latin typeface="Georgia" pitchFamily="18" charset="0"/>
              </a:rPr>
              <a:t>maatschappijwetenschappen</a:t>
            </a:r>
          </a:p>
        </p:txBody>
      </p:sp>
      <p:sp>
        <p:nvSpPr>
          <p:cNvPr id="1035" name="tb_Department"/>
          <p:cNvSpPr txBox="1">
            <a:spLocks noChangeArrowheads="1"/>
          </p:cNvSpPr>
          <p:nvPr/>
        </p:nvSpPr>
        <p:spPr bwMode="auto">
          <a:xfrm>
            <a:off x="5811838" y="341313"/>
            <a:ext cx="1800225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 dirty="0" smtClean="0">
                <a:solidFill>
                  <a:srgbClr val="CC0000"/>
                </a:solidFill>
                <a:latin typeface="Georgia" pitchFamily="18" charset="0"/>
              </a:rPr>
              <a:t>orthopedagogiek</a:t>
            </a:r>
          </a:p>
        </p:txBody>
      </p:sp>
      <p:sp>
        <p:nvSpPr>
          <p:cNvPr id="1032" name="tbDate"/>
          <p:cNvSpPr txBox="1">
            <a:spLocks noChangeArrowheads="1"/>
          </p:cNvSpPr>
          <p:nvPr/>
        </p:nvSpPr>
        <p:spPr bwMode="auto">
          <a:xfrm>
            <a:off x="7378700" y="1069340"/>
            <a:ext cx="7620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nl-NL" sz="900" smtClean="0">
                <a:solidFill>
                  <a:srgbClr val="FFFFFF"/>
                </a:solidFill>
                <a:latin typeface="Verdana" pitchFamily="34" charset="0"/>
              </a:rPr>
              <a:t>18-11-2019</a:t>
            </a:r>
            <a:endParaRPr lang="nl-NL" sz="900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9pPr>
    </p:titleStyle>
    <p:bodyStyle>
      <a:lvl1pPr marL="249238" indent="-249238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›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50825" algn="l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§"/>
        <a:defRPr sz="2500">
          <a:solidFill>
            <a:schemeClr val="tx1"/>
          </a:solidFill>
          <a:latin typeface="+mn-lt"/>
          <a:cs typeface="+mn-cs"/>
        </a:defRPr>
      </a:lvl2pPr>
      <a:lvl3pPr marL="744538" indent="-242888" algn="l" rtl="0" eaLnBrk="1" fontAlgn="base" hangingPunct="1">
        <a:spcBef>
          <a:spcPct val="20000"/>
        </a:spcBef>
        <a:spcAft>
          <a:spcPct val="0"/>
        </a:spcAft>
        <a:buSzPct val="85000"/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3pPr>
      <a:lvl4pPr marL="1009650" indent="-263525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4pPr>
      <a:lvl5pPr marL="1260475" indent="-249238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5pPr>
      <a:lvl6pPr marL="1717675" indent="-249238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6pPr>
      <a:lvl7pPr marL="2174875" indent="-249238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7pPr>
      <a:lvl8pPr marL="2632075" indent="-249238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8pPr>
      <a:lvl9pPr marL="3089275" indent="-249238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hape_Transparantie"/>
          <p:cNvSpPr>
            <a:spLocks noChangeArrowheads="1"/>
          </p:cNvSpPr>
          <p:nvPr/>
        </p:nvSpPr>
        <p:spPr bwMode="auto">
          <a:xfrm>
            <a:off x="0" y="0"/>
            <a:ext cx="12700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 smtClean="0"/>
          </a:p>
        </p:txBody>
      </p:sp>
      <p:sp>
        <p:nvSpPr>
          <p:cNvPr id="2054" name="shape_TransFollower"/>
          <p:cNvSpPr>
            <a:spLocks noChangeArrowheads="1"/>
          </p:cNvSpPr>
          <p:nvPr/>
        </p:nvSpPr>
        <p:spPr bwMode="auto">
          <a:xfrm>
            <a:off x="0" y="0"/>
            <a:ext cx="127000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 smtClean="0"/>
          </a:p>
        </p:txBody>
      </p:sp>
      <p:sp>
        <p:nvSpPr>
          <p:cNvPr id="2050" name="Tekstvak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154078"/>
            <a:ext cx="9140825" cy="4449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091" tIns="45717" rIns="26784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Click </a:t>
            </a:r>
            <a:r>
              <a:rPr lang="nl-NL" altLang="nl-NL" dirty="0" err="1" smtClean="0"/>
              <a:t>to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edit</a:t>
            </a:r>
            <a:r>
              <a:rPr lang="nl-NL" altLang="nl-NL" dirty="0" smtClean="0"/>
              <a:t> Master </a:t>
            </a:r>
            <a:r>
              <a:rPr lang="nl-NL" altLang="nl-NL" dirty="0" err="1" smtClean="0"/>
              <a:t>text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styles</a:t>
            </a:r>
            <a:endParaRPr lang="nl-NL" altLang="nl-NL" dirty="0" smtClean="0"/>
          </a:p>
          <a:p>
            <a:pPr lvl="1"/>
            <a:r>
              <a:rPr lang="nl-NL" altLang="nl-NL" dirty="0" smtClean="0"/>
              <a:t>Second level</a:t>
            </a:r>
          </a:p>
          <a:p>
            <a:pPr lvl="0"/>
            <a:r>
              <a:rPr lang="nl-NL" altLang="nl-NL" dirty="0" err="1" smtClean="0"/>
              <a:t>Third</a:t>
            </a:r>
            <a:r>
              <a:rPr lang="nl-NL" altLang="nl-NL" dirty="0" smtClean="0"/>
              <a:t> level</a:t>
            </a:r>
          </a:p>
          <a:p>
            <a:pPr lvl="1"/>
            <a:r>
              <a:rPr lang="nl-NL" altLang="nl-NL" dirty="0" err="1" smtClean="0"/>
              <a:t>Fourth</a:t>
            </a:r>
            <a:r>
              <a:rPr lang="nl-NL" altLang="nl-NL" dirty="0" smtClean="0"/>
              <a:t> level</a:t>
            </a:r>
          </a:p>
          <a:p>
            <a:pPr lvl="2"/>
            <a:r>
              <a:rPr lang="nl-NL" altLang="nl-NL" dirty="0" err="1" smtClean="0"/>
              <a:t>Fifth</a:t>
            </a:r>
            <a:r>
              <a:rPr lang="nl-NL" altLang="nl-NL" dirty="0" smtClean="0"/>
              <a:t> level</a:t>
            </a:r>
          </a:p>
        </p:txBody>
      </p:sp>
      <p:sp>
        <p:nvSpPr>
          <p:cNvPr id="2059" name="Titelvak"/>
          <p:cNvSpPr>
            <a:spLocks noGrp="1" noChangeArrowheads="1"/>
          </p:cNvSpPr>
          <p:nvPr>
            <p:ph type="title"/>
          </p:nvPr>
        </p:nvSpPr>
        <p:spPr bwMode="auto">
          <a:xfrm>
            <a:off x="0" y="1282700"/>
            <a:ext cx="91408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800" tIns="45720" rIns="27000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Click </a:t>
            </a:r>
            <a:r>
              <a:rPr lang="nl-NL" altLang="nl-NL" dirty="0" err="1" smtClean="0"/>
              <a:t>to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edit</a:t>
            </a:r>
            <a:r>
              <a:rPr lang="nl-NL" altLang="nl-NL" dirty="0" smtClean="0"/>
              <a:t> Master </a:t>
            </a:r>
            <a:r>
              <a:rPr lang="nl-NL" altLang="nl-NL" dirty="0" err="1" smtClean="0"/>
              <a:t>title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style</a:t>
            </a:r>
            <a:endParaRPr lang="nl-NL" altLang="nl-NL" dirty="0" smtClean="0"/>
          </a:p>
        </p:txBody>
      </p:sp>
      <p:sp>
        <p:nvSpPr>
          <p:cNvPr id="2051" name="RodeBalk"/>
          <p:cNvSpPr>
            <a:spLocks noChangeArrowheads="1"/>
          </p:cNvSpPr>
          <p:nvPr/>
        </p:nvSpPr>
        <p:spPr bwMode="auto">
          <a:xfrm>
            <a:off x="-1" y="1016000"/>
            <a:ext cx="9144000" cy="266700"/>
          </a:xfrm>
          <a:prstGeom prst="rect">
            <a:avLst/>
          </a:prstGeom>
          <a:solidFill>
            <a:srgbClr val="CC0000"/>
          </a:solidFill>
          <a:ln w="0" cmpd="sng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 smtClean="0">
              <a:solidFill>
                <a:srgbClr val="FFFFFF"/>
              </a:solidFill>
            </a:endParaRPr>
          </a:p>
        </p:txBody>
      </p:sp>
      <p:pic>
        <p:nvPicPr>
          <p:cNvPr id="2056" name="LogoSlash_01" descr="SLASHTRANS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3"/>
            <a:ext cx="414020" cy="41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LogoSlash_02" descr="SLASHTRANS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4" y="392113"/>
            <a:ext cx="416560" cy="41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chuineBalk" hidden="1"/>
          <p:cNvSpPr/>
          <p:nvPr userDrawn="1"/>
        </p:nvSpPr>
        <p:spPr>
          <a:xfrm>
            <a:off x="7974000" y="394244"/>
            <a:ext cx="1170000" cy="97028"/>
          </a:xfrm>
          <a:custGeom>
            <a:avLst/>
            <a:gdLst>
              <a:gd name="connsiteX0" fmla="*/ 0 w 1170000"/>
              <a:gd name="connsiteY0" fmla="*/ 0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0 w 1170000"/>
              <a:gd name="connsiteY4" fmla="*/ 0 h 96197"/>
              <a:gd name="connsiteX0" fmla="*/ 76200 w 1170000"/>
              <a:gd name="connsiteY0" fmla="*/ 2382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76200 w 1170000"/>
              <a:gd name="connsiteY4" fmla="*/ 2382 h 96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0000" h="96197">
                <a:moveTo>
                  <a:pt x="76200" y="2382"/>
                </a:moveTo>
                <a:lnTo>
                  <a:pt x="1170000" y="0"/>
                </a:lnTo>
                <a:lnTo>
                  <a:pt x="1170000" y="96197"/>
                </a:lnTo>
                <a:lnTo>
                  <a:pt x="0" y="96197"/>
                </a:lnTo>
                <a:lnTo>
                  <a:pt x="76200" y="23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Paginanummer"/>
          <p:cNvSpPr/>
          <p:nvPr userDrawn="1"/>
        </p:nvSpPr>
        <p:spPr>
          <a:xfrm>
            <a:off x="8255000" y="1069340"/>
            <a:ext cx="254000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r"/>
            <a:fld id="{825C7DD7-04B3-467D-9524-52591AE6A38C}" type="slidenum">
              <a:rPr lang="nl-NL" sz="900" smtClean="0">
                <a:solidFill>
                  <a:srgbClr val="FFFFFF"/>
                </a:solidFill>
              </a:rPr>
              <a:pPr algn="r"/>
              <a:t>‹nr.›</a:t>
            </a:fld>
            <a:endParaRPr lang="nl-NL" sz="900" dirty="0">
              <a:solidFill>
                <a:srgbClr val="FFFFFF"/>
              </a:solidFill>
            </a:endParaRPr>
          </a:p>
        </p:txBody>
      </p:sp>
      <p:sp>
        <p:nvSpPr>
          <p:cNvPr id="2061" name="Scheiding"/>
          <p:cNvSpPr txBox="1">
            <a:spLocks noChangeArrowheads="1"/>
          </p:cNvSpPr>
          <p:nvPr/>
        </p:nvSpPr>
        <p:spPr bwMode="auto">
          <a:xfrm>
            <a:off x="8204200" y="1069340"/>
            <a:ext cx="529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nl-NL" sz="900" dirty="0" smtClean="0">
                <a:solidFill>
                  <a:srgbClr val="FFFFFF"/>
                </a:solidFill>
                <a:latin typeface="Verdana" pitchFamily="34" charset="0"/>
              </a:rPr>
              <a:t>|</a:t>
            </a:r>
          </a:p>
        </p:txBody>
      </p:sp>
      <p:pic>
        <p:nvPicPr>
          <p:cNvPr id="2" name="RUGlogoTop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205232"/>
            <a:ext cx="2816808" cy="660400"/>
          </a:xfrm>
          <a:prstGeom prst="rect">
            <a:avLst/>
          </a:prstGeom>
        </p:spPr>
      </p:pic>
      <p:sp>
        <p:nvSpPr>
          <p:cNvPr id="5129" name="tb_Faculty"/>
          <p:cNvSpPr txBox="1">
            <a:spLocks noChangeArrowheads="1"/>
          </p:cNvSpPr>
          <p:nvPr/>
        </p:nvSpPr>
        <p:spPr bwMode="auto">
          <a:xfrm>
            <a:off x="3687763" y="338138"/>
            <a:ext cx="16382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 dirty="0" smtClean="0">
                <a:solidFill>
                  <a:srgbClr val="CC0000"/>
                </a:solidFill>
                <a:latin typeface="Georgia" pitchFamily="18" charset="0"/>
              </a:rPr>
              <a:t>faculteit gedrags- en</a:t>
            </a:r>
          </a:p>
          <a:p>
            <a:pPr>
              <a:defRPr/>
            </a:pPr>
            <a:r>
              <a:rPr lang="nl-NL" sz="1000" dirty="0" smtClean="0">
                <a:solidFill>
                  <a:srgbClr val="CC0000"/>
                </a:solidFill>
                <a:latin typeface="Georgia" pitchFamily="18" charset="0"/>
              </a:rPr>
              <a:t>maatschappijwetenschappen</a:t>
            </a:r>
          </a:p>
        </p:txBody>
      </p:sp>
      <p:sp>
        <p:nvSpPr>
          <p:cNvPr id="5130" name="tb_Department"/>
          <p:cNvSpPr txBox="1">
            <a:spLocks noChangeAspect="1" noChangeArrowheads="1"/>
          </p:cNvSpPr>
          <p:nvPr/>
        </p:nvSpPr>
        <p:spPr bwMode="auto">
          <a:xfrm>
            <a:off x="5811838" y="341313"/>
            <a:ext cx="18002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 dirty="0" smtClean="0">
                <a:solidFill>
                  <a:srgbClr val="CC0000"/>
                </a:solidFill>
                <a:latin typeface="Georgia" pitchFamily="18" charset="0"/>
              </a:rPr>
              <a:t>orthopedagogiek</a:t>
            </a:r>
          </a:p>
        </p:txBody>
      </p:sp>
      <p:sp>
        <p:nvSpPr>
          <p:cNvPr id="5128" name="tbDate"/>
          <p:cNvSpPr txBox="1">
            <a:spLocks noChangeArrowheads="1"/>
          </p:cNvSpPr>
          <p:nvPr/>
        </p:nvSpPr>
        <p:spPr bwMode="auto">
          <a:xfrm>
            <a:off x="7378700" y="1069340"/>
            <a:ext cx="7620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nl-NL" sz="900" smtClean="0">
                <a:solidFill>
                  <a:srgbClr val="FFFFFF"/>
                </a:solidFill>
                <a:latin typeface="Verdana" pitchFamily="34" charset="0"/>
              </a:rPr>
              <a:t>18-11-2019</a:t>
            </a:r>
            <a:endParaRPr lang="nl-NL" sz="900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249238" indent="-249238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›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17525" indent="-266700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itchFamily="2" charset="2"/>
        <a:buChar char="§"/>
        <a:defRPr sz="2500">
          <a:solidFill>
            <a:schemeClr val="tx1"/>
          </a:solidFill>
          <a:latin typeface="+mn-lt"/>
          <a:cs typeface="+mn-cs"/>
        </a:defRPr>
      </a:lvl2pPr>
      <a:lvl3pPr marL="760413" indent="-2413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3pPr>
      <a:lvl4pPr marL="1009650" indent="-249238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4pPr>
      <a:lvl5pPr marL="1260475" indent="-249238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5pPr>
      <a:lvl6pPr marL="1717675" indent="-249238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6pPr>
      <a:lvl7pPr marL="2174875" indent="-249238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7pPr>
      <a:lvl8pPr marL="2632075" indent="-249238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8pPr>
      <a:lvl9pPr marL="3089275" indent="-249238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shape_Transparantie"/>
          <p:cNvSpPr>
            <a:spLocks noChangeArrowheads="1"/>
          </p:cNvSpPr>
          <p:nvPr/>
        </p:nvSpPr>
        <p:spPr bwMode="auto">
          <a:xfrm>
            <a:off x="127000" y="0"/>
            <a:ext cx="254000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 smtClean="0"/>
          </a:p>
        </p:txBody>
      </p:sp>
      <p:sp>
        <p:nvSpPr>
          <p:cNvPr id="3078" name="shape_TransFollower"/>
          <p:cNvSpPr>
            <a:spLocks noChangeArrowheads="1"/>
          </p:cNvSpPr>
          <p:nvPr/>
        </p:nvSpPr>
        <p:spPr bwMode="auto">
          <a:xfrm>
            <a:off x="0" y="0"/>
            <a:ext cx="127000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 smtClean="0"/>
          </a:p>
        </p:txBody>
      </p:sp>
      <p:sp>
        <p:nvSpPr>
          <p:cNvPr id="3074" name="Tekstvak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154078"/>
            <a:ext cx="9140825" cy="4449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091" tIns="45717" rIns="26784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Click </a:t>
            </a:r>
            <a:r>
              <a:rPr lang="nl-NL" altLang="nl-NL" dirty="0" err="1" smtClean="0"/>
              <a:t>to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edit</a:t>
            </a:r>
            <a:r>
              <a:rPr lang="nl-NL" altLang="nl-NL" dirty="0" smtClean="0"/>
              <a:t> Master </a:t>
            </a:r>
            <a:r>
              <a:rPr lang="nl-NL" altLang="nl-NL" dirty="0" err="1" smtClean="0"/>
              <a:t>text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styles</a:t>
            </a:r>
            <a:endParaRPr lang="nl-NL" altLang="nl-NL" dirty="0" smtClean="0"/>
          </a:p>
          <a:p>
            <a:pPr lvl="1"/>
            <a:r>
              <a:rPr lang="nl-NL" altLang="nl-NL" dirty="0" smtClean="0"/>
              <a:t>Second level</a:t>
            </a:r>
          </a:p>
          <a:p>
            <a:pPr lvl="2"/>
            <a:r>
              <a:rPr lang="nl-NL" altLang="nl-NL" dirty="0" err="1" smtClean="0"/>
              <a:t>Third</a:t>
            </a:r>
            <a:r>
              <a:rPr lang="nl-NL" altLang="nl-NL" dirty="0" smtClean="0"/>
              <a:t> level</a:t>
            </a:r>
          </a:p>
          <a:p>
            <a:pPr lvl="3"/>
            <a:r>
              <a:rPr lang="nl-NL" altLang="nl-NL" dirty="0" err="1" smtClean="0"/>
              <a:t>Fourth</a:t>
            </a:r>
            <a:r>
              <a:rPr lang="nl-NL" altLang="nl-NL" dirty="0" smtClean="0"/>
              <a:t> level</a:t>
            </a:r>
          </a:p>
          <a:p>
            <a:pPr lvl="4"/>
            <a:r>
              <a:rPr lang="nl-NL" altLang="nl-NL" dirty="0" err="1" smtClean="0"/>
              <a:t>Fifth</a:t>
            </a:r>
            <a:r>
              <a:rPr lang="nl-NL" altLang="nl-NL" dirty="0" smtClean="0"/>
              <a:t> level</a:t>
            </a:r>
          </a:p>
        </p:txBody>
      </p:sp>
      <p:sp>
        <p:nvSpPr>
          <p:cNvPr id="3083" name="Titelvak"/>
          <p:cNvSpPr>
            <a:spLocks noGrp="1" noChangeArrowheads="1"/>
          </p:cNvSpPr>
          <p:nvPr>
            <p:ph type="title"/>
          </p:nvPr>
        </p:nvSpPr>
        <p:spPr bwMode="auto">
          <a:xfrm>
            <a:off x="0" y="1282700"/>
            <a:ext cx="91408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800" tIns="45720" rIns="27000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Click </a:t>
            </a:r>
            <a:r>
              <a:rPr lang="nl-NL" altLang="nl-NL" dirty="0" err="1" smtClean="0"/>
              <a:t>to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edit</a:t>
            </a:r>
            <a:r>
              <a:rPr lang="nl-NL" altLang="nl-NL" dirty="0" smtClean="0"/>
              <a:t> Master </a:t>
            </a:r>
            <a:r>
              <a:rPr lang="nl-NL" altLang="nl-NL" dirty="0" err="1" smtClean="0"/>
              <a:t>title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style</a:t>
            </a:r>
            <a:endParaRPr lang="nl-NL" altLang="nl-NL" dirty="0" smtClean="0"/>
          </a:p>
        </p:txBody>
      </p:sp>
      <p:sp>
        <p:nvSpPr>
          <p:cNvPr id="3075" name="RodeBalk"/>
          <p:cNvSpPr>
            <a:spLocks noChangeArrowheads="1"/>
          </p:cNvSpPr>
          <p:nvPr/>
        </p:nvSpPr>
        <p:spPr bwMode="auto">
          <a:xfrm>
            <a:off x="-1" y="1016000"/>
            <a:ext cx="9144000" cy="266700"/>
          </a:xfrm>
          <a:prstGeom prst="rect">
            <a:avLst/>
          </a:prstGeom>
          <a:solidFill>
            <a:srgbClr val="CC0000"/>
          </a:solidFill>
          <a:ln w="0" cmpd="sng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 smtClean="0">
              <a:solidFill>
                <a:srgbClr val="FFFFFF"/>
              </a:solidFill>
            </a:endParaRPr>
          </a:p>
        </p:txBody>
      </p:sp>
      <p:pic>
        <p:nvPicPr>
          <p:cNvPr id="3080" name="LogoSlash_01" descr="SLASHTRANS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3"/>
            <a:ext cx="414020" cy="41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LogoSlash_02" descr="SLASHTRANS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4" y="392113"/>
            <a:ext cx="416560" cy="41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chuineBalk" hidden="1"/>
          <p:cNvSpPr/>
          <p:nvPr userDrawn="1"/>
        </p:nvSpPr>
        <p:spPr>
          <a:xfrm>
            <a:off x="7974000" y="394244"/>
            <a:ext cx="1170000" cy="97028"/>
          </a:xfrm>
          <a:custGeom>
            <a:avLst/>
            <a:gdLst>
              <a:gd name="connsiteX0" fmla="*/ 0 w 1170000"/>
              <a:gd name="connsiteY0" fmla="*/ 0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0 w 1170000"/>
              <a:gd name="connsiteY4" fmla="*/ 0 h 96197"/>
              <a:gd name="connsiteX0" fmla="*/ 76200 w 1170000"/>
              <a:gd name="connsiteY0" fmla="*/ 2382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76200 w 1170000"/>
              <a:gd name="connsiteY4" fmla="*/ 2382 h 96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0000" h="96197">
                <a:moveTo>
                  <a:pt x="76200" y="2382"/>
                </a:moveTo>
                <a:lnTo>
                  <a:pt x="1170000" y="0"/>
                </a:lnTo>
                <a:lnTo>
                  <a:pt x="1170000" y="96197"/>
                </a:lnTo>
                <a:lnTo>
                  <a:pt x="0" y="96197"/>
                </a:lnTo>
                <a:lnTo>
                  <a:pt x="76200" y="23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Paginanummer"/>
          <p:cNvSpPr/>
          <p:nvPr userDrawn="1"/>
        </p:nvSpPr>
        <p:spPr>
          <a:xfrm>
            <a:off x="8255000" y="1069340"/>
            <a:ext cx="254000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r"/>
            <a:fld id="{825C7DD7-04B3-467D-9524-52591AE6A38C}" type="slidenum">
              <a:rPr lang="nl-NL" sz="900" smtClean="0">
                <a:solidFill>
                  <a:srgbClr val="FFFFFF"/>
                </a:solidFill>
              </a:rPr>
              <a:pPr algn="r"/>
              <a:t>‹nr.›</a:t>
            </a:fld>
            <a:endParaRPr lang="nl-NL" sz="900" dirty="0">
              <a:solidFill>
                <a:srgbClr val="FFFFFF"/>
              </a:solidFill>
            </a:endParaRPr>
          </a:p>
        </p:txBody>
      </p:sp>
      <p:sp>
        <p:nvSpPr>
          <p:cNvPr id="3085" name="Scheiding"/>
          <p:cNvSpPr txBox="1">
            <a:spLocks noChangeArrowheads="1"/>
          </p:cNvSpPr>
          <p:nvPr/>
        </p:nvSpPr>
        <p:spPr bwMode="auto">
          <a:xfrm>
            <a:off x="8204200" y="1069340"/>
            <a:ext cx="529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nl-NL" sz="900" dirty="0" smtClean="0">
                <a:solidFill>
                  <a:srgbClr val="FFFFFF"/>
                </a:solidFill>
                <a:latin typeface="Verdana" pitchFamily="34" charset="0"/>
              </a:rPr>
              <a:t>|</a:t>
            </a:r>
          </a:p>
        </p:txBody>
      </p:sp>
      <p:pic>
        <p:nvPicPr>
          <p:cNvPr id="2" name="RUGlogoTop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205232"/>
            <a:ext cx="2816808" cy="660400"/>
          </a:xfrm>
          <a:prstGeom prst="rect">
            <a:avLst/>
          </a:prstGeom>
        </p:spPr>
      </p:pic>
      <p:sp>
        <p:nvSpPr>
          <p:cNvPr id="7177" name="tb_Faculty"/>
          <p:cNvSpPr txBox="1">
            <a:spLocks noChangeArrowheads="1"/>
          </p:cNvSpPr>
          <p:nvPr/>
        </p:nvSpPr>
        <p:spPr bwMode="auto">
          <a:xfrm>
            <a:off x="3687763" y="338138"/>
            <a:ext cx="16382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 dirty="0" smtClean="0">
                <a:solidFill>
                  <a:srgbClr val="CC0000"/>
                </a:solidFill>
                <a:latin typeface="Georgia" pitchFamily="18" charset="0"/>
              </a:rPr>
              <a:t>faculteit gedrags- en</a:t>
            </a:r>
          </a:p>
          <a:p>
            <a:pPr>
              <a:defRPr/>
            </a:pPr>
            <a:r>
              <a:rPr lang="nl-NL" sz="1000" dirty="0" smtClean="0">
                <a:solidFill>
                  <a:srgbClr val="CC0000"/>
                </a:solidFill>
                <a:latin typeface="Georgia" pitchFamily="18" charset="0"/>
              </a:rPr>
              <a:t>maatschappijwetenschappen</a:t>
            </a:r>
          </a:p>
        </p:txBody>
      </p:sp>
      <p:sp>
        <p:nvSpPr>
          <p:cNvPr id="7178" name="tb_Department"/>
          <p:cNvSpPr txBox="1">
            <a:spLocks noChangeArrowheads="1"/>
          </p:cNvSpPr>
          <p:nvPr/>
        </p:nvSpPr>
        <p:spPr bwMode="auto">
          <a:xfrm>
            <a:off x="5811838" y="341313"/>
            <a:ext cx="18002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 dirty="0" smtClean="0">
                <a:solidFill>
                  <a:srgbClr val="CC0000"/>
                </a:solidFill>
                <a:latin typeface="Georgia" pitchFamily="18" charset="0"/>
              </a:rPr>
              <a:t>orthopedagogiek</a:t>
            </a:r>
          </a:p>
        </p:txBody>
      </p:sp>
      <p:sp>
        <p:nvSpPr>
          <p:cNvPr id="7176" name="tbDate"/>
          <p:cNvSpPr txBox="1">
            <a:spLocks noChangeArrowheads="1"/>
          </p:cNvSpPr>
          <p:nvPr/>
        </p:nvSpPr>
        <p:spPr bwMode="auto">
          <a:xfrm>
            <a:off x="7378700" y="1069340"/>
            <a:ext cx="7620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nl-NL" sz="900" smtClean="0">
                <a:solidFill>
                  <a:srgbClr val="FFFFFF"/>
                </a:solidFill>
                <a:latin typeface="Verdana" pitchFamily="34" charset="0"/>
              </a:rPr>
              <a:t>18-11-2019</a:t>
            </a:r>
            <a:endParaRPr lang="nl-NL" sz="900" dirty="0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249238" indent="-249238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›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50825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itchFamily="2" charset="2"/>
        <a:buChar char="§"/>
        <a:defRPr sz="2500">
          <a:solidFill>
            <a:schemeClr val="tx1"/>
          </a:solidFill>
          <a:latin typeface="+mn-lt"/>
          <a:cs typeface="+mn-cs"/>
        </a:defRPr>
      </a:lvl2pPr>
      <a:lvl3pPr marL="760413" indent="-258763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3pPr>
      <a:lvl4pPr marL="1009650" indent="-249238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4pPr>
      <a:lvl5pPr marL="1268413" indent="-257175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5pPr>
      <a:lvl6pPr marL="1725613" indent="-257175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6pPr>
      <a:lvl7pPr marL="2182813" indent="-257175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7pPr>
      <a:lvl8pPr marL="2640013" indent="-257175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8pPr>
      <a:lvl9pPr marL="3097213" indent="-257175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ke.de.boer@rug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0" y="1274400"/>
            <a:ext cx="9144000" cy="1851991"/>
          </a:xfrm>
        </p:spPr>
        <p:txBody>
          <a:bodyPr/>
          <a:lstStyle/>
          <a:p>
            <a:pPr algn="ctr"/>
            <a:r>
              <a:rPr lang="nl-NL" sz="3200" b="1" dirty="0" smtClean="0"/>
              <a:t>Extra ondersteuning in Gronings voortgezet onderwijs: </a:t>
            </a: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dirty="0" smtClean="0"/>
              <a:t>Themabijeenkomst </a:t>
            </a:r>
            <a:r>
              <a:rPr lang="nl-NL" sz="2800" dirty="0" err="1" smtClean="0"/>
              <a:t>swv</a:t>
            </a:r>
            <a:r>
              <a:rPr lang="nl-NL" sz="2800" dirty="0" smtClean="0"/>
              <a:t> 20.01</a:t>
            </a:r>
            <a:endParaRPr lang="nl-NL" sz="28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Anke de Boer</a:t>
            </a:r>
          </a:p>
          <a:p>
            <a:r>
              <a:rPr lang="nl-NL" dirty="0" smtClean="0"/>
              <a:t>Universitair Hoofddocent</a:t>
            </a:r>
          </a:p>
          <a:p>
            <a:r>
              <a:rPr lang="nl-NL" dirty="0" smtClean="0"/>
              <a:t>Afdeling Orthopedagogiek</a:t>
            </a:r>
          </a:p>
          <a:p>
            <a:r>
              <a:rPr lang="nl-NL" dirty="0" smtClean="0"/>
              <a:t>Contact: </a:t>
            </a:r>
            <a:r>
              <a:rPr lang="nl-NL" dirty="0" smtClean="0">
                <a:hlinkClick r:id="rId3"/>
              </a:rPr>
              <a:t>anke.de.boer@rug.nl</a:t>
            </a:r>
            <a:endParaRPr lang="nl-NL" dirty="0" smtClean="0"/>
          </a:p>
          <a:p>
            <a:r>
              <a:rPr lang="nl-NL" dirty="0" smtClean="0"/>
              <a:t>www.evaluatiepassendonderwijs.nl</a:t>
            </a:r>
          </a:p>
          <a:p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5661248"/>
            <a:ext cx="3240360" cy="106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36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Ervaringen van leerlingen (N= 37)</a:t>
            </a:r>
            <a:endParaRPr lang="nl-NL" sz="3200" dirty="0"/>
          </a:p>
        </p:txBody>
      </p:sp>
      <p:pic>
        <p:nvPicPr>
          <p:cNvPr id="4098" name="Picture 2" descr="Image result for thumb u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132856"/>
            <a:ext cx="321945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9643" y="2132856"/>
            <a:ext cx="9140825" cy="4449922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Gemiddeld een 7,7</a:t>
            </a:r>
          </a:p>
          <a:p>
            <a:endParaRPr lang="nl-NL" dirty="0"/>
          </a:p>
          <a:p>
            <a:r>
              <a:rPr lang="nl-NL" dirty="0" smtClean="0"/>
              <a:t>Positief: </a:t>
            </a:r>
          </a:p>
          <a:p>
            <a:pPr lvl="1"/>
            <a:r>
              <a:rPr lang="nl-NL" dirty="0" smtClean="0"/>
              <a:t>Extra aandacht</a:t>
            </a:r>
          </a:p>
          <a:p>
            <a:pPr lvl="1"/>
            <a:r>
              <a:rPr lang="nl-NL" dirty="0" smtClean="0"/>
              <a:t>Praten over problemen</a:t>
            </a:r>
          </a:p>
          <a:p>
            <a:pPr lvl="1"/>
            <a:r>
              <a:rPr lang="nl-NL" dirty="0" smtClean="0"/>
              <a:t>Kleine klas</a:t>
            </a:r>
          </a:p>
          <a:p>
            <a:pPr marL="250825" lvl="1" indent="0">
              <a:buNone/>
            </a:pPr>
            <a:endParaRPr lang="nl-NL" dirty="0" smtClean="0"/>
          </a:p>
          <a:p>
            <a:r>
              <a:rPr lang="nl-NL" dirty="0" smtClean="0"/>
              <a:t>Negatief: </a:t>
            </a:r>
            <a:endParaRPr lang="nl-NL" dirty="0"/>
          </a:p>
          <a:p>
            <a:pPr lvl="1"/>
            <a:r>
              <a:rPr lang="nl-NL" dirty="0" smtClean="0"/>
              <a:t>Veel klasgenoten met problemen</a:t>
            </a:r>
          </a:p>
          <a:p>
            <a:pPr lvl="1"/>
            <a:r>
              <a:rPr lang="nl-NL" dirty="0" smtClean="0"/>
              <a:t>Gesprekken helpen niet</a:t>
            </a:r>
          </a:p>
          <a:p>
            <a:pPr lvl="1"/>
            <a:r>
              <a:rPr lang="nl-NL" dirty="0" smtClean="0"/>
              <a:t>Geen betere leerresultaten</a:t>
            </a:r>
          </a:p>
          <a:p>
            <a:pPr marL="250825" lvl="1" indent="0">
              <a:buNone/>
            </a:pPr>
            <a:endParaRPr lang="nl-NL" dirty="0"/>
          </a:p>
          <a:p>
            <a:pPr marL="250825" lvl="1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87845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Ervaringen van coördinatoren (N= 5)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Werkwijze en procedure			+ </a:t>
            </a:r>
          </a:p>
          <a:p>
            <a:r>
              <a:rPr lang="nl-NL" dirty="0" smtClean="0"/>
              <a:t>Onderscheid </a:t>
            </a:r>
            <a:r>
              <a:rPr lang="nl-NL" dirty="0" err="1" smtClean="0"/>
              <a:t>opp</a:t>
            </a:r>
            <a:r>
              <a:rPr lang="nl-NL" dirty="0" smtClean="0"/>
              <a:t>-o en </a:t>
            </a:r>
            <a:r>
              <a:rPr lang="nl-NL" dirty="0" err="1" smtClean="0"/>
              <a:t>opp</a:t>
            </a:r>
            <a:r>
              <a:rPr lang="nl-NL" dirty="0" smtClean="0"/>
              <a:t>-l			+/-</a:t>
            </a:r>
          </a:p>
          <a:p>
            <a:r>
              <a:rPr lang="nl-NL" dirty="0" smtClean="0"/>
              <a:t>Financiële middelen				+/-</a:t>
            </a:r>
          </a:p>
          <a:p>
            <a:r>
              <a:rPr lang="nl-NL" dirty="0" smtClean="0"/>
              <a:t>Aansluiten bij leerling populatie		+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Bevorderende factoren:</a:t>
            </a:r>
          </a:p>
          <a:p>
            <a:pPr lvl="1"/>
            <a:r>
              <a:rPr lang="nl-NL" dirty="0" smtClean="0"/>
              <a:t>Geld</a:t>
            </a:r>
          </a:p>
          <a:p>
            <a:pPr lvl="1"/>
            <a:r>
              <a:rPr lang="nl-NL" dirty="0" smtClean="0"/>
              <a:t>Tijd</a:t>
            </a:r>
          </a:p>
          <a:p>
            <a:pPr lvl="1"/>
            <a:r>
              <a:rPr lang="nl-NL" dirty="0" smtClean="0"/>
              <a:t>Expertise</a:t>
            </a:r>
          </a:p>
          <a:p>
            <a:pPr lvl="1"/>
            <a:r>
              <a:rPr lang="nl-NL" dirty="0" smtClean="0"/>
              <a:t>Korte lijnen</a:t>
            </a:r>
          </a:p>
          <a:p>
            <a:pPr lvl="1"/>
            <a:r>
              <a:rPr lang="nl-NL" dirty="0" smtClean="0"/>
              <a:t>Goed ondersteuningsteam</a:t>
            </a:r>
          </a:p>
          <a:p>
            <a:endParaRPr lang="nl-NL" dirty="0"/>
          </a:p>
        </p:txBody>
      </p:sp>
      <p:pic>
        <p:nvPicPr>
          <p:cNvPr id="4" name="Picture 2" descr="Image result for thumb u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392661"/>
            <a:ext cx="2211338" cy="2211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543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nl-NL" sz="2000" dirty="0" smtClean="0"/>
              <a:t>Arrangementen inhoudelijk anders ingericht, maar overlap in extra </a:t>
            </a:r>
            <a:r>
              <a:rPr lang="nl-NL" sz="2000" dirty="0"/>
              <a:t>mentoraat, individuele begeleiding, inzet van een orthopedagoog en kleine(re) </a:t>
            </a:r>
            <a:r>
              <a:rPr lang="nl-NL" sz="2000" dirty="0" smtClean="0"/>
              <a:t>klas</a:t>
            </a:r>
          </a:p>
          <a:p>
            <a:pPr marL="457200" indent="-457200">
              <a:buAutoNum type="arabicPeriod"/>
            </a:pPr>
            <a:r>
              <a:rPr lang="nl-NL" sz="2000" dirty="0" smtClean="0"/>
              <a:t>Leerlingen met </a:t>
            </a:r>
            <a:r>
              <a:rPr lang="nl-NL" sz="2000" dirty="0" err="1" smtClean="0"/>
              <a:t>opp</a:t>
            </a:r>
            <a:r>
              <a:rPr lang="nl-NL" sz="2000" dirty="0" smtClean="0"/>
              <a:t>-l en </a:t>
            </a:r>
            <a:r>
              <a:rPr lang="nl-NL" sz="2000" dirty="0" err="1" smtClean="0"/>
              <a:t>opp</a:t>
            </a:r>
            <a:r>
              <a:rPr lang="nl-NL" sz="2000" dirty="0" smtClean="0"/>
              <a:t>-overig hebben beide problemen in werkhouding </a:t>
            </a:r>
            <a:r>
              <a:rPr lang="nl-NL" sz="2000" dirty="0"/>
              <a:t>en sociaal-emotioneel </a:t>
            </a:r>
            <a:r>
              <a:rPr lang="nl-NL" sz="2000" dirty="0" smtClean="0"/>
              <a:t>gedrag</a:t>
            </a:r>
          </a:p>
          <a:p>
            <a:pPr marL="457200" indent="-457200">
              <a:buAutoNum type="arabicPeriod"/>
            </a:pPr>
            <a:r>
              <a:rPr lang="nl-NL" sz="2000" dirty="0" smtClean="0"/>
              <a:t>Weinig samenhang tussen problematiek en doelen</a:t>
            </a:r>
          </a:p>
          <a:p>
            <a:pPr marL="457200" indent="-457200">
              <a:buAutoNum type="arabicPeriod"/>
            </a:pPr>
            <a:r>
              <a:rPr lang="nl-NL" sz="2000" dirty="0" smtClean="0"/>
              <a:t>Ontwikkeling van leerlingen gaat op bepaalde gebieden achteruit gedurende eerste leerjaar; voor leerlingen met </a:t>
            </a:r>
            <a:r>
              <a:rPr lang="nl-NL" sz="2000" dirty="0" err="1" smtClean="0"/>
              <a:t>opp</a:t>
            </a:r>
            <a:r>
              <a:rPr lang="nl-NL" sz="2000" dirty="0" smtClean="0"/>
              <a:t> soms meer (achteruit)</a:t>
            </a:r>
          </a:p>
          <a:p>
            <a:pPr marL="457200" indent="-457200">
              <a:buAutoNum type="arabicPeriod"/>
            </a:pPr>
            <a:r>
              <a:rPr lang="nl-NL" sz="2000" dirty="0" smtClean="0"/>
              <a:t>Leerlingen zijn gemiddeld genomen positief over extra ondersteuning</a:t>
            </a:r>
          </a:p>
          <a:p>
            <a:pPr marL="457200" indent="-457200">
              <a:buAutoNum type="arabicPeriod"/>
            </a:pPr>
            <a:r>
              <a:rPr lang="nl-NL" sz="2000" dirty="0" smtClean="0"/>
              <a:t>Ondersteuningscoördinatoren zijn redelijk positief; vooral wat betreft procedure en werkwijze, en aansluiten bij </a:t>
            </a:r>
            <a:r>
              <a:rPr lang="nl-NL" sz="2000" dirty="0" err="1" smtClean="0"/>
              <a:t>leerlingpopulatie</a:t>
            </a:r>
            <a:endParaRPr lang="nl-NL" sz="2000" dirty="0" smtClean="0"/>
          </a:p>
          <a:p>
            <a:pPr marL="457200" indent="-457200">
              <a:buAutoNum type="arabicPeriod"/>
            </a:pPr>
            <a:endParaRPr lang="nl-NL" sz="2000" dirty="0" smtClean="0"/>
          </a:p>
          <a:p>
            <a:pPr marL="457200" indent="-457200">
              <a:buAutoNum type="arabicPeriod"/>
            </a:pPr>
            <a:endParaRPr lang="nl-NL" sz="2000" dirty="0" smtClean="0"/>
          </a:p>
          <a:p>
            <a:pPr marL="457200" indent="-457200">
              <a:buAutoNum type="arabicPeriod"/>
            </a:pPr>
            <a:endParaRPr lang="nl-NL" sz="2800" dirty="0" smtClean="0"/>
          </a:p>
          <a:p>
            <a:endParaRPr lang="nl-NL" sz="2800" dirty="0"/>
          </a:p>
          <a:p>
            <a:endParaRPr lang="nl-NL" sz="2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0284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Reflectiepunten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Veel overlap in type arrangementen per school: afstemmen met elkaar?</a:t>
            </a:r>
          </a:p>
          <a:p>
            <a:r>
              <a:rPr lang="nl-NL" dirty="0" smtClean="0"/>
              <a:t>Zijn leerlingen </a:t>
            </a:r>
            <a:r>
              <a:rPr lang="nl-NL" dirty="0" err="1" smtClean="0"/>
              <a:t>opp</a:t>
            </a:r>
            <a:r>
              <a:rPr lang="nl-NL" dirty="0" smtClean="0"/>
              <a:t>-l en </a:t>
            </a:r>
            <a:r>
              <a:rPr lang="nl-NL" dirty="0" err="1" smtClean="0"/>
              <a:t>opp</a:t>
            </a:r>
            <a:r>
              <a:rPr lang="nl-NL" dirty="0" smtClean="0"/>
              <a:t>-o van elkaar te onderscheiden? </a:t>
            </a:r>
          </a:p>
          <a:p>
            <a:r>
              <a:rPr lang="nl-NL" dirty="0" err="1" smtClean="0"/>
              <a:t>Opp</a:t>
            </a:r>
            <a:r>
              <a:rPr lang="nl-NL" dirty="0" smtClean="0"/>
              <a:t> gebruiken als handelingsdocument?</a:t>
            </a:r>
          </a:p>
          <a:p>
            <a:r>
              <a:rPr lang="nl-NL" dirty="0" smtClean="0"/>
              <a:t>Classificatiesysteem gebruiken voor problemen en doelen?</a:t>
            </a:r>
          </a:p>
          <a:p>
            <a:r>
              <a:rPr lang="nl-NL" dirty="0" smtClean="0"/>
              <a:t>In ondersteuning aansluiten op gemeten leerling- uitkomsten?</a:t>
            </a:r>
          </a:p>
          <a:p>
            <a:r>
              <a:rPr lang="nl-NL" dirty="0" smtClean="0"/>
              <a:t>Extra tijd en aandacht aan leerlingen </a:t>
            </a:r>
            <a:r>
              <a:rPr lang="nl-NL" dirty="0" err="1" smtClean="0"/>
              <a:t>ipv</a:t>
            </a:r>
            <a:r>
              <a:rPr lang="nl-NL" dirty="0" smtClean="0"/>
              <a:t> kleinere klas?</a:t>
            </a:r>
          </a:p>
          <a:p>
            <a:r>
              <a:rPr lang="nl-NL" dirty="0" smtClean="0"/>
              <a:t>Verduidelijken verschil </a:t>
            </a:r>
            <a:r>
              <a:rPr lang="nl-NL" dirty="0" err="1" smtClean="0"/>
              <a:t>opp</a:t>
            </a:r>
            <a:r>
              <a:rPr lang="nl-NL" dirty="0" smtClean="0"/>
              <a:t>-l en </a:t>
            </a:r>
            <a:r>
              <a:rPr lang="nl-NL" dirty="0" err="1" smtClean="0"/>
              <a:t>opp</a:t>
            </a:r>
            <a:r>
              <a:rPr lang="nl-NL" dirty="0" smtClean="0"/>
              <a:t>-o, of juist geen verschil meer hanteren?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845799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400" dirty="0" smtClean="0"/>
              <a:t>Nabespreking 1: arrangementen</a:t>
            </a:r>
            <a:endParaRPr lang="nl-NL" sz="3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Beantwoord in groepjes van 4/5 personen de volgende vragen:</a:t>
            </a:r>
          </a:p>
          <a:p>
            <a:pPr marL="457200" indent="-457200">
              <a:buAutoNum type="arabicPeriod"/>
            </a:pPr>
            <a:r>
              <a:rPr lang="nl-NL" sz="2000" dirty="0" smtClean="0"/>
              <a:t>Hoe zorg je ervoor dat de arrangementen aansluiten op de problematiek van leerlingen met extra ondersteuningsbehoefte?</a:t>
            </a:r>
          </a:p>
          <a:p>
            <a:pPr marL="457200" indent="-457200">
              <a:buAutoNum type="arabicPeriod"/>
            </a:pPr>
            <a:r>
              <a:rPr lang="nl-NL" sz="2000" dirty="0" smtClean="0"/>
              <a:t>Op welke manier kun je komen tot (meer) onderlinge uitwisseling over de inzet van arrangementen? </a:t>
            </a:r>
          </a:p>
          <a:p>
            <a:pPr marL="457200" indent="-457200">
              <a:buAutoNum type="arabicPeriod"/>
            </a:pPr>
            <a:r>
              <a:rPr lang="nl-NL" sz="2000" dirty="0" smtClean="0"/>
              <a:t>Welke rol kan het </a:t>
            </a:r>
            <a:r>
              <a:rPr lang="nl-NL" sz="2000" dirty="0" err="1" smtClean="0"/>
              <a:t>swv</a:t>
            </a:r>
            <a:r>
              <a:rPr lang="nl-NL" sz="2000" dirty="0" smtClean="0"/>
              <a:t> daarin spelen? 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2602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400" dirty="0" smtClean="0"/>
              <a:t>Nabespreking 2: werking </a:t>
            </a:r>
            <a:r>
              <a:rPr lang="nl-NL" sz="3400" dirty="0" err="1" smtClean="0"/>
              <a:t>opp</a:t>
            </a:r>
            <a:endParaRPr lang="nl-NL" sz="3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Bespreek de onderstaande stelling met elkaar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Stelling</a:t>
            </a:r>
            <a:r>
              <a:rPr lang="nl-NL" dirty="0" smtClean="0"/>
              <a:t>: </a:t>
            </a:r>
          </a:p>
          <a:p>
            <a:pPr marL="0" indent="0" algn="ctr">
              <a:buNone/>
            </a:pPr>
            <a:r>
              <a:rPr lang="nl-NL" sz="2200" dirty="0" smtClean="0"/>
              <a:t>Ik vind dat het </a:t>
            </a:r>
            <a:r>
              <a:rPr lang="nl-NL" sz="2200" dirty="0" err="1" smtClean="0"/>
              <a:t>opp</a:t>
            </a:r>
            <a:r>
              <a:rPr lang="nl-NL" sz="2200" dirty="0" smtClean="0"/>
              <a:t> het handelen van ondersteuners en docenten (meer) zou moeten sturen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Vraag: hoe kun je dit realiseren?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7771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400" dirty="0" smtClean="0"/>
              <a:t>Opdracht 3: in gesprek met leerlingen</a:t>
            </a:r>
            <a:endParaRPr lang="nl-NL" sz="3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Bespreek in groepjes van 4/5 personen de volgende vragen:</a:t>
            </a:r>
          </a:p>
          <a:p>
            <a:pPr marL="457200" indent="-457200">
              <a:buAutoNum type="arabicPeriod"/>
            </a:pPr>
            <a:r>
              <a:rPr lang="nl-NL" dirty="0" smtClean="0"/>
              <a:t>Hoe worden leerlingen </a:t>
            </a:r>
            <a:r>
              <a:rPr lang="nl-NL" dirty="0" smtClean="0"/>
              <a:t>op dit moment betrokken </a:t>
            </a:r>
            <a:r>
              <a:rPr lang="nl-NL" dirty="0" smtClean="0"/>
              <a:t>bij het opstellen van doelen en het </a:t>
            </a:r>
            <a:r>
              <a:rPr lang="nl-NL" dirty="0" err="1" smtClean="0"/>
              <a:t>opp</a:t>
            </a:r>
            <a:r>
              <a:rPr lang="nl-NL" dirty="0" smtClean="0"/>
              <a:t>? </a:t>
            </a:r>
          </a:p>
          <a:p>
            <a:pPr marL="709612" lvl="1" indent="-457200">
              <a:buAutoNum type="arabicPeriod"/>
            </a:pPr>
            <a:r>
              <a:rPr lang="nl-NL" dirty="0" smtClean="0"/>
              <a:t>Als je dit doet, wat zijn je ervaringen? </a:t>
            </a:r>
          </a:p>
          <a:p>
            <a:pPr marL="709612" lvl="1" indent="-457200">
              <a:buAutoNum type="arabicPeriod"/>
            </a:pPr>
            <a:r>
              <a:rPr lang="nl-NL" dirty="0" smtClean="0"/>
              <a:t>Als je dit niet doet, waarom niet? </a:t>
            </a:r>
          </a:p>
          <a:p>
            <a:pPr marL="457200" indent="-457200">
              <a:buAutoNum type="arabicPeriod"/>
            </a:pPr>
            <a:r>
              <a:rPr lang="nl-NL" dirty="0" smtClean="0"/>
              <a:t>Hoe zou je leerlingen meer kunnen betrekken bij het formuleren van doelen en het behalen hiervan? 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62184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dirty="0" smtClean="0"/>
              <a:t>Bedankt voor jullie komst!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2100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Aanleiding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Invoering passend onderwijs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Wijziging in procedures en ondersteuning binnen </a:t>
            </a:r>
            <a:r>
              <a:rPr lang="nl-NL" dirty="0" err="1" smtClean="0"/>
              <a:t>swv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Extra ondersteuning aan leerlingen met een </a:t>
            </a:r>
            <a:r>
              <a:rPr lang="nl-NL" dirty="0" err="1" smtClean="0"/>
              <a:t>opp</a:t>
            </a:r>
            <a:r>
              <a:rPr lang="nl-NL" dirty="0" smtClean="0"/>
              <a:t>: </a:t>
            </a:r>
            <a:r>
              <a:rPr lang="nl-NL" dirty="0" err="1" smtClean="0"/>
              <a:t>opp</a:t>
            </a:r>
            <a:r>
              <a:rPr lang="nl-NL" dirty="0" smtClean="0"/>
              <a:t>-leerrendement en </a:t>
            </a:r>
            <a:r>
              <a:rPr lang="nl-NL" dirty="0" err="1" smtClean="0"/>
              <a:t>opp</a:t>
            </a:r>
            <a:r>
              <a:rPr lang="nl-NL" dirty="0" smtClean="0"/>
              <a:t>-overig</a:t>
            </a:r>
          </a:p>
          <a:p>
            <a:endParaRPr lang="nl-NL" dirty="0" smtClean="0"/>
          </a:p>
          <a:p>
            <a:r>
              <a:rPr lang="nl-NL" dirty="0" smtClean="0"/>
              <a:t>Vraag vanuit CSG: werkt de inzet van arrangementen voor leerlingen met </a:t>
            </a:r>
            <a:r>
              <a:rPr lang="nl-NL" dirty="0" err="1" smtClean="0"/>
              <a:t>opp</a:t>
            </a:r>
            <a:r>
              <a:rPr lang="nl-NL" dirty="0" smtClean="0"/>
              <a:t>? </a:t>
            </a:r>
          </a:p>
          <a:p>
            <a:endParaRPr lang="nl-NL" dirty="0" smtClean="0"/>
          </a:p>
          <a:p>
            <a:r>
              <a:rPr lang="nl-NL" dirty="0" smtClean="0"/>
              <a:t>Evaluatieprogramma passend onderwijs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918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Onderzoek: 3 delen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>
          <a:xfrm>
            <a:off x="0" y="2154078"/>
            <a:ext cx="9140825" cy="4587290"/>
          </a:xfrm>
        </p:spPr>
        <p:txBody>
          <a:bodyPr>
            <a:normAutofit fontScale="2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nl-NL" sz="6200" b="1" dirty="0"/>
              <a:t>Inzet van extra ondersteuning</a:t>
            </a:r>
          </a:p>
          <a:p>
            <a:r>
              <a:rPr lang="nl-NL" sz="5600" dirty="0" smtClean="0"/>
              <a:t>Welke </a:t>
            </a:r>
            <a:r>
              <a:rPr lang="nl-NL" sz="5600" dirty="0"/>
              <a:t>ondersteuning wordt er vanuit de scholen </a:t>
            </a:r>
            <a:r>
              <a:rPr lang="nl-NL" sz="5600" dirty="0" smtClean="0"/>
              <a:t>geboden?</a:t>
            </a:r>
          </a:p>
          <a:p>
            <a:r>
              <a:rPr lang="nl-NL" sz="5600" dirty="0" smtClean="0"/>
              <a:t>Hoe </a:t>
            </a:r>
            <a:r>
              <a:rPr lang="nl-NL" sz="5600" dirty="0"/>
              <a:t>ziet de leerling populatie eruit die extra ondersteuning krijgt? </a:t>
            </a:r>
          </a:p>
          <a:p>
            <a:pPr lvl="1"/>
            <a:r>
              <a:rPr lang="nl-NL" sz="5600" dirty="0" smtClean="0"/>
              <a:t>Problematiek</a:t>
            </a:r>
          </a:p>
          <a:p>
            <a:pPr lvl="1"/>
            <a:r>
              <a:rPr lang="nl-NL" sz="5600" dirty="0" smtClean="0"/>
              <a:t>Doelen</a:t>
            </a:r>
            <a:endParaRPr lang="nl-NL" sz="5600" dirty="0"/>
          </a:p>
          <a:p>
            <a:pPr lvl="1"/>
            <a:r>
              <a:rPr lang="nl-NL" sz="5600" dirty="0" smtClean="0"/>
              <a:t>Samenhang problematiek en doelen</a:t>
            </a:r>
            <a:endParaRPr lang="nl-NL" sz="5600" dirty="0"/>
          </a:p>
          <a:p>
            <a:pPr marL="0" indent="0">
              <a:buNone/>
            </a:pPr>
            <a:endParaRPr lang="nl-NL" sz="4000" dirty="0" smtClean="0"/>
          </a:p>
          <a:p>
            <a:pPr marL="0" indent="0">
              <a:buNone/>
            </a:pPr>
            <a:endParaRPr lang="nl-NL" sz="4000" dirty="0"/>
          </a:p>
          <a:p>
            <a:pPr marL="742950" indent="-742950">
              <a:buFont typeface="+mj-lt"/>
              <a:buAutoNum type="arabicPeriod" startAt="2"/>
            </a:pPr>
            <a:r>
              <a:rPr lang="nl-NL" sz="6200" b="1" dirty="0" smtClean="0"/>
              <a:t>Ontwikkeling </a:t>
            </a:r>
            <a:r>
              <a:rPr lang="nl-NL" sz="6200" b="1" dirty="0"/>
              <a:t>bij leerlingen</a:t>
            </a:r>
          </a:p>
          <a:p>
            <a:r>
              <a:rPr lang="nl-NL" sz="5600" dirty="0"/>
              <a:t>Hoe ontwikkelen leerlingen met (en zonder) extra ondersteuningsbehoefte zich gedurende het 1</a:t>
            </a:r>
            <a:r>
              <a:rPr lang="nl-NL" sz="5600" baseline="30000" dirty="0"/>
              <a:t>e</a:t>
            </a:r>
            <a:r>
              <a:rPr lang="nl-NL" sz="5600" dirty="0"/>
              <a:t> </a:t>
            </a:r>
            <a:r>
              <a:rPr lang="nl-NL" sz="5600" dirty="0" smtClean="0"/>
              <a:t>jaar op het gebied van: </a:t>
            </a:r>
          </a:p>
          <a:p>
            <a:pPr lvl="1"/>
            <a:r>
              <a:rPr lang="nl-NL" sz="5600" dirty="0" smtClean="0"/>
              <a:t>gedragsproblemen</a:t>
            </a:r>
            <a:r>
              <a:rPr lang="nl-NL" sz="5600" dirty="0"/>
              <a:t>, motivatie, leerkracht-leerling relatie, eenzaamheid, peer support, </a:t>
            </a:r>
            <a:r>
              <a:rPr lang="nl-NL" sz="5600" dirty="0" smtClean="0"/>
              <a:t>leerstrategieën? </a:t>
            </a:r>
            <a:endParaRPr lang="nl-NL" sz="5600" dirty="0"/>
          </a:p>
          <a:p>
            <a:pPr marL="0" indent="0">
              <a:buNone/>
            </a:pPr>
            <a:r>
              <a:rPr lang="nl-NL" sz="4000" dirty="0" smtClean="0"/>
              <a:t> </a:t>
            </a:r>
          </a:p>
          <a:p>
            <a:pPr marL="0" indent="0">
              <a:buNone/>
            </a:pPr>
            <a:endParaRPr lang="nl-NL" sz="6200" dirty="0"/>
          </a:p>
          <a:p>
            <a:pPr marL="742950" indent="-742950">
              <a:buFont typeface="+mj-lt"/>
              <a:buAutoNum type="arabicPeriod" startAt="3"/>
            </a:pPr>
            <a:r>
              <a:rPr lang="nl-NL" sz="6200" b="1" dirty="0" smtClean="0"/>
              <a:t>Ervaringen </a:t>
            </a:r>
            <a:r>
              <a:rPr lang="nl-NL" sz="6200" b="1" dirty="0"/>
              <a:t>van </a:t>
            </a:r>
            <a:r>
              <a:rPr lang="nl-NL" sz="6200" b="1" dirty="0" smtClean="0"/>
              <a:t>leerlingen en ondersteuningscoördinatoren</a:t>
            </a:r>
            <a:endParaRPr lang="nl-NL" sz="6200" dirty="0"/>
          </a:p>
          <a:p>
            <a:r>
              <a:rPr lang="nl-NL" sz="5600" dirty="0"/>
              <a:t>Wat zijn de ervaringen van leerlingen met een </a:t>
            </a:r>
            <a:r>
              <a:rPr lang="nl-NL" sz="5600" dirty="0" err="1"/>
              <a:t>opp</a:t>
            </a:r>
            <a:r>
              <a:rPr lang="nl-NL" sz="5600" dirty="0"/>
              <a:t> met de extra ondersteuning die hen op school geboden </a:t>
            </a:r>
            <a:r>
              <a:rPr lang="nl-NL" sz="5600" dirty="0" smtClean="0"/>
              <a:t>wordt</a:t>
            </a:r>
            <a:r>
              <a:rPr lang="nl-NL" sz="5600" dirty="0"/>
              <a:t>? </a:t>
            </a:r>
            <a:endParaRPr lang="nl-NL" sz="5600" dirty="0" smtClean="0"/>
          </a:p>
          <a:p>
            <a:r>
              <a:rPr lang="nl-NL" sz="5600" dirty="0" smtClean="0"/>
              <a:t>Wat </a:t>
            </a:r>
            <a:r>
              <a:rPr lang="nl-NL" sz="5600" dirty="0"/>
              <a:t>vinden de ondersteuningscoördinatoren van de werkwijze die het </a:t>
            </a:r>
            <a:r>
              <a:rPr lang="nl-NL" sz="5600" dirty="0" err="1"/>
              <a:t>swv</a:t>
            </a:r>
            <a:r>
              <a:rPr lang="nl-NL" sz="5600" dirty="0"/>
              <a:t> gebruikt, de aansluiting en impact van de extra ondersteuning op de leerlingen? </a:t>
            </a:r>
          </a:p>
          <a:p>
            <a:pPr marL="0" indent="0">
              <a:buNone/>
            </a:pPr>
            <a:endParaRPr lang="nl-NL" sz="4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0620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Extra ondersteuning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Arrangementen vooral op groepsniveau</a:t>
            </a:r>
          </a:p>
          <a:p>
            <a:r>
              <a:rPr lang="nl-NL" dirty="0" smtClean="0"/>
              <a:t>Verschillen per school, maar ook overeenkomsten: </a:t>
            </a:r>
          </a:p>
          <a:p>
            <a:pPr lvl="2"/>
            <a:r>
              <a:rPr lang="nl-NL" sz="2000" dirty="0"/>
              <a:t>extra </a:t>
            </a:r>
            <a:r>
              <a:rPr lang="nl-NL" sz="2000" dirty="0" smtClean="0"/>
              <a:t>mentoraat</a:t>
            </a:r>
          </a:p>
          <a:p>
            <a:pPr lvl="2"/>
            <a:r>
              <a:rPr lang="nl-NL" sz="2000" dirty="0" smtClean="0"/>
              <a:t>individuele begeleiding</a:t>
            </a:r>
          </a:p>
          <a:p>
            <a:pPr lvl="2"/>
            <a:r>
              <a:rPr lang="nl-NL" sz="2000" dirty="0" smtClean="0"/>
              <a:t>inzet </a:t>
            </a:r>
            <a:r>
              <a:rPr lang="nl-NL" sz="2000" dirty="0"/>
              <a:t>van een </a:t>
            </a:r>
            <a:r>
              <a:rPr lang="nl-NL" sz="2000" dirty="0" smtClean="0"/>
              <a:t>orthopedagoog</a:t>
            </a:r>
          </a:p>
          <a:p>
            <a:pPr lvl="2"/>
            <a:r>
              <a:rPr lang="nl-NL" sz="2000" dirty="0" smtClean="0"/>
              <a:t>kleine(re</a:t>
            </a:r>
            <a:r>
              <a:rPr lang="nl-NL" sz="2000" dirty="0"/>
              <a:t>) </a:t>
            </a:r>
            <a:r>
              <a:rPr lang="nl-NL" sz="2000" dirty="0" smtClean="0"/>
              <a:t>klas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685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340694"/>
            <a:ext cx="9140825" cy="792162"/>
          </a:xfrm>
        </p:spPr>
        <p:txBody>
          <a:bodyPr>
            <a:noAutofit/>
          </a:bodyPr>
          <a:lstStyle/>
          <a:p>
            <a:r>
              <a:rPr lang="nl-NL" sz="3200" dirty="0" smtClean="0"/>
              <a:t>Leerling populatie: problematiek </a:t>
            </a:r>
            <a:br>
              <a:rPr lang="nl-NL" sz="3200" dirty="0" smtClean="0"/>
            </a:br>
            <a:r>
              <a:rPr lang="nl-NL" sz="3200" dirty="0" smtClean="0"/>
              <a:t>(N= 390)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2291446"/>
            <a:ext cx="9140825" cy="4449922"/>
          </a:xfrm>
        </p:spPr>
        <p:txBody>
          <a:bodyPr>
            <a:normAutofit/>
          </a:bodyPr>
          <a:lstStyle/>
          <a:p>
            <a:r>
              <a:rPr lang="nl-NL" sz="2000" dirty="0" smtClean="0"/>
              <a:t>Leerlingen met </a:t>
            </a:r>
            <a:r>
              <a:rPr lang="nl-NL" sz="2000" dirty="0" err="1" smtClean="0"/>
              <a:t>opp</a:t>
            </a:r>
            <a:r>
              <a:rPr lang="nl-NL" sz="2000" dirty="0" smtClean="0"/>
              <a:t>-l vaker problemen met leren/didactische </a:t>
            </a:r>
            <a:r>
              <a:rPr lang="nl-NL" sz="2000" dirty="0" smtClean="0"/>
              <a:t>ontwikkeling (59%)</a:t>
            </a:r>
          </a:p>
          <a:p>
            <a:pPr lvl="1"/>
            <a:r>
              <a:rPr lang="nl-NL" sz="2000" dirty="0" smtClean="0"/>
              <a:t>Opvallend dat dit voor 41% niet het geval lijkt te zijn</a:t>
            </a:r>
            <a:endParaRPr lang="nl-NL" sz="2000" dirty="0" smtClean="0"/>
          </a:p>
          <a:p>
            <a:r>
              <a:rPr lang="nl-NL" sz="2000" dirty="0" smtClean="0"/>
              <a:t>Beide groepen leerlingen problemen </a:t>
            </a:r>
            <a:r>
              <a:rPr lang="nl-NL" sz="2000" dirty="0" smtClean="0"/>
              <a:t>met:</a:t>
            </a:r>
          </a:p>
          <a:p>
            <a:pPr lvl="2"/>
            <a:r>
              <a:rPr lang="nl-NL" sz="2000" dirty="0" smtClean="0"/>
              <a:t>werkhouding (57% en 60%)</a:t>
            </a:r>
          </a:p>
          <a:p>
            <a:pPr lvl="2"/>
            <a:r>
              <a:rPr lang="nl-NL" sz="2000" dirty="0" smtClean="0"/>
              <a:t>sociaal-emotioneel gedrag (52% en 66%)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773463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Leerling populatie: 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 smtClean="0"/>
              <a:t>Voor een klein deel van de leerlingen doelen opgesteld m.b.t. leren didactische ontwikkeling en/of cognitieve </a:t>
            </a:r>
            <a:r>
              <a:rPr lang="nl-NL" sz="2000" dirty="0" smtClean="0"/>
              <a:t>ontwikkeling</a:t>
            </a:r>
          </a:p>
          <a:p>
            <a:pPr lvl="2"/>
            <a:r>
              <a:rPr lang="nl-NL" sz="2000" dirty="0" smtClean="0"/>
              <a:t>Dit geldt voor leerlingen met </a:t>
            </a:r>
            <a:r>
              <a:rPr lang="nl-NL" sz="2000" dirty="0" err="1" smtClean="0"/>
              <a:t>opp</a:t>
            </a:r>
            <a:r>
              <a:rPr lang="nl-NL" sz="2000" dirty="0" smtClean="0"/>
              <a:t>-l en </a:t>
            </a:r>
            <a:r>
              <a:rPr lang="nl-NL" sz="2000" dirty="0" err="1" smtClean="0"/>
              <a:t>opp</a:t>
            </a:r>
            <a:r>
              <a:rPr lang="nl-NL" sz="2000" dirty="0" smtClean="0"/>
              <a:t>-overig</a:t>
            </a:r>
            <a:endParaRPr lang="nl-NL" sz="2000" dirty="0" smtClean="0"/>
          </a:p>
          <a:p>
            <a:r>
              <a:rPr lang="nl-NL" sz="2000" dirty="0" smtClean="0"/>
              <a:t>Voor beide groepen leerlingen doelen gericht op werkhouding </a:t>
            </a:r>
            <a:r>
              <a:rPr lang="nl-NL" sz="2000" dirty="0" smtClean="0"/>
              <a:t>(76% en 54%) en </a:t>
            </a:r>
            <a:r>
              <a:rPr lang="nl-NL" sz="2000" dirty="0" smtClean="0"/>
              <a:t>sociaal-emotionele </a:t>
            </a:r>
            <a:r>
              <a:rPr lang="nl-NL" sz="2000" dirty="0" smtClean="0"/>
              <a:t>gedrag (70% en 50%)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826307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Problematiek en 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Weinig samenhang tussen de problematiek en </a:t>
            </a:r>
            <a:r>
              <a:rPr lang="nl-NL" dirty="0" smtClean="0"/>
              <a:t>doelen</a:t>
            </a:r>
          </a:p>
          <a:p>
            <a:pPr lvl="1"/>
            <a:r>
              <a:rPr lang="nl-NL" dirty="0" smtClean="0"/>
              <a:t>Leerlingen met </a:t>
            </a:r>
            <a:r>
              <a:rPr lang="nl-NL" dirty="0" err="1" smtClean="0"/>
              <a:t>opp</a:t>
            </a:r>
            <a:r>
              <a:rPr lang="nl-NL" dirty="0" smtClean="0"/>
              <a:t>-l: 28% heeft cognitief probleem, maar geen doelen</a:t>
            </a:r>
          </a:p>
          <a:p>
            <a:pPr marL="250825" lvl="1" indent="0">
              <a:buNone/>
            </a:pPr>
            <a:endParaRPr lang="nl-NL" dirty="0"/>
          </a:p>
          <a:p>
            <a:pPr lvl="1"/>
            <a:endParaRPr lang="nl-NL" dirty="0" smtClean="0"/>
          </a:p>
        </p:txBody>
      </p:sp>
      <p:pic>
        <p:nvPicPr>
          <p:cNvPr id="1028" name="Picture 4" descr="Image result for afbeelding vraagteken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534071"/>
            <a:ext cx="2304256" cy="3078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18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 smtClean="0"/>
              <a:t>Ontwikkeling van leerlingen (N= 319)</a:t>
            </a:r>
            <a:endParaRPr lang="nl-NL" sz="3200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659918"/>
              </p:ext>
            </p:extLst>
          </p:nvPr>
        </p:nvGraphicFramePr>
        <p:xfrm>
          <a:off x="395536" y="2348880"/>
          <a:ext cx="8280920" cy="333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4044987668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2001835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Variabele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Uitkomsten</a:t>
                      </a:r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192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Sociaal-emotionele problemen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Leerlingen</a:t>
                      </a:r>
                      <a:r>
                        <a:rPr lang="nl-NL" sz="1400" baseline="0" dirty="0" smtClean="0"/>
                        <a:t> met </a:t>
                      </a:r>
                      <a:r>
                        <a:rPr lang="nl-NL" sz="1400" baseline="0" dirty="0" err="1" smtClean="0"/>
                        <a:t>opp</a:t>
                      </a:r>
                      <a:r>
                        <a:rPr lang="nl-NL" sz="1400" baseline="0" dirty="0" smtClean="0"/>
                        <a:t> hebben meer problemen</a:t>
                      </a:r>
                    </a:p>
                    <a:p>
                      <a:r>
                        <a:rPr lang="nl-NL" sz="1400" baseline="0" dirty="0" smtClean="0"/>
                        <a:t>Geen voor- of achteruitgang</a:t>
                      </a:r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135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Motivatie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Geen verschil tussen wel/geen </a:t>
                      </a:r>
                      <a:r>
                        <a:rPr lang="nl-NL" sz="1400" dirty="0" err="1" smtClean="0"/>
                        <a:t>opp</a:t>
                      </a:r>
                      <a:endParaRPr lang="nl-NL" sz="1400" dirty="0" smtClean="0"/>
                    </a:p>
                    <a:p>
                      <a:r>
                        <a:rPr lang="nl-NL" sz="1400" dirty="0" smtClean="0"/>
                        <a:t>Achteruitgang van alle leerlingen</a:t>
                      </a:r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059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Leraar-leerling relatie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/>
                        <a:t>Geen verschil tussen wel/geen </a:t>
                      </a:r>
                      <a:r>
                        <a:rPr lang="nl-NL" sz="1400" dirty="0" err="1" smtClean="0"/>
                        <a:t>opp</a:t>
                      </a:r>
                      <a:endParaRPr lang="nl-NL" sz="1400" dirty="0" smtClean="0"/>
                    </a:p>
                    <a:p>
                      <a:r>
                        <a:rPr lang="nl-NL" sz="1400" dirty="0" smtClean="0"/>
                        <a:t>Achteruitgang alle leerlingen</a:t>
                      </a:r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238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Eenzaamheid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Leerlingen</a:t>
                      </a:r>
                      <a:r>
                        <a:rPr lang="nl-NL" sz="1400" baseline="0" dirty="0" smtClean="0"/>
                        <a:t> met </a:t>
                      </a:r>
                      <a:r>
                        <a:rPr lang="nl-NL" sz="1400" baseline="0" dirty="0" err="1" smtClean="0"/>
                        <a:t>opp</a:t>
                      </a:r>
                      <a:r>
                        <a:rPr lang="nl-NL" sz="1400" baseline="0" dirty="0" smtClean="0"/>
                        <a:t> meer eenzaam</a:t>
                      </a:r>
                    </a:p>
                    <a:p>
                      <a:r>
                        <a:rPr lang="nl-NL" sz="1400" baseline="0" dirty="0" smtClean="0"/>
                        <a:t>Achteruitgang alle leerlingen</a:t>
                      </a:r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996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Peer support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Leerlingen met </a:t>
                      </a:r>
                      <a:r>
                        <a:rPr lang="nl-NL" sz="1400" dirty="0" err="1" smtClean="0"/>
                        <a:t>opp</a:t>
                      </a:r>
                      <a:r>
                        <a:rPr lang="nl-NL" sz="1400" dirty="0" smtClean="0"/>
                        <a:t> minder peer support</a:t>
                      </a:r>
                    </a:p>
                    <a:p>
                      <a:r>
                        <a:rPr lang="nl-NL" sz="1400" dirty="0" smtClean="0"/>
                        <a:t>Achteruitgang</a:t>
                      </a:r>
                      <a:r>
                        <a:rPr lang="nl-NL" sz="1400" baseline="0" dirty="0" smtClean="0"/>
                        <a:t> alle leerlingen, meer bij </a:t>
                      </a:r>
                      <a:r>
                        <a:rPr lang="nl-NL" sz="1400" baseline="0" dirty="0" err="1" smtClean="0"/>
                        <a:t>opp</a:t>
                      </a:r>
                      <a:r>
                        <a:rPr lang="nl-NL" sz="1400" baseline="0" dirty="0" smtClean="0"/>
                        <a:t>-leerlingen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29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Leerstrategieën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Achteruitgang alle leerlingen, meer</a:t>
                      </a:r>
                      <a:r>
                        <a:rPr lang="nl-NL" sz="1400" baseline="0" dirty="0" smtClean="0"/>
                        <a:t> bij </a:t>
                      </a:r>
                      <a:r>
                        <a:rPr lang="nl-NL" sz="1400" baseline="0" dirty="0" err="1" smtClean="0"/>
                        <a:t>opp</a:t>
                      </a:r>
                      <a:r>
                        <a:rPr lang="nl-NL" sz="1400" baseline="0" dirty="0" smtClean="0"/>
                        <a:t>-leerlingen</a:t>
                      </a:r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698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881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87624" y="1459280"/>
            <a:ext cx="6696744" cy="52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70246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Design">
  <a:themeElements>
    <a:clrScheme name="Title Design 1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9CEF"/>
      </a:accent1>
      <a:accent2>
        <a:srgbClr val="CC0000"/>
      </a:accent2>
      <a:accent3>
        <a:srgbClr val="FFFFFF"/>
      </a:accent3>
      <a:accent4>
        <a:srgbClr val="000000"/>
      </a:accent4>
      <a:accent5>
        <a:srgbClr val="AACBF6"/>
      </a:accent5>
      <a:accent6>
        <a:srgbClr val="B90000"/>
      </a:accent6>
      <a:hlink>
        <a:srgbClr val="000000"/>
      </a:hlink>
      <a:folHlink>
        <a:srgbClr val="772D6B"/>
      </a:folHlink>
    </a:clrScheme>
    <a:fontScheme name="Title 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le Desig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9CEF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BF6"/>
        </a:accent5>
        <a:accent6>
          <a:srgbClr val="B90000"/>
        </a:accent6>
        <a:hlink>
          <a:srgbClr val="000000"/>
        </a:hlink>
        <a:folHlink>
          <a:srgbClr val="772D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UG4x3.potx" id="{7E82B956-472D-4329-BDFA-397AC1B7B6FA}" vid="{E5F741F3-41A1-4116-929E-A2ECC3E6D464}"/>
    </a:ext>
  </a:extLst>
</a:theme>
</file>

<file path=ppt/theme/theme2.xml><?xml version="1.0" encoding="utf-8"?>
<a:theme xmlns:a="http://schemas.openxmlformats.org/drawingml/2006/main" name="Break Design">
  <a:themeElements>
    <a:clrScheme name="Break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reak 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reak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eak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eak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eak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eak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eak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9CEF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BF6"/>
        </a:accent5>
        <a:accent6>
          <a:srgbClr val="B90000"/>
        </a:accent6>
        <a:hlink>
          <a:srgbClr val="000000"/>
        </a:hlink>
        <a:folHlink>
          <a:srgbClr val="772D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UG4x3.potx" id="{7E82B956-472D-4329-BDFA-397AC1B7B6FA}" vid="{09E0169D-3466-45F8-AECF-67CC29222E19}"/>
    </a:ext>
  </a:extLst>
</a:theme>
</file>

<file path=ppt/theme/theme3.xml><?xml version="1.0" encoding="utf-8"?>
<a:theme xmlns:a="http://schemas.openxmlformats.org/drawingml/2006/main" name="End Design">
  <a:themeElements>
    <a:clrScheme name="End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nd 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nd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9CEF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BF6"/>
        </a:accent5>
        <a:accent6>
          <a:srgbClr val="B90000"/>
        </a:accent6>
        <a:hlink>
          <a:srgbClr val="000000"/>
        </a:hlink>
        <a:folHlink>
          <a:srgbClr val="772D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UG4x3.potx" id="{7E82B956-472D-4329-BDFA-397AC1B7B6FA}" vid="{780DA61A-58EF-4872-9FDA-5DF5E0A40FAD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RUG4x3</Template>
  <TotalTime>238</TotalTime>
  <Words>777</Words>
  <Application>Microsoft Office PowerPoint</Application>
  <PresentationFormat>Diavoorstelling (4:3)</PresentationFormat>
  <Paragraphs>151</Paragraphs>
  <Slides>17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3</vt:i4>
      </vt:variant>
      <vt:variant>
        <vt:lpstr>Diatitels</vt:lpstr>
      </vt:variant>
      <vt:variant>
        <vt:i4>17</vt:i4>
      </vt:variant>
    </vt:vector>
  </HeadingPairs>
  <TitlesOfParts>
    <vt:vector size="25" baseType="lpstr">
      <vt:lpstr>Arial</vt:lpstr>
      <vt:lpstr>Courier New</vt:lpstr>
      <vt:lpstr>Georgia</vt:lpstr>
      <vt:lpstr>Verdana</vt:lpstr>
      <vt:lpstr>Wingdings</vt:lpstr>
      <vt:lpstr>Title Design</vt:lpstr>
      <vt:lpstr>Break Design</vt:lpstr>
      <vt:lpstr>End Design</vt:lpstr>
      <vt:lpstr>Extra ondersteuning in Gronings voortgezet onderwijs:  Themabijeenkomst swv 20.01</vt:lpstr>
      <vt:lpstr>Aanleiding</vt:lpstr>
      <vt:lpstr>Onderzoek: 3 delen</vt:lpstr>
      <vt:lpstr>Extra ondersteuning</vt:lpstr>
      <vt:lpstr>Leerling populatie: problematiek  (N= 390)</vt:lpstr>
      <vt:lpstr>Leerling populatie: doelen</vt:lpstr>
      <vt:lpstr>Problematiek en doelen</vt:lpstr>
      <vt:lpstr>Ontwikkeling van leerlingen (N= 319)</vt:lpstr>
      <vt:lpstr>PowerPoint-presentatie</vt:lpstr>
      <vt:lpstr>Ervaringen van leerlingen (N= 37)</vt:lpstr>
      <vt:lpstr>Ervaringen van coördinatoren (N= 5)</vt:lpstr>
      <vt:lpstr>Conclusie</vt:lpstr>
      <vt:lpstr>Reflectiepunten</vt:lpstr>
      <vt:lpstr>Nabespreking 1: arrangementen</vt:lpstr>
      <vt:lpstr>Nabespreking 2: werking opp</vt:lpstr>
      <vt:lpstr>Opdracht 3: in gesprek met leerlingen</vt:lpstr>
      <vt:lpstr>Bedankt voor jullie komst! </vt:lpstr>
    </vt:vector>
  </TitlesOfParts>
  <Company>University of Groningen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 ondersteuning in Gronings voortgezet onderwijs:  reflectiebijeenkomst n.a.v. onderzoeksuitkomsten</dc:title>
  <dc:creator>Reviewer</dc:creator>
  <cp:keywords>Version 2.1</cp:keywords>
  <cp:lastModifiedBy>Reviewer</cp:lastModifiedBy>
  <cp:revision>44</cp:revision>
  <cp:lastPrinted>2019-04-02T09:22:37Z</cp:lastPrinted>
  <dcterms:created xsi:type="dcterms:W3CDTF">2019-04-02T06:56:04Z</dcterms:created>
  <dcterms:modified xsi:type="dcterms:W3CDTF">2019-11-18T09:16:45Z</dcterms:modified>
  <dc:language>NL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ype">
    <vt:lpwstr>RUG</vt:lpwstr>
  </property>
  <property fmtid="{D5CDD505-2E9C-101B-9397-08002B2CF9AE}" pid="3" name="Sjabloonversie">
    <vt:lpwstr>5</vt:lpwstr>
  </property>
  <property fmtid="{D5CDD505-2E9C-101B-9397-08002B2CF9AE}" pid="4" name="Eco">
    <vt:lpwstr>JA</vt:lpwstr>
  </property>
  <property fmtid="{D5CDD505-2E9C-101B-9397-08002B2CF9AE}" pid="5" name="Datum">
    <vt:lpwstr>03-04-2019</vt:lpwstr>
  </property>
  <property fmtid="{D5CDD505-2E9C-101B-9397-08002B2CF9AE}" pid="6" name="txtDate">
    <vt:lpwstr>03-04-2019</vt:lpwstr>
  </property>
  <property fmtid="{D5CDD505-2E9C-101B-9397-08002B2CF9AE}" pid="7" name="AutoDatum">
    <vt:lpwstr>NEE</vt:lpwstr>
  </property>
  <property fmtid="{D5CDD505-2E9C-101B-9397-08002B2CF9AE}" pid="8" name="cboLanguage">
    <vt:lpwstr>Nederlands</vt:lpwstr>
  </property>
  <property fmtid="{D5CDD505-2E9C-101B-9397-08002B2CF9AE}" pid="9" name="cboFaculty">
    <vt:lpwstr>faculteit gedrags- en_x000d_
maatschappijwetenschappen</vt:lpwstr>
  </property>
  <property fmtid="{D5CDD505-2E9C-101B-9397-08002B2CF9AE}" pid="10" name="txtDepartment">
    <vt:lpwstr>orthopedagogiek</vt:lpwstr>
  </property>
  <property fmtid="{D5CDD505-2E9C-101B-9397-08002B2CF9AE}" pid="11" name="chbDatumAmerikaans">
    <vt:lpwstr>0</vt:lpwstr>
  </property>
  <property fmtid="{D5CDD505-2E9C-101B-9397-08002B2CF9AE}" pid="12" name="optBreed">
    <vt:lpwstr>0</vt:lpwstr>
  </property>
  <property fmtid="{D5CDD505-2E9C-101B-9397-08002B2CF9AE}" pid="13" name="optSmal">
    <vt:lpwstr>1</vt:lpwstr>
  </property>
  <property fmtid="{D5CDD505-2E9C-101B-9397-08002B2CF9AE}" pid="14" name="optLogoKlein">
    <vt:lpwstr>0</vt:lpwstr>
  </property>
  <property fmtid="{D5CDD505-2E9C-101B-9397-08002B2CF9AE}" pid="15" name="optLogoGroot">
    <vt:lpwstr>1</vt:lpwstr>
  </property>
  <property fmtid="{D5CDD505-2E9C-101B-9397-08002B2CF9AE}" pid="16" name="chkEco">
    <vt:lpwstr>1</vt:lpwstr>
  </property>
  <property fmtid="{D5CDD505-2E9C-101B-9397-08002B2CF9AE}" pid="17" name="chkLijn">
    <vt:lpwstr>1</vt:lpwstr>
  </property>
</Properties>
</file>