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7" r:id="rId5"/>
    <p:sldId id="293" r:id="rId6"/>
    <p:sldId id="267" r:id="rId7"/>
    <p:sldId id="272" r:id="rId8"/>
    <p:sldId id="274" r:id="rId9"/>
    <p:sldId id="945" r:id="rId10"/>
    <p:sldId id="276" r:id="rId11"/>
    <p:sldId id="277" r:id="rId12"/>
    <p:sldId id="294" r:id="rId13"/>
    <p:sldId id="288" r:id="rId14"/>
    <p:sldId id="295" r:id="rId15"/>
    <p:sldId id="296" r:id="rId16"/>
    <p:sldId id="298" r:id="rId17"/>
    <p:sldId id="301" r:id="rId18"/>
    <p:sldId id="302" r:id="rId19"/>
    <p:sldId id="299" r:id="rId20"/>
    <p:sldId id="303" r:id="rId21"/>
    <p:sldId id="304" r:id="rId22"/>
    <p:sldId id="305" r:id="rId23"/>
    <p:sldId id="297" r:id="rId24"/>
    <p:sldId id="94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2" autoAdjust="0"/>
    <p:restoredTop sz="76744" autoAdjust="0"/>
  </p:normalViewPr>
  <p:slideViewPr>
    <p:cSldViewPr snapToGrid="0">
      <p:cViewPr varScale="1">
        <p:scale>
          <a:sx n="57" d="100"/>
          <a:sy n="57" d="100"/>
        </p:scale>
        <p:origin x="12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47B0-FAA0-4483-BB34-725F3101EFE6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9F6E5-1F5A-4010-B640-ED13CEEBD8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40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E81CF-248C-49EB-B237-592844657BD6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4591-566F-49E1-8AAF-0139BD576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het VO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wetten</a:t>
            </a:r>
            <a:r>
              <a:rPr lang="en-US" dirty="0"/>
              <a:t>, </a:t>
            </a:r>
            <a:r>
              <a:rPr lang="en-US" dirty="0" err="1"/>
              <a:t>zorgplicht</a:t>
            </a:r>
            <a:r>
              <a:rPr lang="en-US" dirty="0"/>
              <a:t>, </a:t>
            </a:r>
            <a:r>
              <a:rPr lang="en-US" dirty="0" err="1"/>
              <a:t>leerplicht</a:t>
            </a:r>
            <a:r>
              <a:rPr lang="en-US" dirty="0"/>
              <a:t>, </a:t>
            </a:r>
            <a:r>
              <a:rPr lang="en-US" dirty="0" err="1"/>
              <a:t>passend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, </a:t>
            </a:r>
            <a:r>
              <a:rPr lang="en-US" dirty="0" err="1"/>
              <a:t>varia</a:t>
            </a:r>
            <a:r>
              <a:rPr lang="en-US" dirty="0"/>
              <a:t> wet (in </a:t>
            </a:r>
            <a:r>
              <a:rPr lang="en-US" dirty="0" err="1"/>
              <a:t>passend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maatwerk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B2B8-ECE1-4451-B65E-B914BE9F1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5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22238" y="1341438"/>
            <a:ext cx="6437312" cy="36226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Begeleid</a:t>
            </a:r>
            <a:r>
              <a:rPr lang="en-US" sz="1200" dirty="0"/>
              <a:t> </a:t>
            </a:r>
            <a:r>
              <a:rPr lang="en-US" sz="1200" dirty="0" err="1"/>
              <a:t>Leren</a:t>
            </a:r>
            <a:r>
              <a:rPr lang="en-US" sz="1200" dirty="0"/>
              <a:t> in het VO:</a:t>
            </a:r>
            <a:r>
              <a:rPr lang="en-US" sz="1200" baseline="0" dirty="0"/>
              <a:t> </a:t>
            </a:r>
            <a:r>
              <a:rPr lang="en-US" sz="1200" baseline="0" dirty="0" err="1"/>
              <a:t>eerste</a:t>
            </a:r>
            <a:r>
              <a:rPr lang="en-US" sz="1200" baseline="0" dirty="0"/>
              <a:t> conclusive is </a:t>
            </a:r>
            <a:r>
              <a:rPr lang="en-US" sz="1200" baseline="0" dirty="0" err="1"/>
              <a:t>dat</a:t>
            </a:r>
            <a:r>
              <a:rPr lang="en-US" sz="1200" baseline="0" dirty="0"/>
              <a:t> o</a:t>
            </a:r>
            <a:r>
              <a:rPr lang="en-US" dirty="0"/>
              <a:t>ver het </a:t>
            </a:r>
            <a:r>
              <a:rPr lang="en-US" dirty="0" err="1"/>
              <a:t>algemeen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begeleiders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tevreden</a:t>
            </a:r>
            <a:r>
              <a:rPr lang="en-US" dirty="0"/>
              <a:t> over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, maar nog </a:t>
            </a:r>
            <a:r>
              <a:rPr lang="en-US" dirty="0" err="1"/>
              <a:t>niet</a:t>
            </a:r>
            <a:r>
              <a:rPr lang="en-US" dirty="0"/>
              <a:t> over het hele </a:t>
            </a:r>
            <a:r>
              <a:rPr lang="en-US" dirty="0" err="1"/>
              <a:t>pakketje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Belemmeringen</a:t>
            </a:r>
            <a:r>
              <a:rPr lang="en-US" sz="1200" dirty="0"/>
              <a:t>:</a:t>
            </a:r>
          </a:p>
          <a:p>
            <a:r>
              <a:rPr lang="en-US" sz="1200" dirty="0"/>
              <a:t>Hoge </a:t>
            </a:r>
            <a:r>
              <a:rPr lang="en-US" sz="1200" dirty="0" err="1"/>
              <a:t>tijdsdruk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Methode</a:t>
            </a:r>
            <a:r>
              <a:rPr lang="en-US" sz="1200" dirty="0"/>
              <a:t> </a:t>
            </a:r>
            <a:r>
              <a:rPr lang="en-US" sz="1200" dirty="0" err="1"/>
              <a:t>niet</a:t>
            </a:r>
            <a:r>
              <a:rPr lang="en-US" sz="1200" dirty="0"/>
              <a:t> </a:t>
            </a:r>
            <a:r>
              <a:rPr lang="en-US" sz="1200" dirty="0" err="1"/>
              <a:t>praktisch</a:t>
            </a:r>
            <a:r>
              <a:rPr lang="en-US" sz="1200" dirty="0"/>
              <a:t> </a:t>
            </a:r>
            <a:r>
              <a:rPr lang="en-US" sz="1200" dirty="0" err="1"/>
              <a:t>genoeg</a:t>
            </a:r>
            <a:r>
              <a:rPr lang="en-US" sz="1200" dirty="0"/>
              <a:t>/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theoretisch</a:t>
            </a:r>
            <a:r>
              <a:rPr lang="en-US" sz="1200" dirty="0"/>
              <a:t> (voor </a:t>
            </a:r>
            <a:r>
              <a:rPr lang="en-US" sz="1200" dirty="0" err="1"/>
              <a:t>jonge</a:t>
            </a:r>
            <a:r>
              <a:rPr lang="en-US" sz="1200" dirty="0"/>
              <a:t> </a:t>
            </a:r>
            <a:r>
              <a:rPr lang="en-US" sz="1200" dirty="0" err="1"/>
              <a:t>leerlingen</a:t>
            </a:r>
            <a:r>
              <a:rPr lang="en-US" sz="1200" dirty="0"/>
              <a:t>);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veel</a:t>
            </a:r>
            <a:r>
              <a:rPr lang="en-US" sz="1200" dirty="0"/>
              <a:t> </a:t>
            </a:r>
            <a:r>
              <a:rPr lang="en-US" sz="1200" dirty="0" err="1"/>
              <a:t>papieren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paar</a:t>
            </a:r>
            <a:r>
              <a:rPr lang="en-US" sz="1200" dirty="0"/>
              <a:t> </a:t>
            </a:r>
            <a:r>
              <a:rPr lang="en-US" sz="1200" dirty="0" err="1"/>
              <a:t>onderdelen</a:t>
            </a:r>
            <a:r>
              <a:rPr lang="en-US" sz="1200" dirty="0"/>
              <a:t> </a:t>
            </a:r>
            <a:r>
              <a:rPr lang="en-US" sz="1200" dirty="0" err="1"/>
              <a:t>vd</a:t>
            </a:r>
            <a:r>
              <a:rPr lang="en-US" sz="1200" dirty="0"/>
              <a:t> </a:t>
            </a:r>
            <a:r>
              <a:rPr lang="en-US" sz="1200" dirty="0" err="1"/>
              <a:t>methode</a:t>
            </a:r>
            <a:r>
              <a:rPr lang="en-US" sz="1200" dirty="0"/>
              <a:t> </a:t>
            </a:r>
            <a:r>
              <a:rPr lang="en-US" sz="1200" dirty="0" err="1"/>
              <a:t>wel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geschikt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effectief</a:t>
            </a:r>
            <a:r>
              <a:rPr lang="en-US" sz="1200" dirty="0"/>
              <a:t> </a:t>
            </a:r>
            <a:r>
              <a:rPr lang="en-US" sz="1200" dirty="0" err="1"/>
              <a:t>gezien</a:t>
            </a:r>
            <a:r>
              <a:rPr lang="en-US" sz="1200" dirty="0"/>
              <a:t>: </a:t>
            </a:r>
          </a:p>
          <a:p>
            <a:r>
              <a:rPr lang="en-US" sz="1200" dirty="0" err="1"/>
              <a:t>samen</a:t>
            </a:r>
            <a:r>
              <a:rPr lang="en-US" sz="1200" dirty="0"/>
              <a:t> </a:t>
            </a:r>
            <a:r>
              <a:rPr lang="en-US" sz="1200" dirty="0" err="1"/>
              <a:t>knelpunten</a:t>
            </a:r>
            <a:r>
              <a:rPr lang="en-US" sz="1200" dirty="0"/>
              <a:t> op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rij</a:t>
            </a:r>
            <a:r>
              <a:rPr lang="en-US" sz="1200" dirty="0"/>
              <a:t> </a:t>
            </a:r>
            <a:r>
              <a:rPr lang="en-US" sz="1200" dirty="0" err="1"/>
              <a:t>zetten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samen</a:t>
            </a:r>
            <a:r>
              <a:rPr lang="en-US" sz="1200" dirty="0"/>
              <a:t> </a:t>
            </a:r>
            <a:r>
              <a:rPr lang="en-US" sz="1200" dirty="0" err="1"/>
              <a:t>brainstormen</a:t>
            </a:r>
            <a:r>
              <a:rPr lang="en-US" sz="1200" dirty="0"/>
              <a:t> over </a:t>
            </a:r>
            <a:r>
              <a:rPr lang="en-US" sz="1200" dirty="0" err="1"/>
              <a:t>oplossingen</a:t>
            </a:r>
            <a:r>
              <a:rPr lang="en-US" sz="1200" dirty="0"/>
              <a:t>.</a:t>
            </a:r>
            <a:r>
              <a:rPr lang="en-US" sz="1200" baseline="0" dirty="0"/>
              <a:t> </a:t>
            </a:r>
          </a:p>
          <a:p>
            <a:r>
              <a:rPr lang="en-US" sz="1200" baseline="0" dirty="0" err="1"/>
              <a:t>Probleemeigenaarschap</a:t>
            </a:r>
            <a:r>
              <a:rPr lang="en-US" sz="1200" baseline="0" dirty="0"/>
              <a:t> </a:t>
            </a:r>
            <a:r>
              <a:rPr lang="en-US" sz="1200" baseline="0" dirty="0" err="1"/>
              <a:t>bij</a:t>
            </a:r>
            <a:r>
              <a:rPr lang="en-US" sz="1200" baseline="0" dirty="0"/>
              <a:t> de </a:t>
            </a:r>
            <a:r>
              <a:rPr lang="en-US" sz="1200" baseline="0" dirty="0" err="1"/>
              <a:t>leerling</a:t>
            </a:r>
            <a:r>
              <a:rPr lang="en-US" sz="1200" baseline="0" dirty="0"/>
              <a:t> </a:t>
            </a:r>
            <a:r>
              <a:rPr lang="en-US" sz="1200" baseline="0" dirty="0" err="1"/>
              <a:t>neer</a:t>
            </a:r>
            <a:r>
              <a:rPr lang="en-US" sz="1200" baseline="0" dirty="0"/>
              <a:t> </a:t>
            </a:r>
            <a:r>
              <a:rPr lang="en-US" sz="1200" baseline="0" dirty="0" err="1"/>
              <a:t>leggen</a:t>
            </a:r>
            <a:r>
              <a:rPr lang="en-US" sz="1200" baseline="0" dirty="0"/>
              <a:t>. </a:t>
            </a:r>
          </a:p>
          <a:p>
            <a:endParaRPr lang="en-US" sz="1200" baseline="0" dirty="0"/>
          </a:p>
          <a:p>
            <a:r>
              <a:rPr lang="en-US" sz="1200" baseline="0" dirty="0"/>
              <a:t>MODELGETROUW WERKEN!! 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E32F3-9496-4237-9512-722730337E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22238" y="1341438"/>
            <a:ext cx="6437312" cy="36226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Begeleid</a:t>
            </a:r>
            <a:r>
              <a:rPr lang="en-US" sz="1200" dirty="0"/>
              <a:t> </a:t>
            </a:r>
            <a:r>
              <a:rPr lang="en-US" sz="1200" dirty="0" err="1"/>
              <a:t>Leren</a:t>
            </a:r>
            <a:r>
              <a:rPr lang="en-US" sz="1200" dirty="0"/>
              <a:t> in het VO:</a:t>
            </a:r>
            <a:r>
              <a:rPr lang="en-US" sz="1200" baseline="0" dirty="0"/>
              <a:t> </a:t>
            </a:r>
            <a:r>
              <a:rPr lang="en-US" sz="1200" baseline="0" dirty="0" err="1"/>
              <a:t>eerste</a:t>
            </a:r>
            <a:r>
              <a:rPr lang="en-US" sz="1200" baseline="0" dirty="0"/>
              <a:t> conclusive is </a:t>
            </a:r>
            <a:r>
              <a:rPr lang="en-US" sz="1200" baseline="0" dirty="0" err="1"/>
              <a:t>dat</a:t>
            </a:r>
            <a:r>
              <a:rPr lang="en-US" sz="1200" baseline="0" dirty="0"/>
              <a:t> o</a:t>
            </a:r>
            <a:r>
              <a:rPr lang="en-US" dirty="0"/>
              <a:t>ver het </a:t>
            </a:r>
            <a:r>
              <a:rPr lang="en-US" dirty="0" err="1"/>
              <a:t>algemeen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begeleiders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tevreden</a:t>
            </a:r>
            <a:r>
              <a:rPr lang="en-US" dirty="0"/>
              <a:t> over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, maar nog </a:t>
            </a:r>
            <a:r>
              <a:rPr lang="en-US" dirty="0" err="1"/>
              <a:t>niet</a:t>
            </a:r>
            <a:r>
              <a:rPr lang="en-US" dirty="0"/>
              <a:t> over het hele </a:t>
            </a:r>
            <a:r>
              <a:rPr lang="en-US" dirty="0" err="1"/>
              <a:t>pakketje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paar</a:t>
            </a:r>
            <a:r>
              <a:rPr lang="en-US" sz="1200" dirty="0"/>
              <a:t> </a:t>
            </a:r>
            <a:r>
              <a:rPr lang="en-US" sz="1200" dirty="0" err="1"/>
              <a:t>onderdelen</a:t>
            </a:r>
            <a:r>
              <a:rPr lang="en-US" sz="1200" dirty="0"/>
              <a:t> </a:t>
            </a:r>
            <a:r>
              <a:rPr lang="en-US" sz="1200" dirty="0" err="1"/>
              <a:t>vd</a:t>
            </a:r>
            <a:r>
              <a:rPr lang="en-US" sz="1200" dirty="0"/>
              <a:t> </a:t>
            </a:r>
            <a:r>
              <a:rPr lang="en-US" sz="1200" dirty="0" err="1"/>
              <a:t>methode</a:t>
            </a:r>
            <a:r>
              <a:rPr lang="en-US" sz="1200" dirty="0"/>
              <a:t> </a:t>
            </a:r>
            <a:r>
              <a:rPr lang="en-US" sz="1200" dirty="0" err="1"/>
              <a:t>wel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geschikt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effectief</a:t>
            </a:r>
            <a:r>
              <a:rPr lang="en-US" sz="1200" dirty="0"/>
              <a:t> </a:t>
            </a:r>
            <a:r>
              <a:rPr lang="en-US" sz="1200" dirty="0" err="1"/>
              <a:t>gezien</a:t>
            </a:r>
            <a:r>
              <a:rPr lang="en-US" sz="1200" dirty="0"/>
              <a:t>: </a:t>
            </a:r>
          </a:p>
          <a:p>
            <a:r>
              <a:rPr lang="en-US" sz="1200" dirty="0" err="1"/>
              <a:t>samen</a:t>
            </a:r>
            <a:r>
              <a:rPr lang="en-US" sz="1200" dirty="0"/>
              <a:t> </a:t>
            </a:r>
            <a:r>
              <a:rPr lang="en-US" sz="1200" dirty="0" err="1"/>
              <a:t>knelpunten</a:t>
            </a:r>
            <a:r>
              <a:rPr lang="en-US" sz="1200" dirty="0"/>
              <a:t> op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rij</a:t>
            </a:r>
            <a:r>
              <a:rPr lang="en-US" sz="1200" dirty="0"/>
              <a:t> </a:t>
            </a:r>
            <a:r>
              <a:rPr lang="en-US" sz="1200" dirty="0" err="1"/>
              <a:t>zetten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samen</a:t>
            </a:r>
            <a:r>
              <a:rPr lang="en-US" sz="1200" dirty="0"/>
              <a:t> </a:t>
            </a:r>
            <a:r>
              <a:rPr lang="en-US" sz="1200" dirty="0" err="1"/>
              <a:t>brainstormen</a:t>
            </a:r>
            <a:r>
              <a:rPr lang="en-US" sz="1200" dirty="0"/>
              <a:t> over </a:t>
            </a:r>
            <a:r>
              <a:rPr lang="en-US" sz="1200" dirty="0" err="1"/>
              <a:t>oplossingen</a:t>
            </a:r>
            <a:r>
              <a:rPr lang="en-US" sz="1200" dirty="0"/>
              <a:t>.</a:t>
            </a:r>
            <a:r>
              <a:rPr lang="en-US" sz="1200" baseline="0" dirty="0"/>
              <a:t> </a:t>
            </a:r>
          </a:p>
          <a:p>
            <a:r>
              <a:rPr lang="en-US" sz="1200" baseline="0" dirty="0" err="1"/>
              <a:t>Probleemeigenaarschap</a:t>
            </a:r>
            <a:r>
              <a:rPr lang="en-US" sz="1200" baseline="0" dirty="0"/>
              <a:t> </a:t>
            </a:r>
            <a:r>
              <a:rPr lang="en-US" sz="1200" baseline="0" dirty="0" err="1"/>
              <a:t>bij</a:t>
            </a:r>
            <a:r>
              <a:rPr lang="en-US" sz="1200" baseline="0" dirty="0"/>
              <a:t> de </a:t>
            </a:r>
            <a:r>
              <a:rPr lang="en-US" sz="1200" baseline="0" dirty="0" err="1"/>
              <a:t>leerling</a:t>
            </a:r>
            <a:r>
              <a:rPr lang="en-US" sz="1200" baseline="0" dirty="0"/>
              <a:t> </a:t>
            </a:r>
            <a:r>
              <a:rPr lang="en-US" sz="1200" baseline="0" dirty="0" err="1"/>
              <a:t>neer</a:t>
            </a:r>
            <a:r>
              <a:rPr lang="en-US" sz="1200" baseline="0" dirty="0"/>
              <a:t> </a:t>
            </a:r>
            <a:r>
              <a:rPr lang="en-US" sz="1200" baseline="0" dirty="0" err="1"/>
              <a:t>leggen</a:t>
            </a:r>
            <a:r>
              <a:rPr lang="en-US" sz="1200" baseline="0" dirty="0"/>
              <a:t>. </a:t>
            </a:r>
          </a:p>
          <a:p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Vooral</a:t>
            </a:r>
            <a:r>
              <a:rPr lang="en-US" baseline="0" dirty="0"/>
              <a:t> het </a:t>
            </a:r>
            <a:r>
              <a:rPr lang="en-US" baseline="0" dirty="0" err="1"/>
              <a:t>probleemeigenaarschap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de </a:t>
            </a:r>
            <a:r>
              <a:rPr lang="en-US" baseline="0" dirty="0" err="1"/>
              <a:t>leerling</a:t>
            </a:r>
            <a:r>
              <a:rPr lang="en-US" baseline="0" dirty="0"/>
              <a:t> </a:t>
            </a:r>
            <a:r>
              <a:rPr lang="en-US" baseline="0" dirty="0" err="1"/>
              <a:t>neerleggen</a:t>
            </a:r>
            <a:r>
              <a:rPr lang="en-US" baseline="0" dirty="0"/>
              <a:t>. </a:t>
            </a:r>
            <a:r>
              <a:rPr lang="en-US" baseline="0" dirty="0" err="1"/>
              <a:t>Dus</a:t>
            </a:r>
            <a:r>
              <a:rPr lang="en-US" baseline="0" dirty="0"/>
              <a:t> van </a:t>
            </a:r>
            <a:r>
              <a:rPr lang="en-US" baseline="0" dirty="0" err="1"/>
              <a:t>voorop</a:t>
            </a:r>
            <a:r>
              <a:rPr lang="en-US" baseline="0" dirty="0"/>
              <a:t> de tandem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zitten</a:t>
            </a:r>
            <a:r>
              <a:rPr lang="en-US" baseline="0" dirty="0"/>
              <a:t>, </a:t>
            </a:r>
            <a:r>
              <a:rPr lang="en-US" baseline="0" dirty="0" err="1"/>
              <a:t>naar</a:t>
            </a:r>
            <a:r>
              <a:rPr lang="en-US" baseline="0" dirty="0"/>
              <a:t> </a:t>
            </a:r>
            <a:r>
              <a:rPr lang="en-US" baseline="0" dirty="0" err="1"/>
              <a:t>achterop</a:t>
            </a:r>
            <a:r>
              <a:rPr lang="en-US" baseline="0" dirty="0"/>
              <a:t> de tandem </a:t>
            </a:r>
            <a:r>
              <a:rPr lang="en-US" baseline="0" dirty="0" err="1"/>
              <a:t>zitten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gaan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de </a:t>
            </a:r>
            <a:r>
              <a:rPr lang="en-US" baseline="0" dirty="0" err="1"/>
              <a:t>leerling</a:t>
            </a:r>
            <a:r>
              <a:rPr lang="en-US" baseline="0" dirty="0"/>
              <a:t> het </a:t>
            </a:r>
            <a:r>
              <a:rPr lang="en-US" baseline="0" dirty="0" err="1"/>
              <a:t>voortouw</a:t>
            </a:r>
            <a:r>
              <a:rPr lang="en-US" baseline="0" dirty="0"/>
              <a:t> </a:t>
            </a:r>
            <a:r>
              <a:rPr lang="en-US" baseline="0" dirty="0" err="1"/>
              <a:t>laten</a:t>
            </a:r>
            <a:r>
              <a:rPr lang="en-US" baseline="0" dirty="0"/>
              <a:t> </a:t>
            </a:r>
            <a:r>
              <a:rPr lang="en-US" baseline="0" dirty="0" err="1"/>
              <a:t>nemen</a:t>
            </a:r>
            <a:r>
              <a:rPr lang="en-US" baseline="0" dirty="0"/>
              <a:t>. </a:t>
            </a:r>
            <a:endParaRPr lang="en-US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E32F3-9496-4237-9512-722730337E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latin typeface="Arial" panose="020B0604020202020204" pitchFamily="34" charset="0"/>
              </a:rPr>
              <a:t>Vraag stellen en dan reacties vragen. Waarom ja of nee. </a:t>
            </a:r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fld id="{D82D8E1E-5250-4E6A-84E5-AAED12D1128B}" type="slidenum">
              <a:rPr lang="en-US" altLang="nl-NL" smtClean="0">
                <a:solidFill>
                  <a:schemeClr val="tx1"/>
                </a:solidFill>
              </a:rPr>
              <a:pPr/>
              <a:t>3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8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latin typeface="Arial" panose="020B0604020202020204" pitchFamily="34" charset="0"/>
              </a:rPr>
              <a:t>Uitleggen wat belang is van functionele diagnostiek en hulpbronnen diagnostiek. </a:t>
            </a:r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F3C0C7-8840-4A8D-B966-8D659A4DC853}" type="slidenum">
              <a:rPr lang="en-US" altLang="nl-NL" sz="1300" smtClean="0"/>
              <a:pPr>
                <a:spcBef>
                  <a:spcPct val="0"/>
                </a:spcBef>
              </a:pPr>
              <a:t>4</a:t>
            </a:fld>
            <a:endParaRPr lang="en-US" altLang="nl-NL" sz="1300"/>
          </a:p>
        </p:txBody>
      </p:sp>
    </p:spTree>
    <p:extLst>
      <p:ext uri="{BB962C8B-B14F-4D97-AF65-F5344CB8AC3E}">
        <p14:creationId xmlns:p14="http://schemas.microsoft.com/office/powerpoint/2010/main" val="225564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B39D9-6F59-447E-AAB7-4868741B85B8}" type="slidenum">
              <a:rPr lang="nl-NL" altLang="nl-NL" sz="1300" smtClean="0"/>
              <a:pPr>
                <a:spcBef>
                  <a:spcPct val="0"/>
                </a:spcBef>
              </a:pPr>
              <a:t>5</a:t>
            </a:fld>
            <a:endParaRPr lang="nl-NL" altLang="nl-NL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4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>
            <a:extLst>
              <a:ext uri="{FF2B5EF4-FFF2-40B4-BE49-F238E27FC236}">
                <a16:creationId xmlns:a16="http://schemas.microsoft.com/office/drawing/2014/main" id="{86ED7FE0-447E-4E49-8753-2C2F938F9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0115" name="Tijdelijke aanduiding voor notities 2">
            <a:extLst>
              <a:ext uri="{FF2B5EF4-FFF2-40B4-BE49-F238E27FC236}">
                <a16:creationId xmlns:a16="http://schemas.microsoft.com/office/drawing/2014/main" id="{835D0797-B76E-41A2-92A6-B7833C57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90116" name="Tijdelijke aanduiding voor dianummer 3">
            <a:extLst>
              <a:ext uri="{FF2B5EF4-FFF2-40B4-BE49-F238E27FC236}">
                <a16:creationId xmlns:a16="http://schemas.microsoft.com/office/drawing/2014/main" id="{0EB6E542-F601-4D4C-851F-467E10C45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3C262-55C1-4821-8C15-57668E64A3DE}" type="slidenum">
              <a:rPr lang="en-US" altLang="nl-NL" sz="1300" smtClean="0"/>
              <a:pPr>
                <a:spcBef>
                  <a:spcPct val="0"/>
                </a:spcBef>
              </a:pPr>
              <a:t>6</a:t>
            </a:fld>
            <a:endParaRPr lang="en-US" altLang="nl-NL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59F89-EB88-4848-943A-408EDB828FBF}" type="slidenum">
              <a:rPr lang="en-US" altLang="nl-NL" sz="1300" smtClean="0"/>
              <a:pPr>
                <a:spcBef>
                  <a:spcPct val="0"/>
                </a:spcBef>
              </a:pPr>
              <a:t>7</a:t>
            </a:fld>
            <a:endParaRPr lang="en-US" altLang="nl-NL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1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toelichten.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9F6E5-1F5A-4010-B640-ED13CEEBD86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68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9F6E5-1F5A-4010-B640-ED13CEEBD86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1341438"/>
            <a:ext cx="6437312" cy="362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3B2B8-ECE1-4451-B65E-B914BE9F1F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12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7B2D6-872E-4224-8A47-F52B07BD08E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6590361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7CD50-5AAE-4113-89DE-0D7F11765EC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71528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511C-0CA9-43D7-9F4D-75DEACDB77A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6073268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1203F-B407-4EB1-8448-4F86C4B84C3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798386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8DB7-31C0-4B8D-AB8E-9C8435AB32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501543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AE1C-BC68-4A0A-8C1E-4E262BAC29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375405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1750-CBF2-43DC-80BA-48CF97D1FCF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219544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44F4-2EEB-49CA-A21A-2CDE516DFA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673022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E535-E212-491E-A911-B2A1262E39C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040729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5BC46-9750-44A5-96EC-367853E5DF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900058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6A66-AAB4-4596-9C35-B6098CE8445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401708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84AE4-0FEA-4028-985F-F26351F7A2E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942231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IWP Begeleid Leren      September 2019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532488-2D2C-43CD-9F02-D1E25BF4F6B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33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.beukema@umcg.nl" TargetMode="External"/><Relationship Id="rId2" Type="http://schemas.openxmlformats.org/officeDocument/2006/relationships/hyperlink" Target="http://www.begeleidleren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.j.m.hiddink@pl.hanze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48640" y="928316"/>
            <a:ext cx="11265408" cy="50706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nl-NL" altLang="nl-NL" sz="1800" dirty="0">
                <a:solidFill>
                  <a:srgbClr val="F6640A"/>
                </a:solidFill>
              </a:rPr>
              <a:t>WORKSHOP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nl-NL" altLang="nl-NL" sz="4000" dirty="0">
                <a:solidFill>
                  <a:srgbClr val="F6640A"/>
                </a:solidFill>
              </a:rPr>
              <a:t>Studiesucces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nl-NL" altLang="nl-NL" sz="4000" dirty="0">
                <a:solidFill>
                  <a:srgbClr val="F6640A"/>
                </a:solidFill>
              </a:rPr>
              <a:t>in 5 stappen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nl-NL" altLang="nl-NL" dirty="0">
                <a:solidFill>
                  <a:schemeClr val="bg1"/>
                </a:solidFill>
              </a:rPr>
              <a:t>Begeleidingsmethodiek voor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nl-NL" altLang="nl-NL" dirty="0">
                <a:solidFill>
                  <a:schemeClr val="bg1"/>
                </a:solidFill>
              </a:rPr>
              <a:t>Onderwijsprofessionals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nl-NL" altLang="nl-NL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nl-NL" altLang="nl-NL" sz="2000" dirty="0">
                <a:solidFill>
                  <a:srgbClr val="F6640A"/>
                </a:solidFill>
              </a:rPr>
              <a:t>Franca Hiddink &amp; </a:t>
            </a:r>
            <a:r>
              <a:rPr lang="nl-NL" altLang="nl-NL" sz="2000" dirty="0" err="1">
                <a:solidFill>
                  <a:srgbClr val="F6640A"/>
                </a:solidFill>
              </a:rPr>
              <a:t>Lindy</a:t>
            </a:r>
            <a:r>
              <a:rPr lang="nl-NL" altLang="nl-NL" sz="2000" dirty="0">
                <a:solidFill>
                  <a:srgbClr val="F6640A"/>
                </a:solidFill>
              </a:rPr>
              <a:t> Beukema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nl-NL" altLang="nl-NL" sz="900" dirty="0">
              <a:solidFill>
                <a:srgbClr val="F6640A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74479" y="6019012"/>
            <a:ext cx="6073017" cy="770608"/>
            <a:chOff x="406205" y="280989"/>
            <a:chExt cx="5264155" cy="681037"/>
          </a:xfrm>
        </p:grpSpPr>
        <p:pic>
          <p:nvPicPr>
            <p:cNvPr id="4099" name="Picture 4" descr="LogoLectora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035" y="280989"/>
              <a:ext cx="1584325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Afbeelding 5" descr="Hanze-logo-A4-NL-DIZAIN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763" y="280989"/>
              <a:ext cx="230327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Afbeeldingsresultaat voor logo umc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2" t="21545" r="9782" b="17849"/>
            <a:stretch/>
          </p:blipFill>
          <p:spPr bwMode="auto">
            <a:xfrm>
              <a:off x="406205" y="280989"/>
              <a:ext cx="1376558" cy="68103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57302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jdelijke aanduiding voor inhoud 2"/>
          <p:cNvSpPr>
            <a:spLocks noGrp="1" noChangeArrowheads="1"/>
          </p:cNvSpPr>
          <p:nvPr>
            <p:ph idx="1"/>
          </p:nvPr>
        </p:nvSpPr>
        <p:spPr>
          <a:xfrm>
            <a:off x="609600" y="1700981"/>
            <a:ext cx="11071123" cy="4607743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Neem een leerling in gedachten die bij jou op school zit en ergens in vastloopt. </a:t>
            </a:r>
          </a:p>
          <a:p>
            <a:pPr marL="0" indent="0">
              <a:buNone/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2a: Wat is een expliciete eis binnen school? En wat is een impliciete eis op school?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 2b: Wat zou een wens kunnen zijn van deze leerling? </a:t>
            </a:r>
          </a:p>
          <a:p>
            <a:pPr marL="0" indent="0">
              <a:buNone/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3a: Welke vaardigheden moet de leerling nog leren of leren toepassen?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3b: Welke hulpbronnen moet de leerling nog realiseren/organiseren?</a:t>
            </a:r>
          </a:p>
          <a:p>
            <a:pPr marL="0" indent="0">
              <a:buNone/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Welke vaardigheden moet de student leren of leren toepassen?</a:t>
            </a:r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r>
              <a:rPr lang="nl-NL" altLang="nl-NL" sz="2400" dirty="0">
                <a:solidFill>
                  <a:srgbClr val="F6640A"/>
                </a:solidFill>
              </a:rPr>
              <a:t>Kies een vaardigheid die onmisbaar is voor één van jouw studenten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F6640A"/>
                </a:solidFill>
              </a:rPr>
              <a:t>Splits hem op in deelvaardigheden en beoordeel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rgbClr val="F6640A"/>
                </a:solidFill>
              </a:rPr>
              <a:t>Beschrijf de onmisbare vaardigheid precies</a:t>
            </a:r>
          </a:p>
          <a:p>
            <a:pPr marL="0" indent="0">
              <a:buNone/>
            </a:pPr>
            <a:endParaRPr lang="nl-NL" alt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6640A"/>
                </a:solidFill>
              </a:rPr>
              <a:t>Aan de slag</a:t>
            </a:r>
          </a:p>
        </p:txBody>
      </p:sp>
    </p:spTree>
    <p:extLst>
      <p:ext uri="{BB962C8B-B14F-4D97-AF65-F5344CB8AC3E}">
        <p14:creationId xmlns:p14="http://schemas.microsoft.com/office/powerpoint/2010/main" val="640811844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5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r>
              <a:rPr lang="nl-NL" altLang="nl-NL" sz="4000" dirty="0">
                <a:solidFill>
                  <a:srgbClr val="F6640A"/>
                </a:solidFill>
              </a:rPr>
              <a:t>Stap 3</a:t>
            </a:r>
            <a:r>
              <a:rPr lang="nl-NL" altLang="nl-NL" sz="3200" dirty="0">
                <a:solidFill>
                  <a:srgbClr val="F6640A"/>
                </a:solidFill>
              </a:rPr>
              <a:t> </a:t>
            </a:r>
            <a:br>
              <a:rPr lang="nl-NL" altLang="nl-NL" sz="3200" dirty="0">
                <a:solidFill>
                  <a:srgbClr val="F6640A"/>
                </a:solidFill>
              </a:rPr>
            </a:br>
            <a:r>
              <a:rPr lang="nl-NL" altLang="nl-NL" sz="2800" dirty="0">
                <a:solidFill>
                  <a:srgbClr val="F6640A"/>
                </a:solidFill>
              </a:rPr>
              <a:t>Onmisbare (deel-)vaardigheden beschrijven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700300"/>
              </p:ext>
            </p:extLst>
          </p:nvPr>
        </p:nvGraphicFramePr>
        <p:xfrm>
          <a:off x="2217738" y="1374775"/>
          <a:ext cx="7993061" cy="4781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Vaardigheid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Sterkte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Zwakte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Beschrijving toepassing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71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724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5"/>
          <p:cNvSpPr>
            <a:spLocks noGrp="1" noChangeArrowheads="1"/>
          </p:cNvSpPr>
          <p:nvPr>
            <p:ph type="title"/>
          </p:nvPr>
        </p:nvSpPr>
        <p:spPr>
          <a:xfrm>
            <a:off x="2084388" y="127819"/>
            <a:ext cx="8229600" cy="511944"/>
          </a:xfrm>
        </p:spPr>
        <p:txBody>
          <a:bodyPr/>
          <a:lstStyle/>
          <a:p>
            <a:r>
              <a:rPr lang="nl-NL" altLang="nl-NL" sz="3200" dirty="0">
                <a:solidFill>
                  <a:srgbClr val="F6640A"/>
                </a:solidFill>
              </a:rPr>
              <a:t>Stap 3a Onmisbare vaardigheden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296461"/>
              </p:ext>
            </p:extLst>
          </p:nvPr>
        </p:nvGraphicFramePr>
        <p:xfrm>
          <a:off x="1708733" y="920884"/>
          <a:ext cx="9018260" cy="531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9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Vaardigheid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‘Geconcentreerd</a:t>
                      </a:r>
                      <a:r>
                        <a:rPr lang="nl-NL" sz="18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werken’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Sterkte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Zwakte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Beschrijving toepassing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Mijn bureau heb ik opgeruimd als ik ga starten met huiswerk.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X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Ik zorg voor een leeg en schoon bureau</a:t>
                      </a:r>
                      <a:r>
                        <a:rPr lang="nl-NL" sz="1400" baseline="0" dirty="0">
                          <a:effectLst/>
                        </a:rPr>
                        <a:t> op de dagen dat ik thuis huiswerk maak.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Ik zet mijn alarm op 45 minuten.</a:t>
                      </a:r>
                      <a:endParaRPr lang="nl-NL" sz="1100" dirty="0">
                        <a:effectLst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X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effectLst/>
                        </a:rPr>
                        <a:t>Ik werk</a:t>
                      </a:r>
                      <a:r>
                        <a:rPr lang="nl-NL" sz="1400" baseline="0" dirty="0">
                          <a:effectLst/>
                        </a:rPr>
                        <a:t> 45 minuten aandachtig aan mijn huiswerktaak.</a:t>
                      </a:r>
                      <a:endParaRPr lang="nl-NL" sz="1400" dirty="0">
                        <a:effectLst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X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Gedurende 45 minuten dat ik aan mijn huiswerk werk, concentreer ik mij op de</a:t>
                      </a:r>
                      <a:r>
                        <a:rPr lang="nl-NL" sz="1400" baseline="0" dirty="0">
                          <a:effectLst/>
                        </a:rPr>
                        <a:t> stof en neem deze actief op. 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Ik houd mijn mobiele telefoon op stilstand en leg deze uit zicht. </a:t>
                      </a:r>
                      <a:endParaRPr lang="nl-NL" sz="1100" dirty="0">
                        <a:effectLst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X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Na</a:t>
                      </a:r>
                      <a:r>
                        <a:rPr lang="nl-NL" sz="1400" baseline="0" dirty="0">
                          <a:effectLst/>
                        </a:rPr>
                        <a:t> een korte pauze start ik weer met mijn huiswerk.</a:t>
                      </a:r>
                      <a:endParaRPr lang="nl-NL" sz="1100" dirty="0">
                        <a:effectLst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</a:rPr>
                        <a:t> X</a:t>
                      </a:r>
                      <a:endParaRPr lang="nl-N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Na iedere pauze</a:t>
                      </a:r>
                      <a:r>
                        <a:rPr lang="nl-NL" sz="1400" baseline="0" dirty="0">
                          <a:effectLst/>
                        </a:rPr>
                        <a:t> van 15 minuten di</a:t>
                      </a:r>
                      <a:r>
                        <a:rPr lang="nl-NL" sz="1400" dirty="0">
                          <a:effectLst/>
                        </a:rPr>
                        <a:t>e ik na 45</a:t>
                      </a:r>
                      <a:r>
                        <a:rPr lang="nl-NL" sz="1400" baseline="0" dirty="0">
                          <a:effectLst/>
                        </a:rPr>
                        <a:t> minuten</a:t>
                      </a:r>
                      <a:r>
                        <a:rPr lang="nl-NL" sz="1400" dirty="0">
                          <a:effectLst/>
                        </a:rPr>
                        <a:t> werken inlas,</a:t>
                      </a:r>
                      <a:r>
                        <a:rPr lang="nl-NL" sz="1400" baseline="0" dirty="0">
                          <a:effectLst/>
                        </a:rPr>
                        <a:t> breng ik de discipline op om weer aan mijn taak verder te werken.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815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285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O</a:t>
            </a:r>
            <a:r>
              <a:rPr lang="en-US" sz="4800" cap="none" dirty="0" err="1"/>
              <a:t>nderzoek</a:t>
            </a:r>
            <a:r>
              <a:rPr lang="en-US" sz="4800" cap="none" dirty="0"/>
              <a:t> </a:t>
            </a:r>
            <a:r>
              <a:rPr lang="en-US" sz="4800" cap="none" dirty="0" err="1"/>
              <a:t>en</a:t>
            </a:r>
            <a:r>
              <a:rPr lang="en-US" sz="4800" cap="none" dirty="0"/>
              <a:t> </a:t>
            </a:r>
            <a:r>
              <a:rPr lang="en-US" sz="4800" cap="none" dirty="0" err="1"/>
              <a:t>eerste</a:t>
            </a:r>
            <a:r>
              <a:rPr lang="en-US" sz="4800" cap="none" dirty="0"/>
              <a:t> </a:t>
            </a:r>
            <a:r>
              <a:rPr lang="en-US" sz="4800" cap="none" dirty="0" err="1"/>
              <a:t>resultaten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Begeleid</a:t>
            </a:r>
            <a:r>
              <a:rPr lang="en-US" sz="2800" dirty="0"/>
              <a:t> </a:t>
            </a:r>
            <a:r>
              <a:rPr lang="en-US" sz="2800" dirty="0" err="1"/>
              <a:t>Leren</a:t>
            </a:r>
            <a:r>
              <a:rPr lang="en-US" sz="2800" dirty="0"/>
              <a:t> in het </a:t>
            </a:r>
            <a:r>
              <a:rPr lang="en-US" sz="2800" dirty="0" err="1"/>
              <a:t>Voortgezet</a:t>
            </a:r>
            <a:r>
              <a:rPr lang="en-US" sz="2800" dirty="0"/>
              <a:t> </a:t>
            </a:r>
            <a:r>
              <a:rPr lang="en-US" sz="2800" dirty="0" err="1"/>
              <a:t>Onderwijs</a:t>
            </a:r>
            <a:endParaRPr lang="en-US" sz="2800" dirty="0"/>
          </a:p>
        </p:txBody>
      </p:sp>
      <p:pic>
        <p:nvPicPr>
          <p:cNvPr id="2050" name="Picture 2" descr="Afbeeldingsresultaat voor icon research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97" y="485423"/>
            <a:ext cx="3008488" cy="30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17538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82" y="350982"/>
            <a:ext cx="6888568" cy="900706"/>
          </a:xfrm>
          <a:noFill/>
          <a:ln w="6350">
            <a:noFill/>
            <a:prstDash val="solid"/>
          </a:ln>
        </p:spPr>
        <p:txBody>
          <a:bodyPr>
            <a:normAutofit/>
          </a:bodyPr>
          <a:lstStyle/>
          <a:p>
            <a:pPr algn="l"/>
            <a:r>
              <a:rPr lang="en-US" sz="3600" b="1" dirty="0" err="1"/>
              <a:t>Begeleid</a:t>
            </a:r>
            <a:r>
              <a:rPr lang="en-US" sz="3600" b="1" dirty="0"/>
              <a:t> </a:t>
            </a:r>
            <a:r>
              <a:rPr lang="en-US" sz="3600" b="1" dirty="0" err="1"/>
              <a:t>Leren</a:t>
            </a:r>
            <a:r>
              <a:rPr lang="en-US" sz="3600" b="1" dirty="0"/>
              <a:t> Toolkit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42042" y="4591789"/>
            <a:ext cx="7455663" cy="70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altLang="nl-NL" sz="2800" dirty="0"/>
              <a:t>Een goede methodiek voor het Voortgezet Onderwijs? </a:t>
            </a:r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endParaRPr lang="nl-NL" altLang="nl-NL" sz="2400" dirty="0"/>
          </a:p>
          <a:p>
            <a:pPr marL="0" indent="0">
              <a:buNone/>
            </a:pPr>
            <a:endParaRPr lang="nl-NL" altLang="nl-NL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51229"/>
            <a:ext cx="2743200" cy="365125"/>
          </a:xfrm>
        </p:spPr>
        <p:txBody>
          <a:bodyPr/>
          <a:lstStyle/>
          <a:p>
            <a:fld id="{E3F87AD8-B345-4B71-83D7-BE14707EB887}" type="datetime1">
              <a:rPr lang="nl-NL" smtClean="0">
                <a:solidFill>
                  <a:schemeClr val="bg1"/>
                </a:solidFill>
              </a:rPr>
              <a:t>14-11-2019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F4C8-E3B3-42CA-AD23-8F1A85AEAFA3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088" y="840593"/>
            <a:ext cx="3665312" cy="518224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5A0B27B-E9FA-406F-B864-B33FC542D5A6}"/>
              </a:ext>
            </a:extLst>
          </p:cNvPr>
          <p:cNvSpPr txBox="1"/>
          <p:nvPr/>
        </p:nvSpPr>
        <p:spPr>
          <a:xfrm>
            <a:off x="642042" y="1954387"/>
            <a:ext cx="56671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chemeClr val="bg1"/>
                </a:solidFill>
              </a:rPr>
              <a:t>MBO/HBO: Effectieve methodiek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altLang="nl-N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chemeClr val="bg1"/>
                </a:solidFill>
              </a:rPr>
              <a:t>NJI database </a:t>
            </a:r>
          </a:p>
          <a:p>
            <a:endParaRPr lang="nl-NL" altLang="nl-NL" sz="2800" dirty="0"/>
          </a:p>
          <a:p>
            <a:endParaRPr lang="nl-NL" altLang="nl-NL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50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775247"/>
            <a:ext cx="8229600" cy="1224136"/>
          </a:xfrm>
          <a:prstGeom prst="rect">
            <a:avLst/>
          </a:prstGeom>
          <a:solidFill>
            <a:srgbClr val="002060"/>
          </a:solidFill>
          <a:ln w="38100">
            <a:noFill/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nl-NL" sz="2800" dirty="0">
                <a:solidFill>
                  <a:schemeClr val="bg1"/>
                </a:solidFill>
              </a:rPr>
              <a:t>1. Is deze methode effectiever dan de gebruikelijke begeleiding?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nl-NL" sz="2800" dirty="0">
              <a:latin typeface="Helvetic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90395" y="3349665"/>
            <a:ext cx="8229600" cy="1008112"/>
          </a:xfrm>
          <a:prstGeom prst="rect">
            <a:avLst/>
          </a:prstGeom>
          <a:solidFill>
            <a:srgbClr val="002060"/>
          </a:solidFill>
          <a:ln>
            <a:noFill/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nl-NL" sz="2800" dirty="0">
                <a:solidFill>
                  <a:schemeClr val="bg1"/>
                </a:solidFill>
              </a:rPr>
              <a:t>2. Verandering in functioneren? Tevredenheid? Gevoel? Inzicht?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90395" y="4951512"/>
            <a:ext cx="8220405" cy="1008112"/>
          </a:xfrm>
          <a:prstGeom prst="rect">
            <a:avLst/>
          </a:prstGeom>
          <a:solidFill>
            <a:srgbClr val="002060"/>
          </a:solidFill>
          <a:ln>
            <a:noFill/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3. Hoe </a:t>
            </a:r>
            <a:r>
              <a:rPr lang="en-US" sz="2800" dirty="0" err="1">
                <a:solidFill>
                  <a:schemeClr val="bg1"/>
                </a:solidFill>
              </a:rPr>
              <a:t>verloopt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communicatie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tussen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leerling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begeleider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61061"/>
            <a:ext cx="2743200" cy="365125"/>
          </a:xfrm>
        </p:spPr>
        <p:txBody>
          <a:bodyPr/>
          <a:lstStyle/>
          <a:p>
            <a:fld id="{4E42752D-90C5-4625-9FB2-18A5536833C6}" type="datetime1">
              <a:rPr lang="nl-NL" smtClean="0">
                <a:solidFill>
                  <a:schemeClr val="bg1"/>
                </a:solidFill>
              </a:rPr>
              <a:t>14-11-2019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F4C8-E3B3-42CA-AD23-8F1A85AEAFA3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0975" y="415066"/>
            <a:ext cx="11630025" cy="917789"/>
          </a:xfrm>
        </p:spPr>
        <p:txBody>
          <a:bodyPr>
            <a:noAutofit/>
          </a:bodyPr>
          <a:lstStyle/>
          <a:p>
            <a:r>
              <a:rPr lang="nl-NL" sz="3600" dirty="0">
                <a:latin typeface="+mn-lt"/>
              </a:rPr>
              <a:t>Interventie studie Begeleid Leren in het VO</a:t>
            </a:r>
          </a:p>
        </p:txBody>
      </p:sp>
    </p:spTree>
    <p:extLst>
      <p:ext uri="{BB962C8B-B14F-4D97-AF65-F5344CB8AC3E}">
        <p14:creationId xmlns:p14="http://schemas.microsoft.com/office/powerpoint/2010/main" val="36523951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Onderzoeksopzet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2000250"/>
            <a:ext cx="4322323" cy="41259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aan</a:t>
            </a:r>
            <a:r>
              <a:rPr lang="en-US" b="0" dirty="0">
                <a:solidFill>
                  <a:schemeClr val="bg1"/>
                </a:solidFill>
              </a:rPr>
              <a:t> 20 </a:t>
            </a:r>
            <a:r>
              <a:rPr lang="en-US" b="0" dirty="0" err="1">
                <a:solidFill>
                  <a:schemeClr val="bg1"/>
                </a:solidFill>
              </a:rPr>
              <a:t>onderwijsprofessionals</a:t>
            </a:r>
            <a:r>
              <a:rPr lang="en-US" b="0" dirty="0">
                <a:solidFill>
                  <a:schemeClr val="bg1"/>
                </a:solidFill>
              </a:rPr>
              <a:t>; </a:t>
            </a:r>
          </a:p>
          <a:p>
            <a:r>
              <a:rPr lang="en-US" dirty="0" err="1">
                <a:solidFill>
                  <a:schemeClr val="bg1"/>
                </a:solidFill>
              </a:rPr>
              <a:t>Vragenlijsten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leerling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én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begeleider</a:t>
            </a:r>
            <a:r>
              <a:rPr lang="en-US" b="0" dirty="0">
                <a:solidFill>
                  <a:schemeClr val="bg1"/>
                </a:solidFill>
              </a:rPr>
              <a:t>;</a:t>
            </a:r>
          </a:p>
          <a:p>
            <a:r>
              <a:rPr lang="en-US" b="0" dirty="0" err="1">
                <a:solidFill>
                  <a:schemeClr val="bg1"/>
                </a:solidFill>
              </a:rPr>
              <a:t>Voor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tijdens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na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begeleidingstraject</a:t>
            </a:r>
            <a:r>
              <a:rPr lang="en-US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55276" y="2000250"/>
            <a:ext cx="4627123" cy="2315437"/>
          </a:xfrm>
        </p:spPr>
        <p:txBody>
          <a:bodyPr/>
          <a:lstStyle/>
          <a:p>
            <a:r>
              <a:rPr lang="en-US" b="0" dirty="0" err="1">
                <a:solidFill>
                  <a:schemeClr val="bg1"/>
                </a:solidFill>
              </a:rPr>
              <a:t>Inclusie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viel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tegen</a:t>
            </a:r>
            <a:endParaRPr lang="en-US" b="0" dirty="0">
              <a:solidFill>
                <a:schemeClr val="bg1"/>
              </a:solidFill>
            </a:endParaRPr>
          </a:p>
          <a:p>
            <a:pPr lvl="1"/>
            <a:r>
              <a:rPr lang="en-US" b="0" dirty="0" err="1">
                <a:solidFill>
                  <a:schemeClr val="bg1"/>
                </a:solidFill>
              </a:rPr>
              <a:t>Tweede</a:t>
            </a:r>
            <a:r>
              <a:rPr lang="en-US" b="0" dirty="0">
                <a:solidFill>
                  <a:schemeClr val="bg1"/>
                </a:solidFill>
              </a:rPr>
              <a:t> ronde training</a:t>
            </a:r>
          </a:p>
          <a:p>
            <a:pPr lvl="1"/>
            <a:r>
              <a:rPr lang="en-US" b="0" dirty="0" err="1">
                <a:solidFill>
                  <a:schemeClr val="bg1"/>
                </a:solidFill>
              </a:rPr>
              <a:t>Vragenlijsten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leerling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begeleider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icon vragenlijs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2480554"/>
            <a:ext cx="1135198" cy="11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icon interview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4315687"/>
            <a:ext cx="1135198" cy="11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55275" y="4063207"/>
            <a:ext cx="46271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Interviews: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Implementatie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effectiviteit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begeleiding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88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521" y="1432112"/>
            <a:ext cx="5697279" cy="47448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 err="1"/>
              <a:t>Wetten</a:t>
            </a:r>
            <a:r>
              <a:rPr lang="en-US" sz="2800" dirty="0"/>
              <a:t>: </a:t>
            </a:r>
            <a:r>
              <a:rPr lang="en-US" sz="2800" dirty="0" err="1"/>
              <a:t>leerplicht</a:t>
            </a:r>
            <a:r>
              <a:rPr lang="en-US" sz="2800" dirty="0"/>
              <a:t>, </a:t>
            </a:r>
            <a:r>
              <a:rPr lang="en-US" sz="2800" dirty="0" err="1"/>
              <a:t>zorgplicht</a:t>
            </a:r>
            <a:endParaRPr lang="en-US" sz="2800" dirty="0"/>
          </a:p>
          <a:p>
            <a:r>
              <a:rPr lang="en-US" sz="2800" dirty="0" err="1"/>
              <a:t>Leeftijd</a:t>
            </a:r>
            <a:r>
              <a:rPr lang="en-US" sz="2800" dirty="0"/>
              <a:t>: </a:t>
            </a:r>
            <a:r>
              <a:rPr lang="en-US" sz="2800" dirty="0" err="1"/>
              <a:t>puberbrein</a:t>
            </a:r>
            <a:r>
              <a:rPr lang="en-US" sz="2800" dirty="0"/>
              <a:t>? </a:t>
            </a:r>
          </a:p>
          <a:p>
            <a:r>
              <a:rPr lang="en-US" sz="2800" dirty="0" err="1"/>
              <a:t>Ouders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fld id="{B52DA04A-C836-4106-931A-7355FF9017F3}" type="datetime1">
              <a:rPr lang="nl-NL" smtClean="0"/>
              <a:t>14-11-2019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F4C8-E3B3-42CA-AD23-8F1A85AEAFA3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Afbeeldingsresultaat voor secondary sch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" b="4172"/>
          <a:stretch/>
        </p:blipFill>
        <p:spPr bwMode="auto">
          <a:xfrm>
            <a:off x="478465" y="1432111"/>
            <a:ext cx="3891516" cy="22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hogescho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3439" r="196" b="19089"/>
          <a:stretch/>
        </p:blipFill>
        <p:spPr bwMode="auto">
          <a:xfrm>
            <a:off x="478465" y="4090250"/>
            <a:ext cx="3891516" cy="22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0309" y="265814"/>
            <a:ext cx="11358391" cy="7694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0" dirty="0" err="1">
                <a:solidFill>
                  <a:srgbClr val="FF9900"/>
                </a:solidFill>
                <a:ea typeface="+mj-ea"/>
                <a:cs typeface="+mj-cs"/>
              </a:rPr>
              <a:t>Eerste</a:t>
            </a:r>
            <a:r>
              <a:rPr lang="en-US" sz="4400" b="1" kern="0" dirty="0">
                <a:solidFill>
                  <a:srgbClr val="FF9900"/>
                </a:solidFill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FF9900"/>
                </a:solidFill>
                <a:ea typeface="+mj-ea"/>
                <a:cs typeface="+mj-cs"/>
              </a:rPr>
              <a:t>resultaten</a:t>
            </a:r>
            <a:r>
              <a:rPr lang="en-US" sz="4400" b="1" kern="0" dirty="0">
                <a:solidFill>
                  <a:srgbClr val="FF9900"/>
                </a:solidFill>
                <a:ea typeface="+mj-ea"/>
                <a:cs typeface="+mj-cs"/>
              </a:rPr>
              <a:t>: MBO/HBO vs. VO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6872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fld id="{B2FC9692-1EEC-48D6-A0A3-69529ADBF744}" type="datetime1">
              <a:rPr lang="nl-NL" smtClean="0"/>
              <a:t>14-11-2019</a:t>
            </a:fld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5BC03F-8C6E-4FEB-A42D-22393DBF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CF3EA-C951-4D8D-A388-417069D9B8B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098" name="Picture 2" descr="Afbeeldingsresultaat voor time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0" y="285817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papers 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3" y="2014997"/>
            <a:ext cx="23336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0309" y="265814"/>
            <a:ext cx="11358391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 err="1">
                <a:solidFill>
                  <a:srgbClr val="FF9900"/>
                </a:solidFill>
              </a:rPr>
              <a:t>Eerste</a:t>
            </a:r>
            <a:r>
              <a:rPr lang="en-US" sz="4000" b="1" kern="0" dirty="0">
                <a:solidFill>
                  <a:srgbClr val="FF9900"/>
                </a:solidFill>
              </a:rPr>
              <a:t> </a:t>
            </a:r>
            <a:r>
              <a:rPr lang="en-US" sz="4000" b="1" kern="0" dirty="0" err="1">
                <a:solidFill>
                  <a:srgbClr val="FF9900"/>
                </a:solidFill>
              </a:rPr>
              <a:t>resultaten</a:t>
            </a:r>
            <a:r>
              <a:rPr lang="en-US" sz="4000" b="1" kern="0" dirty="0">
                <a:solidFill>
                  <a:srgbClr val="FF9900"/>
                </a:solidFill>
              </a:rPr>
              <a:t>: </a:t>
            </a:r>
            <a:r>
              <a:rPr lang="en-US" sz="4000" b="1" kern="0" dirty="0" err="1">
                <a:solidFill>
                  <a:srgbClr val="FF9900"/>
                </a:solidFill>
              </a:rPr>
              <a:t>belemmeringen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114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fld id="{57912EED-BFDE-4975-916D-EC858248EA5D}" type="datetime1">
              <a:rPr lang="nl-NL" sz="1200" smtClean="0">
                <a:solidFill>
                  <a:schemeClr val="bg1"/>
                </a:solidFill>
              </a:rPr>
              <a:t>14-11-2019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5BC03F-8C6E-4FEB-A42D-22393DBF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CF3EA-C951-4D8D-A388-417069D9B8B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4" descr="Afbeeldingsresultaat voor decision sha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88" y="1246430"/>
            <a:ext cx="3100831" cy="23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5" y="3495615"/>
            <a:ext cx="6252070" cy="25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0309" y="265814"/>
            <a:ext cx="11358391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rgbClr val="FF9900"/>
                </a:solidFill>
              </a:rPr>
              <a:t>Eerste</a:t>
            </a:r>
            <a:r>
              <a:rPr lang="en-US" sz="3600" b="1" kern="0" dirty="0">
                <a:solidFill>
                  <a:srgbClr val="FF9900"/>
                </a:solidFill>
              </a:rPr>
              <a:t> </a:t>
            </a:r>
            <a:r>
              <a:rPr lang="en-US" sz="3600" b="1" kern="0" dirty="0" err="1">
                <a:solidFill>
                  <a:srgbClr val="FF9900"/>
                </a:solidFill>
              </a:rPr>
              <a:t>resultaten</a:t>
            </a:r>
            <a:r>
              <a:rPr lang="en-US" sz="3600" b="1" kern="0" dirty="0">
                <a:solidFill>
                  <a:srgbClr val="FF9900"/>
                </a:solidFill>
              </a:rPr>
              <a:t>: wat </a:t>
            </a:r>
            <a:r>
              <a:rPr lang="en-US" sz="3600" b="1" kern="0" dirty="0" err="1">
                <a:solidFill>
                  <a:srgbClr val="FF9900"/>
                </a:solidFill>
              </a:rPr>
              <a:t>werkt</a:t>
            </a:r>
            <a:r>
              <a:rPr lang="en-US" sz="3600" b="1" kern="0" dirty="0">
                <a:solidFill>
                  <a:srgbClr val="FF9900"/>
                </a:solidFill>
              </a:rPr>
              <a:t> </a:t>
            </a:r>
            <a:r>
              <a:rPr lang="en-US" sz="3600" b="1" kern="0" dirty="0" err="1">
                <a:solidFill>
                  <a:srgbClr val="FF9900"/>
                </a:solidFill>
              </a:rPr>
              <a:t>wel</a:t>
            </a:r>
            <a:endParaRPr lang="en-US" sz="3200" dirty="0">
              <a:solidFill>
                <a:srgbClr val="FFC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5406" y="3118280"/>
            <a:ext cx="2462555" cy="2652079"/>
            <a:chOff x="3829050" y="1193800"/>
            <a:chExt cx="4468812" cy="5219618"/>
          </a:xfrm>
        </p:grpSpPr>
        <p:sp>
          <p:nvSpPr>
            <p:cNvPr id="8" name="Rectangle 7"/>
            <p:cNvSpPr/>
            <p:nvPr/>
          </p:nvSpPr>
          <p:spPr>
            <a:xfrm>
              <a:off x="4546600" y="1193800"/>
              <a:ext cx="302895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altLang="nl-NL" sz="900" dirty="0">
                  <a:solidFill>
                    <a:schemeClr val="tx1"/>
                  </a:solidFill>
                </a:rPr>
                <a:t>ROL + OMGEVING</a:t>
              </a:r>
            </a:p>
            <a:p>
              <a:pPr algn="ctr"/>
              <a:r>
                <a:rPr lang="nl-NL" altLang="nl-NL" sz="900" dirty="0">
                  <a:solidFill>
                    <a:schemeClr val="tx1"/>
                  </a:solidFill>
                </a:rPr>
                <a:t>(Leerling + School)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29050" y="3276600"/>
              <a:ext cx="1930400" cy="106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altLang="nl-NL" sz="1000" dirty="0">
                  <a:solidFill>
                    <a:schemeClr val="tx1"/>
                  </a:solidFill>
                </a:rPr>
                <a:t>Vaardigheden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57937" y="3276600"/>
              <a:ext cx="1939925" cy="106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altLang="nl-NL" sz="1050" dirty="0">
                  <a:solidFill>
                    <a:schemeClr val="tx1"/>
                  </a:solidFill>
                </a:rPr>
                <a:t>Hulpbronnen</a:t>
              </a:r>
              <a:endParaRPr lang="nl-NL" altLang="nl-NL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7625" y="5283200"/>
              <a:ext cx="1873250" cy="106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altLang="nl-NL" sz="1050" dirty="0">
                  <a:solidFill>
                    <a:schemeClr val="tx1"/>
                  </a:solidFill>
                </a:rPr>
                <a:t>Succes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91275" y="5283200"/>
              <a:ext cx="1873250" cy="106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altLang="nl-NL" sz="1050" dirty="0">
                  <a:solidFill>
                    <a:schemeClr val="tx1"/>
                  </a:solidFill>
                </a:rPr>
                <a:t>Tevredenheid</a:t>
              </a:r>
              <a:endParaRPr lang="nl-NL" alt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30875" y="5676900"/>
              <a:ext cx="660401" cy="736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C000"/>
                  </a:solidFill>
                </a:rPr>
                <a:t>+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8" idx="2"/>
              <a:endCxn id="9" idx="0"/>
            </p:cNvCxnSpPr>
            <p:nvPr/>
          </p:nvCxnSpPr>
          <p:spPr>
            <a:xfrm flipH="1">
              <a:off x="4794250" y="2565400"/>
              <a:ext cx="1266825" cy="7112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10" idx="0"/>
            </p:cNvCxnSpPr>
            <p:nvPr/>
          </p:nvCxnSpPr>
          <p:spPr>
            <a:xfrm>
              <a:off x="6061075" y="2565400"/>
              <a:ext cx="1266825" cy="7112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2"/>
              <a:endCxn id="11" idx="0"/>
            </p:cNvCxnSpPr>
            <p:nvPr/>
          </p:nvCxnSpPr>
          <p:spPr>
            <a:xfrm>
              <a:off x="4794250" y="4343400"/>
              <a:ext cx="0" cy="939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12" idx="0"/>
            </p:cNvCxnSpPr>
            <p:nvPr/>
          </p:nvCxnSpPr>
          <p:spPr>
            <a:xfrm>
              <a:off x="7327900" y="4343400"/>
              <a:ext cx="0" cy="939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60937" y="4432300"/>
              <a:ext cx="2252663" cy="711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934744" y="4432300"/>
              <a:ext cx="2278856" cy="711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726113" y="3670301"/>
              <a:ext cx="660401" cy="546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C000"/>
                  </a:solidFill>
                </a:rPr>
                <a:t>+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6702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6640A"/>
                </a:solidFill>
              </a:rPr>
              <a:t>Programma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09600" y="2123768"/>
            <a:ext cx="10972800" cy="4002396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Introductie 5-stappen-model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Aan de slag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Onderzoeksresultaten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2210740481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Afsluiting</a:t>
            </a:r>
            <a:endParaRPr lang="nl-NL" dirty="0">
              <a:solidFill>
                <a:srgbClr val="F6640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accent3"/>
                </a:solidFill>
              </a:rPr>
              <a:t>Wat neem je mee uit deze workshop?</a:t>
            </a: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250813" y="6235393"/>
            <a:ext cx="3860800" cy="476250"/>
          </a:xfrm>
        </p:spPr>
        <p:txBody>
          <a:bodyPr/>
          <a:lstStyle/>
          <a:p>
            <a:pPr>
              <a:defRPr/>
            </a:pPr>
            <a:r>
              <a:rPr lang="nl-NL" dirty="0">
                <a:solidFill>
                  <a:srgbClr val="F6640A"/>
                </a:solidFill>
              </a:rPr>
              <a:t>IWP Begeleid Leren november 2019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07" y="2877011"/>
            <a:ext cx="3775587" cy="25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7027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3E190-1723-4774-AC73-A5835BAA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61421-6740-4992-B669-7BF471F15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>
                <a:hlinkClick r:id="rId2"/>
              </a:rPr>
              <a:t>www.begeleidleren.nl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L.beukema@umcg.nl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 err="1">
                <a:hlinkClick r:id="rId4"/>
              </a:rPr>
              <a:t>f.j.m.hiddink@pl.</a:t>
            </a:r>
            <a:r>
              <a:rPr lang="nl-NL" err="1">
                <a:hlinkClick r:id="rId4"/>
              </a:rPr>
              <a:t>hanze</a:t>
            </a:r>
            <a:r>
              <a:rPr lang="nl-NL">
                <a:hlinkClick r:id="rId4"/>
              </a:rPr>
              <a:t>.nl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2235B8-7F02-4EED-B08E-0DF450B1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IWP Begeleid Leren     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33924114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 noChangeArrowheads="1"/>
          </p:cNvSpPr>
          <p:nvPr>
            <p:ph type="title"/>
          </p:nvPr>
        </p:nvSpPr>
        <p:spPr>
          <a:xfrm>
            <a:off x="1992313" y="1024128"/>
            <a:ext cx="8229600" cy="4910328"/>
          </a:xfrm>
        </p:spPr>
        <p:txBody>
          <a:bodyPr/>
          <a:lstStyle/>
          <a:p>
            <a:r>
              <a:rPr lang="nl-NL" altLang="nl-NL" dirty="0">
                <a:solidFill>
                  <a:srgbClr val="F6640A"/>
                </a:solidFill>
              </a:rPr>
              <a:t>VRAAG:</a:t>
            </a:r>
            <a:br>
              <a:rPr lang="nl-NL" altLang="nl-NL" dirty="0">
                <a:solidFill>
                  <a:srgbClr val="F6640A"/>
                </a:solidFill>
              </a:rPr>
            </a:br>
            <a:r>
              <a:rPr lang="nl-NL" altLang="nl-NL" dirty="0">
                <a:solidFill>
                  <a:srgbClr val="F6640A"/>
                </a:solidFill>
              </a:rPr>
              <a:t>‘Als ik weet </a:t>
            </a:r>
            <a:br>
              <a:rPr lang="nl-NL" altLang="nl-NL" dirty="0">
                <a:solidFill>
                  <a:srgbClr val="F6640A"/>
                </a:solidFill>
              </a:rPr>
            </a:br>
            <a:r>
              <a:rPr lang="nl-NL" altLang="nl-NL" dirty="0">
                <a:solidFill>
                  <a:srgbClr val="F6640A"/>
                </a:solidFill>
              </a:rPr>
              <a:t>wat de diagnose is,</a:t>
            </a:r>
            <a:br>
              <a:rPr lang="nl-NL" altLang="nl-NL" dirty="0">
                <a:solidFill>
                  <a:srgbClr val="F6640A"/>
                </a:solidFill>
              </a:rPr>
            </a:br>
            <a:r>
              <a:rPr lang="nl-NL" altLang="nl-NL" dirty="0">
                <a:solidFill>
                  <a:srgbClr val="F6640A"/>
                </a:solidFill>
              </a:rPr>
              <a:t>weet ik dan wat er moet gebeuren om de leerling binnenboord te houden?’</a:t>
            </a:r>
          </a:p>
        </p:txBody>
      </p:sp>
    </p:spTree>
    <p:extLst>
      <p:ext uri="{BB962C8B-B14F-4D97-AF65-F5344CB8AC3E}">
        <p14:creationId xmlns:p14="http://schemas.microsoft.com/office/powerpoint/2010/main" val="86089108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 noChangeArrowheads="1"/>
          </p:cNvSpPr>
          <p:nvPr>
            <p:ph type="title"/>
          </p:nvPr>
        </p:nvSpPr>
        <p:spPr>
          <a:xfrm>
            <a:off x="2135188" y="160338"/>
            <a:ext cx="8229600" cy="1143000"/>
          </a:xfrm>
        </p:spPr>
        <p:txBody>
          <a:bodyPr/>
          <a:lstStyle/>
          <a:p>
            <a:br>
              <a:rPr lang="nl-NL" altLang="nl-NL" sz="4000" dirty="0">
                <a:solidFill>
                  <a:srgbClr val="F6640A"/>
                </a:solidFill>
              </a:rPr>
            </a:br>
            <a:r>
              <a:rPr lang="nl-NL" altLang="nl-NL" dirty="0">
                <a:solidFill>
                  <a:srgbClr val="F6640A"/>
                </a:solidFill>
              </a:rPr>
              <a:t>Soorten diagnostiek</a:t>
            </a:r>
            <a:br>
              <a:rPr lang="nl-NL" altLang="nl-NL" sz="4000" dirty="0">
                <a:solidFill>
                  <a:srgbClr val="F6640A"/>
                </a:solidFill>
              </a:rPr>
            </a:br>
            <a:endParaRPr lang="nl-NL" altLang="nl-NL" sz="4000" dirty="0">
              <a:solidFill>
                <a:srgbClr val="F6640A"/>
              </a:solidFill>
            </a:endParaRPr>
          </a:p>
        </p:txBody>
      </p:sp>
      <p:sp>
        <p:nvSpPr>
          <p:cNvPr id="58371" name="Tijdelijke aanduiding voor inhoud 3"/>
          <p:cNvSpPr>
            <a:spLocks noGrp="1" noChangeArrowheads="1"/>
          </p:cNvSpPr>
          <p:nvPr>
            <p:ph sz="half" idx="2"/>
          </p:nvPr>
        </p:nvSpPr>
        <p:spPr>
          <a:xfrm>
            <a:off x="1703388" y="1700981"/>
            <a:ext cx="4464050" cy="4425183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>
                <a:solidFill>
                  <a:srgbClr val="F6640A"/>
                </a:solidFill>
              </a:rPr>
              <a:t>Psychiatrische diagnostiek &gt;</a:t>
            </a:r>
          </a:p>
          <a:p>
            <a:pPr marL="0" indent="0">
              <a:buNone/>
            </a:pPr>
            <a:endParaRPr lang="nl-NL" altLang="nl-NL" dirty="0">
              <a:solidFill>
                <a:srgbClr val="F6640A"/>
              </a:solidFill>
            </a:endParaRPr>
          </a:p>
          <a:p>
            <a:pPr marL="0" indent="0">
              <a:buNone/>
            </a:pPr>
            <a:endParaRPr lang="nl-NL" altLang="nl-NL" dirty="0">
              <a:solidFill>
                <a:srgbClr val="F6640A"/>
              </a:solidFill>
            </a:endParaRPr>
          </a:p>
          <a:p>
            <a:pPr marL="0" indent="0">
              <a:buNone/>
            </a:pPr>
            <a:r>
              <a:rPr lang="nl-NL" altLang="nl-NL" dirty="0">
                <a:solidFill>
                  <a:srgbClr val="F6640A"/>
                </a:solidFill>
              </a:rPr>
              <a:t>Functionele diagnostiek &gt;	</a:t>
            </a:r>
          </a:p>
          <a:p>
            <a:pPr marL="0" indent="0">
              <a:buNone/>
            </a:pPr>
            <a:endParaRPr lang="nl-NL" altLang="nl-NL" dirty="0">
              <a:solidFill>
                <a:srgbClr val="F6640A"/>
              </a:solidFill>
            </a:endParaRPr>
          </a:p>
          <a:p>
            <a:pPr marL="0" indent="0">
              <a:buNone/>
            </a:pPr>
            <a:r>
              <a:rPr lang="nl-NL" altLang="nl-NL" dirty="0">
                <a:solidFill>
                  <a:srgbClr val="F6640A"/>
                </a:solidFill>
              </a:rPr>
              <a:t>Hulpbronnen diagnostiek &gt;</a:t>
            </a:r>
          </a:p>
          <a:p>
            <a:pPr marL="0" indent="0">
              <a:buNone/>
            </a:pPr>
            <a:endParaRPr lang="nl-NL" altLang="nl-NL" dirty="0"/>
          </a:p>
          <a:p>
            <a:pPr marL="0" indent="0">
              <a:buNone/>
            </a:pPr>
            <a:endParaRPr lang="nl-NL" altLang="nl-NL" dirty="0"/>
          </a:p>
        </p:txBody>
      </p:sp>
      <p:sp>
        <p:nvSpPr>
          <p:cNvPr id="58372" name="Tijdelijke aanduiding voor inhoud 5"/>
          <p:cNvSpPr>
            <a:spLocks noGrp="1" noChangeArrowheads="1"/>
          </p:cNvSpPr>
          <p:nvPr>
            <p:ph sz="quarter" idx="4"/>
          </p:nvPr>
        </p:nvSpPr>
        <p:spPr>
          <a:xfrm>
            <a:off x="6383338" y="1700981"/>
            <a:ext cx="4076700" cy="3704458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>
                <a:solidFill>
                  <a:schemeClr val="bg1"/>
                </a:solidFill>
              </a:rPr>
              <a:t>Ziektebeeld/symptomen </a:t>
            </a:r>
          </a:p>
          <a:p>
            <a:pPr marL="0" indent="0">
              <a:buNone/>
            </a:pPr>
            <a:r>
              <a:rPr lang="nl-NL" altLang="nl-NL" dirty="0">
                <a:solidFill>
                  <a:schemeClr val="bg1"/>
                </a:solidFill>
              </a:rPr>
              <a:t>&gt; behandeling</a:t>
            </a:r>
          </a:p>
          <a:p>
            <a:pPr marL="0" indent="0">
              <a:buNone/>
            </a:pPr>
            <a:endParaRPr lang="nl-NL" alt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altLang="nl-NL" dirty="0">
                <a:solidFill>
                  <a:schemeClr val="bg1"/>
                </a:solidFill>
              </a:rPr>
              <a:t>Vaardigheden tekort </a:t>
            </a:r>
          </a:p>
          <a:p>
            <a:pPr marL="0" indent="0">
              <a:buNone/>
            </a:pPr>
            <a:r>
              <a:rPr lang="nl-NL" altLang="nl-NL" dirty="0">
                <a:solidFill>
                  <a:schemeClr val="bg1"/>
                </a:solidFill>
              </a:rPr>
              <a:t>&gt; leren + toepassen</a:t>
            </a:r>
          </a:p>
          <a:p>
            <a:pPr marL="0" indent="0">
              <a:buNone/>
            </a:pPr>
            <a:endParaRPr lang="nl-NL" alt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altLang="nl-NL" dirty="0">
                <a:solidFill>
                  <a:schemeClr val="bg1"/>
                </a:solidFill>
              </a:rPr>
              <a:t>Hulpbronnen tekort</a:t>
            </a:r>
          </a:p>
          <a:p>
            <a:pPr marL="0" indent="0">
              <a:buNone/>
            </a:pPr>
            <a:r>
              <a:rPr lang="nl-NL" altLang="nl-NL" dirty="0">
                <a:solidFill>
                  <a:schemeClr val="bg1"/>
                </a:solidFill>
              </a:rPr>
              <a:t>&gt; organiseren + gebruiken</a:t>
            </a:r>
          </a:p>
        </p:txBody>
      </p:sp>
    </p:spTree>
    <p:extLst>
      <p:ext uri="{BB962C8B-B14F-4D97-AF65-F5344CB8AC3E}">
        <p14:creationId xmlns:p14="http://schemas.microsoft.com/office/powerpoint/2010/main" val="212400319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altLang="nl-NL" sz="3600" dirty="0">
                <a:solidFill>
                  <a:srgbClr val="F6640A"/>
                </a:solidFill>
              </a:rPr>
            </a:br>
            <a:r>
              <a:rPr lang="nl-NL" altLang="nl-NL" dirty="0">
                <a:solidFill>
                  <a:srgbClr val="F6640A"/>
                </a:solidFill>
              </a:rPr>
              <a:t>Doelstelling begeleiding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3959351"/>
          </a:xfrm>
        </p:spPr>
        <p:txBody>
          <a:bodyPr/>
          <a:lstStyle/>
          <a:p>
            <a:pPr marL="0" indent="0" algn="l" eaLnBrk="1" hangingPunct="1">
              <a:buNone/>
            </a:pPr>
            <a:endParaRPr lang="nl-NL" altLang="nl-NL" sz="3600" u="sng" dirty="0">
              <a:solidFill>
                <a:schemeClr val="bg1"/>
              </a:solidFill>
            </a:endParaRPr>
          </a:p>
          <a:p>
            <a:pPr marL="0" indent="0" algn="l" eaLnBrk="1" hangingPunct="1">
              <a:buNone/>
            </a:pPr>
            <a:r>
              <a:rPr lang="nl-NL" altLang="nl-NL" sz="3600" u="sng" dirty="0">
                <a:solidFill>
                  <a:schemeClr val="bg1"/>
                </a:solidFill>
              </a:rPr>
              <a:t>Leerlingen</a:t>
            </a:r>
            <a:r>
              <a:rPr lang="nl-NL" altLang="nl-NL" sz="3600" dirty="0">
                <a:solidFill>
                  <a:schemeClr val="bg1"/>
                </a:solidFill>
              </a:rPr>
              <a:t> met psychische of cognitieve problemen helpen beter te </a:t>
            </a:r>
            <a:r>
              <a:rPr lang="nl-NL" altLang="nl-NL" sz="3600" u="sng" dirty="0">
                <a:solidFill>
                  <a:schemeClr val="bg1"/>
                </a:solidFill>
              </a:rPr>
              <a:t>functioneren</a:t>
            </a:r>
            <a:r>
              <a:rPr lang="nl-NL" altLang="nl-NL" sz="3600" dirty="0">
                <a:solidFill>
                  <a:schemeClr val="bg1"/>
                </a:solidFill>
              </a:rPr>
              <a:t> zodat ze met </a:t>
            </a:r>
            <a:r>
              <a:rPr lang="nl-NL" altLang="nl-NL" sz="3600" u="sng" dirty="0">
                <a:solidFill>
                  <a:schemeClr val="bg1"/>
                </a:solidFill>
              </a:rPr>
              <a:t>succes</a:t>
            </a:r>
            <a:r>
              <a:rPr lang="nl-NL" altLang="nl-NL" sz="3600" dirty="0">
                <a:solidFill>
                  <a:schemeClr val="bg1"/>
                </a:solidFill>
              </a:rPr>
              <a:t> en naar hun eigen </a:t>
            </a:r>
            <a:r>
              <a:rPr lang="nl-NL" altLang="nl-NL" sz="3600" u="sng" dirty="0">
                <a:solidFill>
                  <a:schemeClr val="bg1"/>
                </a:solidFill>
              </a:rPr>
              <a:t>tevredenheid</a:t>
            </a:r>
            <a:r>
              <a:rPr lang="nl-NL" altLang="nl-NL" sz="3600" dirty="0">
                <a:solidFill>
                  <a:schemeClr val="bg1"/>
                </a:solidFill>
              </a:rPr>
              <a:t> de opleiding van </a:t>
            </a:r>
            <a:r>
              <a:rPr lang="nl-NL" altLang="nl-NL" sz="3600" u="sng" dirty="0">
                <a:solidFill>
                  <a:schemeClr val="bg1"/>
                </a:solidFill>
              </a:rPr>
              <a:t>eigen keuze</a:t>
            </a:r>
            <a:r>
              <a:rPr lang="nl-NL" altLang="nl-NL" sz="3600" dirty="0">
                <a:solidFill>
                  <a:schemeClr val="bg1"/>
                </a:solidFill>
              </a:rPr>
              <a:t> kunnen (ver)volgen.</a:t>
            </a:r>
          </a:p>
          <a:p>
            <a:pPr marL="0" indent="0" algn="l" eaLnBrk="1" hangingPunct="1"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marL="0" indent="0" algn="l" eaLnBrk="1" hangingPunct="1"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nl-NL" altLang="nl-NL" sz="1400" b="0" dirty="0">
              <a:solidFill>
                <a:srgbClr val="F6640A"/>
              </a:solidFill>
            </a:endParaRPr>
          </a:p>
          <a:p>
            <a:pPr marL="0" indent="0" algn="ctr" eaLnBrk="1" hangingPunct="1">
              <a:buNone/>
            </a:pPr>
            <a:endParaRPr lang="nl-NL" altLang="nl-NL" sz="1400" b="0" dirty="0">
              <a:solidFill>
                <a:srgbClr val="F664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5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>
            <a:extLst>
              <a:ext uri="{FF2B5EF4-FFF2-40B4-BE49-F238E27FC236}">
                <a16:creationId xmlns:a16="http://schemas.microsoft.com/office/drawing/2014/main" id="{3708DE5B-4C00-40AD-8B7F-F2BDDD8F8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2225"/>
            <a:ext cx="8229600" cy="1143000"/>
          </a:xfrm>
        </p:spPr>
        <p:txBody>
          <a:bodyPr/>
          <a:lstStyle/>
          <a:p>
            <a:r>
              <a:rPr lang="nl-NL" altLang="nl-NL" sz="3600"/>
              <a:t>Dilemma’s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7648F-4617-4C80-8EE7-1C61DB2182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8871" y="1196975"/>
            <a:ext cx="9964270" cy="48958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</a:rPr>
              <a:t>Patiëntrol</a:t>
            </a:r>
            <a:r>
              <a:rPr lang="en-US" altLang="nl-NL" sz="2400" dirty="0">
                <a:solidFill>
                  <a:schemeClr val="bg1"/>
                </a:solidFill>
              </a:rPr>
              <a:t>	   		vs	</a:t>
            </a:r>
            <a:r>
              <a:rPr lang="en-US" altLang="nl-NL" sz="2400" dirty="0" err="1">
                <a:solidFill>
                  <a:schemeClr val="bg1"/>
                </a:solidFill>
              </a:rPr>
              <a:t>Leerlingrol</a:t>
            </a:r>
            <a:endParaRPr lang="en-US" altLang="nl-NL" sz="2400" i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</a:rPr>
              <a:t>Hulpverlener</a:t>
            </a:r>
            <a:r>
              <a:rPr lang="en-US" altLang="nl-NL" sz="2400" dirty="0">
                <a:solidFill>
                  <a:schemeClr val="bg1"/>
                </a:solidFill>
              </a:rPr>
              <a:t> 		vs	Docent/mentor</a:t>
            </a:r>
          </a:p>
          <a:p>
            <a:pPr eaLnBrk="1" hangingPunct="1">
              <a:buFontTx/>
              <a:buNone/>
            </a:pPr>
            <a:endParaRPr lang="en-US" altLang="nl-NL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nl-NL" sz="2400" dirty="0">
                <a:solidFill>
                  <a:schemeClr val="bg1"/>
                </a:solidFill>
              </a:rPr>
              <a:t>Professional/</a:t>
            </a:r>
            <a:r>
              <a:rPr lang="en-US" altLang="nl-NL" sz="2400" dirty="0" err="1">
                <a:solidFill>
                  <a:schemeClr val="bg1"/>
                </a:solidFill>
              </a:rPr>
              <a:t>Ouders</a:t>
            </a:r>
            <a:r>
              <a:rPr lang="en-US" altLang="nl-NL" sz="2400" dirty="0">
                <a:solidFill>
                  <a:schemeClr val="bg1"/>
                </a:solidFill>
              </a:rPr>
              <a:t> 	vs	</a:t>
            </a:r>
            <a:r>
              <a:rPr lang="en-US" altLang="nl-NL" sz="2400" dirty="0" err="1">
                <a:solidFill>
                  <a:schemeClr val="bg1"/>
                </a:solidFill>
              </a:rPr>
              <a:t>Leerling</a:t>
            </a:r>
            <a:r>
              <a:rPr lang="en-US" altLang="nl-NL" sz="2400" dirty="0">
                <a:solidFill>
                  <a:schemeClr val="bg1"/>
                </a:solidFill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</a:rPr>
              <a:t>als</a:t>
            </a:r>
            <a:endParaRPr lang="en-US" altLang="nl-NL" sz="24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nl-NL" sz="2400" dirty="0">
                <a:solidFill>
                  <a:schemeClr val="bg1"/>
                </a:solidFill>
              </a:rPr>
              <a:t>    </a:t>
            </a:r>
            <a:r>
              <a:rPr lang="en-US" altLang="nl-NL" sz="2400" dirty="0" err="1">
                <a:solidFill>
                  <a:schemeClr val="bg1"/>
                </a:solidFill>
              </a:rPr>
              <a:t>probleemeigenaar</a:t>
            </a:r>
            <a:r>
              <a:rPr lang="en-US" altLang="nl-NL" sz="2400" dirty="0">
                <a:solidFill>
                  <a:schemeClr val="bg1"/>
                </a:solidFill>
              </a:rPr>
              <a:t>		</a:t>
            </a:r>
            <a:r>
              <a:rPr lang="en-US" altLang="nl-NL" sz="2400" dirty="0" err="1">
                <a:solidFill>
                  <a:schemeClr val="bg1"/>
                </a:solidFill>
              </a:rPr>
              <a:t>probleemeigenaar</a:t>
            </a:r>
            <a:endParaRPr lang="en-US" altLang="nl-NL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nl-NL" sz="2400" dirty="0">
                <a:solidFill>
                  <a:schemeClr val="bg1"/>
                </a:solidFill>
              </a:rPr>
              <a:t>Professional </a:t>
            </a:r>
            <a:r>
              <a:rPr lang="en-US" altLang="nl-NL" sz="2400" dirty="0" err="1">
                <a:solidFill>
                  <a:schemeClr val="bg1"/>
                </a:solidFill>
              </a:rPr>
              <a:t>als</a:t>
            </a:r>
            <a:r>
              <a:rPr lang="en-US" altLang="nl-NL" sz="2400" dirty="0">
                <a:solidFill>
                  <a:schemeClr val="bg1"/>
                </a:solidFill>
              </a:rPr>
              <a:t> 	vs	</a:t>
            </a:r>
            <a:r>
              <a:rPr lang="en-US" altLang="nl-NL" sz="2400" dirty="0" err="1">
                <a:solidFill>
                  <a:schemeClr val="bg1"/>
                </a:solidFill>
              </a:rPr>
              <a:t>Leerling</a:t>
            </a:r>
            <a:r>
              <a:rPr lang="en-US" altLang="nl-NL" sz="2400" dirty="0">
                <a:solidFill>
                  <a:schemeClr val="bg1"/>
                </a:solidFill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</a:rPr>
              <a:t>als</a:t>
            </a:r>
            <a:r>
              <a:rPr lang="en-US" altLang="nl-NL" sz="2400" dirty="0">
                <a:solidFill>
                  <a:schemeClr val="bg1"/>
                </a:solidFill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</a:rPr>
              <a:t>regievoerder</a:t>
            </a:r>
            <a:r>
              <a:rPr lang="en-US" altLang="nl-NL" sz="2400" dirty="0">
                <a:solidFill>
                  <a:schemeClr val="bg1"/>
                </a:solidFill>
              </a:rPr>
              <a:t>			</a:t>
            </a:r>
            <a:r>
              <a:rPr lang="en-US" altLang="nl-NL" sz="2400" dirty="0" err="1">
                <a:solidFill>
                  <a:schemeClr val="bg1"/>
                </a:solidFill>
              </a:rPr>
              <a:t>regievoerder</a:t>
            </a:r>
            <a:endParaRPr lang="en-US" altLang="nl-NL" sz="24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nl-NL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nl-NL" sz="2400" dirty="0">
                <a:solidFill>
                  <a:schemeClr val="bg1"/>
                </a:solidFill>
              </a:rPr>
              <a:t>Norm			vs	</a:t>
            </a:r>
            <a:r>
              <a:rPr lang="en-US" altLang="nl-NL" sz="2400" dirty="0" err="1">
                <a:solidFill>
                  <a:schemeClr val="bg1"/>
                </a:solidFill>
              </a:rPr>
              <a:t>Vorm</a:t>
            </a:r>
            <a:endParaRPr lang="en-US" altLang="nl-NL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nl-NL" sz="2400" dirty="0">
                <a:solidFill>
                  <a:schemeClr val="bg1"/>
                </a:solidFill>
              </a:rPr>
              <a:t>School			vs	Stage</a:t>
            </a:r>
          </a:p>
        </p:txBody>
      </p:sp>
      <p:sp>
        <p:nvSpPr>
          <p:cNvPr id="89092" name="Tijdelijke aanduiding voor voettekst 1">
            <a:extLst>
              <a:ext uri="{FF2B5EF4-FFF2-40B4-BE49-F238E27FC236}">
                <a16:creationId xmlns:a16="http://schemas.microsoft.com/office/drawing/2014/main" id="{C95CD5B8-9B4D-4AB0-8CBA-8E024775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 b="0">
                <a:solidFill>
                  <a:srgbClr val="FF9900"/>
                </a:solidFill>
              </a:rPr>
              <a:t>IWP Begeleid Leren      September 2019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1336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000" dirty="0">
                <a:solidFill>
                  <a:srgbClr val="F6640A"/>
                </a:solidFill>
              </a:rPr>
              <a:t>Uitgangspunt Begeleidingsmethodiek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1336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nl-NL" altLang="nl-NL" sz="2800" dirty="0">
                <a:solidFill>
                  <a:schemeClr val="bg1"/>
                </a:solidFill>
              </a:rPr>
              <a:t>Leerlingrol + opleiding/school </a:t>
            </a:r>
          </a:p>
          <a:p>
            <a:pPr algn="ctr" eaLnBrk="1" hangingPunct="1">
              <a:buFontTx/>
              <a:buNone/>
            </a:pPr>
            <a:r>
              <a:rPr lang="nl-NL" altLang="nl-NL" sz="2800" dirty="0">
                <a:solidFill>
                  <a:schemeClr val="bg1"/>
                </a:solidFill>
              </a:rPr>
              <a:t>van eigen keuze</a:t>
            </a:r>
          </a:p>
          <a:p>
            <a:pPr algn="ctr" eaLnBrk="1" hangingPunct="1">
              <a:buFontTx/>
              <a:buNone/>
            </a:pPr>
            <a:endParaRPr lang="nl-NL" altLang="nl-NL" sz="2800" dirty="0"/>
          </a:p>
          <a:p>
            <a:pPr algn="ctr" eaLnBrk="1" hangingPunct="1">
              <a:buFontTx/>
              <a:buNone/>
            </a:pPr>
            <a:endParaRPr lang="nl-NL" altLang="nl-NL" sz="2800" dirty="0"/>
          </a:p>
          <a:p>
            <a:pPr algn="ctr" eaLnBrk="1" hangingPunct="1">
              <a:buFontTx/>
              <a:buNone/>
            </a:pPr>
            <a:r>
              <a:rPr lang="nl-NL" altLang="nl-NL" sz="2800" dirty="0">
                <a:solidFill>
                  <a:schemeClr val="bg1"/>
                </a:solidFill>
              </a:rPr>
              <a:t>Vaardigheden + Hulpbronnen</a:t>
            </a:r>
          </a:p>
          <a:p>
            <a:pPr algn="ctr" eaLnBrk="1" hangingPunct="1">
              <a:buFontTx/>
              <a:buNone/>
            </a:pPr>
            <a:endParaRPr lang="nl-NL" altLang="nl-NL" sz="2800" dirty="0"/>
          </a:p>
          <a:p>
            <a:pPr algn="ctr" eaLnBrk="1" hangingPunct="1">
              <a:buFontTx/>
              <a:buNone/>
            </a:pPr>
            <a:endParaRPr lang="nl-NL" altLang="nl-NL" sz="2800" dirty="0"/>
          </a:p>
          <a:p>
            <a:pPr algn="ctr" eaLnBrk="1" hangingPunct="1">
              <a:buFontTx/>
              <a:buNone/>
            </a:pPr>
            <a:r>
              <a:rPr lang="nl-NL" altLang="nl-NL" sz="2800" dirty="0"/>
              <a:t>   </a:t>
            </a:r>
            <a:r>
              <a:rPr lang="nl-NL" altLang="nl-NL" sz="2800" dirty="0">
                <a:solidFill>
                  <a:schemeClr val="bg1"/>
                </a:solidFill>
              </a:rPr>
              <a:t>Succes + Tevredenheid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6311900" y="2636838"/>
            <a:ext cx="647700" cy="1079500"/>
          </a:xfrm>
          <a:prstGeom prst="line">
            <a:avLst/>
          </a:prstGeom>
          <a:noFill/>
          <a:ln w="38100" cap="sq">
            <a:solidFill>
              <a:srgbClr val="FF99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943476" y="2636838"/>
            <a:ext cx="576263" cy="1066800"/>
          </a:xfrm>
          <a:prstGeom prst="line">
            <a:avLst/>
          </a:prstGeom>
          <a:noFill/>
          <a:ln w="38100" cap="sq">
            <a:solidFill>
              <a:srgbClr val="FF99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4943475" y="4221163"/>
            <a:ext cx="0" cy="10080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6959600" y="4221164"/>
            <a:ext cx="0" cy="9366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>
            <a:off x="5159376" y="4221164"/>
            <a:ext cx="1584325" cy="9366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5159375" y="4221164"/>
            <a:ext cx="1512888" cy="9366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398826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solidFill>
                  <a:srgbClr val="F6640A"/>
                </a:solidFill>
              </a:rPr>
              <a:t>5-stappen-model </a:t>
            </a:r>
          </a:p>
        </p:txBody>
      </p:sp>
      <p:sp>
        <p:nvSpPr>
          <p:cNvPr id="91139" name="Tijdelijke aanduiding voor inhoud 2"/>
          <p:cNvSpPr>
            <a:spLocks noGrp="1" noChangeArrowheads="1"/>
          </p:cNvSpPr>
          <p:nvPr>
            <p:ph idx="1"/>
          </p:nvPr>
        </p:nvSpPr>
        <p:spPr>
          <a:xfrm>
            <a:off x="412955" y="1417638"/>
            <a:ext cx="11670889" cy="5219135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1 	Start traject</a:t>
            </a:r>
          </a:p>
          <a:p>
            <a:pPr marL="0" indent="0">
              <a:buNone/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2 	Achterhalen onmisbare vaardigheden en hulpbronnen	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3 	Welke vaardigheden moet de leerling nog leren en welke 			hulpbronnen organiseren?</a:t>
            </a:r>
          </a:p>
          <a:p>
            <a:pPr marL="0" indent="0">
              <a:buNone/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4	Het Individueel School Ontwikkelplan (ISOP) opstellen</a:t>
            </a:r>
          </a:p>
          <a:p>
            <a:pPr marL="0" indent="0">
              <a:buNone/>
            </a:pPr>
            <a:endParaRPr lang="nl-NL" altLang="nl-NL" sz="2800" dirty="0"/>
          </a:p>
          <a:p>
            <a:pPr marL="0" indent="0">
              <a:buNone/>
            </a:pPr>
            <a:r>
              <a:rPr lang="nl-NL" altLang="nl-NL" sz="2400" dirty="0">
                <a:solidFill>
                  <a:schemeClr val="bg1"/>
                </a:solidFill>
              </a:rPr>
              <a:t>Stap 5	ISOP uitvoeren, monitoren en evalueren</a:t>
            </a:r>
          </a:p>
        </p:txBody>
      </p:sp>
      <p:sp>
        <p:nvSpPr>
          <p:cNvPr id="91140" name="Rectangle 9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b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9159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6640A"/>
                </a:solidFill>
              </a:rPr>
              <a:t>Kenmerken vaardigheden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00980"/>
            <a:ext cx="10972800" cy="442518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Gedrag dat je kunt zien, horen, ruiken of voelen.</a:t>
            </a:r>
          </a:p>
          <a:p>
            <a:r>
              <a:rPr lang="nl-NL" dirty="0">
                <a:solidFill>
                  <a:schemeClr val="bg1"/>
                </a:solidFill>
              </a:rPr>
              <a:t>Het bestaat vaak uit een beperkt aantal deelhandelingen.</a:t>
            </a:r>
          </a:p>
          <a:p>
            <a:r>
              <a:rPr lang="nl-NL" dirty="0">
                <a:solidFill>
                  <a:schemeClr val="bg1"/>
                </a:solidFill>
              </a:rPr>
              <a:t>Je kunt het leren door uitleg te krijgen, een demonstratie te zien en door te oefenen.</a:t>
            </a:r>
          </a:p>
          <a:p>
            <a:r>
              <a:rPr lang="nl-NL" dirty="0">
                <a:solidFill>
                  <a:schemeClr val="bg1"/>
                </a:solidFill>
              </a:rPr>
              <a:t>Het is positief geformuleerd en bestaat uit een werkwoord en zelfstandig naamwoord.</a:t>
            </a:r>
          </a:p>
        </p:txBody>
      </p:sp>
    </p:spTree>
    <p:extLst>
      <p:ext uri="{BB962C8B-B14F-4D97-AF65-F5344CB8AC3E}">
        <p14:creationId xmlns:p14="http://schemas.microsoft.com/office/powerpoint/2010/main" val="224718692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lies">
  <a:themeElements>
    <a:clrScheme name="li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3ACD3C1948D42BECA485D05445E70" ma:contentTypeVersion="10" ma:contentTypeDescription="Een nieuw document maken." ma:contentTypeScope="" ma:versionID="3aad2d2b22397b4773a292c4f17bc4d7">
  <xsd:schema xmlns:xsd="http://www.w3.org/2001/XMLSchema" xmlns:xs="http://www.w3.org/2001/XMLSchema" xmlns:p="http://schemas.microsoft.com/office/2006/metadata/properties" xmlns:ns2="f1474087-4e67-4afa-8b67-260e774a898f" xmlns:ns3="49fac317-f441-4910-8e0b-ab191711c8a2" targetNamespace="http://schemas.microsoft.com/office/2006/metadata/properties" ma:root="true" ma:fieldsID="90f78fb1f710421f7028b4b3572f8c58" ns2:_="" ns3:_="">
    <xsd:import namespace="f1474087-4e67-4afa-8b67-260e774a898f"/>
    <xsd:import namespace="49fac317-f441-4910-8e0b-ab191711c8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74087-4e67-4afa-8b67-260e774a89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ac317-f441-4910-8e0b-ab191711c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5C53B5-AAE9-4F29-A5AC-8F1593EEBBB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d665bda0-32f6-4388-bc96-c7f43a2006b3"/>
    <ds:schemaRef ds:uri="41d31240-3f9b-4160-aa9d-7e114304e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35259B-9974-4910-8AAE-88F4A497C9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8499BE-228B-4642-9169-0AD6F35E3E79}"/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1057</Words>
  <Application>Microsoft Office PowerPoint</Application>
  <PresentationFormat>Breedbeeld</PresentationFormat>
  <Paragraphs>254</Paragraphs>
  <Slides>21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lies</vt:lpstr>
      <vt:lpstr>PowerPoint-presentatie</vt:lpstr>
      <vt:lpstr>Programma</vt:lpstr>
      <vt:lpstr>VRAAG: ‘Als ik weet  wat de diagnose is, weet ik dan wat er moet gebeuren om de leerling binnenboord te houden?’</vt:lpstr>
      <vt:lpstr> Soorten diagnostiek </vt:lpstr>
      <vt:lpstr> Doelstelling begeleiding</vt:lpstr>
      <vt:lpstr>Dilemma’s</vt:lpstr>
      <vt:lpstr>PowerPoint-presentatie</vt:lpstr>
      <vt:lpstr>5-stappen-model </vt:lpstr>
      <vt:lpstr>Kenmerken vaardigheden</vt:lpstr>
      <vt:lpstr>Aan de slag</vt:lpstr>
      <vt:lpstr>Stap 3  Onmisbare (deel-)vaardigheden beschrijven</vt:lpstr>
      <vt:lpstr>Stap 3a Onmisbare vaardigheden</vt:lpstr>
      <vt:lpstr>Onderzoek en eerste resultaten</vt:lpstr>
      <vt:lpstr>Begeleid Leren Toolkit</vt:lpstr>
      <vt:lpstr>Interventie studie Begeleid Leren in het VO</vt:lpstr>
      <vt:lpstr>Onderzoeksopzet</vt:lpstr>
      <vt:lpstr>PowerPoint-presentatie</vt:lpstr>
      <vt:lpstr>PowerPoint-presentatie</vt:lpstr>
      <vt:lpstr>PowerPoint-presentatie</vt:lpstr>
      <vt:lpstr>Afsluiting</vt:lpstr>
      <vt:lpstr>Contactgegevens</vt:lpstr>
    </vt:vector>
  </TitlesOfParts>
  <Company>Hanzehogeschool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Hiddink FJM, Franca</dc:creator>
  <cp:lastModifiedBy>Franca Hiddink</cp:lastModifiedBy>
  <cp:revision>48</cp:revision>
  <dcterms:created xsi:type="dcterms:W3CDTF">2019-10-14T08:39:09Z</dcterms:created>
  <dcterms:modified xsi:type="dcterms:W3CDTF">2019-11-14T12:32:59Z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0x010100BBA3ACD3C1948D42BECA485D05445E70</vt:lpwstr>
  </property>
</Properties>
</file>