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5"/>
  </p:sldMasterIdLst>
  <p:notesMasterIdLst>
    <p:notesMasterId r:id="rId26"/>
  </p:notesMasterIdLst>
  <p:sldIdLst>
    <p:sldId id="256" r:id="rId6"/>
    <p:sldId id="292" r:id="rId7"/>
    <p:sldId id="291" r:id="rId8"/>
    <p:sldId id="293" r:id="rId9"/>
    <p:sldId id="294" r:id="rId10"/>
    <p:sldId id="296" r:id="rId11"/>
    <p:sldId id="295" r:id="rId12"/>
    <p:sldId id="300" r:id="rId13"/>
    <p:sldId id="297" r:id="rId14"/>
    <p:sldId id="298" r:id="rId15"/>
    <p:sldId id="285" r:id="rId16"/>
    <p:sldId id="290" r:id="rId17"/>
    <p:sldId id="264" r:id="rId18"/>
    <p:sldId id="279" r:id="rId19"/>
    <p:sldId id="281" r:id="rId20"/>
    <p:sldId id="280" r:id="rId21"/>
    <p:sldId id="289" r:id="rId22"/>
    <p:sldId id="283" r:id="rId23"/>
    <p:sldId id="301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28AD992-E538-4162-A031-AAC391FE31D9}">
          <p14:sldIdLst>
            <p14:sldId id="256"/>
            <p14:sldId id="292"/>
            <p14:sldId id="291"/>
            <p14:sldId id="293"/>
            <p14:sldId id="294"/>
            <p14:sldId id="296"/>
            <p14:sldId id="295"/>
            <p14:sldId id="300"/>
            <p14:sldId id="297"/>
            <p14:sldId id="298"/>
            <p14:sldId id="285"/>
            <p14:sldId id="290"/>
            <p14:sldId id="264"/>
            <p14:sldId id="279"/>
            <p14:sldId id="281"/>
            <p14:sldId id="280"/>
            <p14:sldId id="289"/>
            <p14:sldId id="283"/>
            <p14:sldId id="301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52"/>
    <a:srgbClr val="018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24" Type="http://schemas.openxmlformats.org/officeDocument/2006/relationships/slide" Target="slides/slide19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273A-198B-4DBE-AD52-A12FE51C750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6DF72-680E-4DFE-AD2E-E334EE5752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64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DF72-680E-4DFE-AD2E-E334EE57520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84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DF72-680E-4DFE-AD2E-E334EE57520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01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DF72-680E-4DFE-AD2E-E334EE57520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01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DF72-680E-4DFE-AD2E-E334EE57520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53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3" y="524309"/>
            <a:ext cx="2965058" cy="920066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0" y="3438144"/>
            <a:ext cx="9144000" cy="3419856"/>
          </a:xfrm>
          <a:prstGeom prst="rect">
            <a:avLst/>
          </a:prstGeom>
          <a:solidFill>
            <a:srgbClr val="00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545336" y="1722120"/>
            <a:ext cx="6970014" cy="7275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415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1" name="Ondertitel 2"/>
          <p:cNvSpPr>
            <a:spLocks noGrp="1"/>
          </p:cNvSpPr>
          <p:nvPr>
            <p:ph type="subTitle" idx="1"/>
          </p:nvPr>
        </p:nvSpPr>
        <p:spPr>
          <a:xfrm>
            <a:off x="1545336" y="2502705"/>
            <a:ext cx="6970014" cy="73806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1839E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752"/>
            <a:ext cx="9136573" cy="19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2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059" y="1681163"/>
            <a:ext cx="3703123" cy="823912"/>
          </a:xfrm>
        </p:spPr>
        <p:txBody>
          <a:bodyPr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lang="nl-NL" sz="1800" b="0" i="0" kern="1200" baseline="0" dirty="0" smtClean="0">
                <a:solidFill>
                  <a:srgbClr val="01839E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5059" y="2660905"/>
            <a:ext cx="3703123" cy="352875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873" y="2660905"/>
            <a:ext cx="3717681" cy="352875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95058" y="731520"/>
            <a:ext cx="7551773" cy="727520"/>
          </a:xfrm>
        </p:spPr>
        <p:txBody>
          <a:bodyPr/>
          <a:lstStyle>
            <a:lvl1pPr>
              <a:defRPr>
                <a:solidFill>
                  <a:srgbClr val="00415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4"/>
          </p:nvPr>
        </p:nvSpPr>
        <p:spPr>
          <a:xfrm>
            <a:off x="4640873" y="1681163"/>
            <a:ext cx="3717681" cy="823912"/>
          </a:xfrm>
        </p:spPr>
        <p:txBody>
          <a:bodyPr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lang="nl-NL" sz="1800" b="0" i="0" kern="1200" baseline="0" dirty="0" smtClean="0">
                <a:solidFill>
                  <a:srgbClr val="01839E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Rechthoek 14"/>
          <p:cNvSpPr/>
          <p:nvPr/>
        </p:nvSpPr>
        <p:spPr>
          <a:xfrm>
            <a:off x="-5862" y="844062"/>
            <a:ext cx="175847" cy="5442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4" y="171496"/>
            <a:ext cx="1696508" cy="526431"/>
          </a:xfrm>
          <a:prstGeom prst="rect">
            <a:avLst/>
          </a:prstGeom>
        </p:spPr>
      </p:pic>
      <p:sp>
        <p:nvSpPr>
          <p:cNvPr id="16" name="Tijdelijke aanduiding voor dianummer 6"/>
          <p:cNvSpPr>
            <a:spLocks noGrp="1"/>
          </p:cNvSpPr>
          <p:nvPr>
            <p:ph type="sldNum" sz="quarter" idx="15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6"/>
          </p:nvPr>
        </p:nvSpPr>
        <p:spPr>
          <a:xfrm>
            <a:off x="531289" y="6416397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nl-NL"/>
              <a:t>www.nji.nl   04-04-2019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7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3774831" y="844062"/>
            <a:ext cx="5369169" cy="5442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261" y="1211386"/>
            <a:ext cx="4919534" cy="4649665"/>
          </a:xfrm>
        </p:spPr>
        <p:txBody>
          <a:bodyPr/>
          <a:lstStyle>
            <a:lvl1pPr>
              <a:buClr>
                <a:schemeClr val="bg1"/>
              </a:buClr>
              <a:defRPr sz="19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5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4" name="Rechthoek 13"/>
          <p:cNvSpPr/>
          <p:nvPr/>
        </p:nvSpPr>
        <p:spPr>
          <a:xfrm>
            <a:off x="-5862" y="844062"/>
            <a:ext cx="175847" cy="5442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65367" y="933450"/>
            <a:ext cx="3180156" cy="819004"/>
          </a:xfrm>
        </p:spPr>
        <p:txBody>
          <a:bodyPr anchor="b"/>
          <a:lstStyle>
            <a:lvl1pPr>
              <a:defRPr sz="2400">
                <a:solidFill>
                  <a:srgbClr val="00415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Ondertitel 2"/>
          <p:cNvSpPr>
            <a:spLocks noGrp="1"/>
          </p:cNvSpPr>
          <p:nvPr>
            <p:ph type="subTitle" idx="13" hasCustomPrompt="1"/>
          </p:nvPr>
        </p:nvSpPr>
        <p:spPr>
          <a:xfrm>
            <a:off x="565367" y="1891323"/>
            <a:ext cx="3180156" cy="4395177"/>
          </a:xfrm>
        </p:spPr>
        <p:txBody>
          <a:bodyPr/>
          <a:lstStyle>
            <a:lvl1pPr marL="0" indent="0" algn="l">
              <a:buNone/>
              <a:defRPr lang="nl-NL" sz="1800" b="0" i="0" kern="1200" baseline="0" dirty="0" smtClean="0">
                <a:solidFill>
                  <a:srgbClr val="01839E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te bewerken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4" y="171496"/>
            <a:ext cx="1696508" cy="526431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31289" y="6416397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nl-NL"/>
              <a:t>www.nji.nl   04-04-2019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88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afbeelding 14"/>
          <p:cNvSpPr>
            <a:spLocks noGrp="1"/>
          </p:cNvSpPr>
          <p:nvPr>
            <p:ph type="pic" sz="quarter" idx="15"/>
          </p:nvPr>
        </p:nvSpPr>
        <p:spPr>
          <a:xfrm>
            <a:off x="3895725" y="844063"/>
            <a:ext cx="5072428" cy="5442436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8968153" y="844062"/>
            <a:ext cx="175847" cy="5442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65367" y="789354"/>
            <a:ext cx="3180156" cy="963100"/>
          </a:xfrm>
        </p:spPr>
        <p:txBody>
          <a:bodyPr anchor="b"/>
          <a:lstStyle>
            <a:lvl1pPr>
              <a:defRPr sz="2400">
                <a:solidFill>
                  <a:srgbClr val="00415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Ondertitel 2"/>
          <p:cNvSpPr>
            <a:spLocks noGrp="1"/>
          </p:cNvSpPr>
          <p:nvPr>
            <p:ph type="subTitle" idx="13" hasCustomPrompt="1"/>
          </p:nvPr>
        </p:nvSpPr>
        <p:spPr>
          <a:xfrm>
            <a:off x="565367" y="1891323"/>
            <a:ext cx="3180156" cy="4395177"/>
          </a:xfrm>
        </p:spPr>
        <p:txBody>
          <a:bodyPr/>
          <a:lstStyle>
            <a:lvl1pPr marL="0" indent="0" algn="l">
              <a:buNone/>
              <a:defRPr lang="nl-NL" sz="1800" b="0" i="0" kern="1200" baseline="0" dirty="0" smtClean="0">
                <a:solidFill>
                  <a:srgbClr val="01839E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4" y="171496"/>
            <a:ext cx="1696508" cy="526431"/>
          </a:xfrm>
          <a:prstGeom prst="rect">
            <a:avLst/>
          </a:prstGeom>
        </p:spPr>
      </p:pic>
      <p:sp>
        <p:nvSpPr>
          <p:cNvPr id="12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531289" y="6416397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nl-NL"/>
              <a:t>www.nji.nl   04-04-2019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3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221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www.nji.nl   04-04-2019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40D5C-E2B4-49B1-9E23-A066ECFFFF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9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3" y="524309"/>
            <a:ext cx="2965058" cy="920066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0" y="3438144"/>
            <a:ext cx="9144000" cy="3419856"/>
          </a:xfrm>
          <a:prstGeom prst="rect">
            <a:avLst/>
          </a:prstGeom>
          <a:solidFill>
            <a:srgbClr val="00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545336" y="1722120"/>
            <a:ext cx="6970014" cy="7275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415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1" name="Ondertitel 2"/>
          <p:cNvSpPr>
            <a:spLocks noGrp="1"/>
          </p:cNvSpPr>
          <p:nvPr>
            <p:ph type="subTitle" idx="1"/>
          </p:nvPr>
        </p:nvSpPr>
        <p:spPr>
          <a:xfrm>
            <a:off x="1545336" y="2502705"/>
            <a:ext cx="6970014" cy="73806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1839E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6970"/>
            <a:ext cx="9144000" cy="19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3" y="524309"/>
            <a:ext cx="2965058" cy="920066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0" y="3438144"/>
            <a:ext cx="9144000" cy="3419856"/>
          </a:xfrm>
          <a:prstGeom prst="rect">
            <a:avLst/>
          </a:prstGeom>
          <a:solidFill>
            <a:srgbClr val="00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545336" y="1722120"/>
            <a:ext cx="6970014" cy="7275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415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1" name="Ondertitel 2"/>
          <p:cNvSpPr>
            <a:spLocks noGrp="1"/>
          </p:cNvSpPr>
          <p:nvPr>
            <p:ph type="subTitle" idx="1"/>
          </p:nvPr>
        </p:nvSpPr>
        <p:spPr>
          <a:xfrm>
            <a:off x="1545336" y="2502705"/>
            <a:ext cx="6970014" cy="73806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1839E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969"/>
            <a:ext cx="9144000" cy="19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0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Zonder beeld">
    <p:bg>
      <p:bgPr>
        <a:solidFill>
          <a:srgbClr val="004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4089400"/>
            <a:ext cx="9144000" cy="276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22" y="5464756"/>
            <a:ext cx="2967059" cy="920687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0" y="0"/>
            <a:ext cx="9144000" cy="4964112"/>
          </a:xfrm>
          <a:prstGeom prst="rect">
            <a:avLst/>
          </a:prstGeom>
          <a:solidFill>
            <a:srgbClr val="00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374599" y="2839720"/>
            <a:ext cx="6970014" cy="727520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9" name="Ondertitel 2"/>
          <p:cNvSpPr>
            <a:spLocks noGrp="1"/>
          </p:cNvSpPr>
          <p:nvPr>
            <p:ph type="subTitle" idx="1"/>
          </p:nvPr>
        </p:nvSpPr>
        <p:spPr>
          <a:xfrm>
            <a:off x="1374599" y="3763180"/>
            <a:ext cx="6970014" cy="738060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671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4" y="171496"/>
            <a:ext cx="1696508" cy="526431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-5862" y="844062"/>
            <a:ext cx="175847" cy="5442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15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3"/>
          </p:nvPr>
        </p:nvSpPr>
        <p:spPr>
          <a:xfrm>
            <a:off x="531289" y="1468439"/>
            <a:ext cx="7815542" cy="417321"/>
          </a:xfrm>
        </p:spPr>
        <p:txBody>
          <a:bodyPr/>
          <a:lstStyle>
            <a:lvl1pPr marL="0" indent="0" algn="l">
              <a:buNone/>
              <a:defRPr lang="nl-NL" sz="1800" b="0" i="0" kern="1200" baseline="0" dirty="0" smtClean="0">
                <a:solidFill>
                  <a:srgbClr val="01839E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4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31289" y="6416397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nl-NL"/>
              <a:t>www.nji.nl   04-04-2019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3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te 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03397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0" y="5111756"/>
            <a:ext cx="9144000" cy="1754059"/>
          </a:xfrm>
          <a:prstGeom prst="rect">
            <a:avLst/>
          </a:prstGeom>
          <a:solidFill>
            <a:srgbClr val="00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1982" y="5417815"/>
            <a:ext cx="6970014" cy="7275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cxnSp>
        <p:nvCxnSpPr>
          <p:cNvPr id="12" name="Rechte verbindingslijn 9"/>
          <p:cNvCxnSpPr/>
          <p:nvPr userDrawn="1"/>
        </p:nvCxnSpPr>
        <p:spPr>
          <a:xfrm>
            <a:off x="0" y="5105114"/>
            <a:ext cx="9144000" cy="0"/>
          </a:xfrm>
          <a:prstGeom prst="line">
            <a:avLst/>
          </a:prstGeom>
          <a:ln w="12700">
            <a:solidFill>
              <a:srgbClr val="002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531289" y="6416397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nl-NL"/>
              <a:t>www.nji.nl   04-04-2019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1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0" y="1475972"/>
            <a:ext cx="9144000" cy="480149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0" y="6291386"/>
            <a:ext cx="9144000" cy="574429"/>
          </a:xfrm>
          <a:prstGeom prst="rect">
            <a:avLst/>
          </a:prstGeom>
          <a:solidFill>
            <a:srgbClr val="00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92714" y="646850"/>
            <a:ext cx="6970014" cy="727520"/>
          </a:xfrm>
        </p:spPr>
        <p:txBody>
          <a:bodyPr/>
          <a:lstStyle>
            <a:lvl1pPr>
              <a:defRPr>
                <a:solidFill>
                  <a:srgbClr val="00415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cxnSp>
        <p:nvCxnSpPr>
          <p:cNvPr id="15" name="Rechte verbindingslijn 9"/>
          <p:cNvCxnSpPr/>
          <p:nvPr userDrawn="1"/>
        </p:nvCxnSpPr>
        <p:spPr>
          <a:xfrm>
            <a:off x="0" y="6285578"/>
            <a:ext cx="9144000" cy="0"/>
          </a:xfrm>
          <a:prstGeom prst="line">
            <a:avLst/>
          </a:prstGeom>
          <a:ln w="12700">
            <a:solidFill>
              <a:srgbClr val="002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4" y="171496"/>
            <a:ext cx="1696508" cy="526431"/>
          </a:xfrm>
          <a:prstGeom prst="rect">
            <a:avLst/>
          </a:prstGeom>
        </p:spPr>
      </p:pic>
      <p:sp>
        <p:nvSpPr>
          <p:cNvPr id="1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531289" y="6416397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nl-NL"/>
              <a:t>www.nji.nl   04-04-2019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3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4"/>
          <p:cNvSpPr>
            <a:spLocks noGrp="1"/>
          </p:cNvSpPr>
          <p:nvPr>
            <p:ph type="pic" sz="quarter" idx="14"/>
          </p:nvPr>
        </p:nvSpPr>
        <p:spPr>
          <a:xfrm>
            <a:off x="137817" y="1612900"/>
            <a:ext cx="9006184" cy="46736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31" y="731520"/>
            <a:ext cx="7766539" cy="727520"/>
          </a:xfrm>
        </p:spPr>
        <p:txBody>
          <a:bodyPr/>
          <a:lstStyle>
            <a:lvl1pPr>
              <a:defRPr>
                <a:solidFill>
                  <a:srgbClr val="00415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Rechthoek 12"/>
          <p:cNvSpPr/>
          <p:nvPr/>
        </p:nvSpPr>
        <p:spPr>
          <a:xfrm>
            <a:off x="-5862" y="1612900"/>
            <a:ext cx="175847" cy="467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4" y="156073"/>
            <a:ext cx="1696508" cy="553651"/>
          </a:xfrm>
          <a:prstGeom prst="rect">
            <a:avLst/>
          </a:prstGeom>
        </p:spPr>
      </p:pic>
      <p:sp>
        <p:nvSpPr>
          <p:cNvPr id="12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531289" y="6416397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nl-NL"/>
              <a:t>www.nji.nl   04-04-2019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2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links - Conten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/>
          <p:cNvSpPr>
            <a:spLocks noGrp="1"/>
          </p:cNvSpPr>
          <p:nvPr>
            <p:ph type="pic" sz="quarter" idx="14"/>
          </p:nvPr>
        </p:nvSpPr>
        <p:spPr>
          <a:xfrm>
            <a:off x="169986" y="844064"/>
            <a:ext cx="3106615" cy="5442437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919" y="2108200"/>
            <a:ext cx="5386243" cy="406876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97919" y="737496"/>
            <a:ext cx="5386242" cy="727520"/>
          </a:xfrm>
        </p:spPr>
        <p:txBody>
          <a:bodyPr/>
          <a:lstStyle>
            <a:lvl1pPr>
              <a:defRPr>
                <a:solidFill>
                  <a:srgbClr val="00415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3" hasCustomPrompt="1"/>
          </p:nvPr>
        </p:nvSpPr>
        <p:spPr>
          <a:xfrm>
            <a:off x="3497919" y="1490743"/>
            <a:ext cx="5386242" cy="417321"/>
          </a:xfrm>
        </p:spPr>
        <p:txBody>
          <a:bodyPr/>
          <a:lstStyle>
            <a:lvl1pPr marL="0" indent="0" algn="l">
              <a:buNone/>
              <a:defRPr lang="nl-NL" sz="1800" b="0" i="0" kern="1200" baseline="0" dirty="0" smtClean="0">
                <a:solidFill>
                  <a:srgbClr val="01839E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te bewerken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-5862" y="844062"/>
            <a:ext cx="175847" cy="5442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7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4" y="156073"/>
            <a:ext cx="1696508" cy="553651"/>
          </a:xfrm>
          <a:prstGeom prst="rect">
            <a:avLst/>
          </a:prstGeom>
        </p:spPr>
      </p:pic>
      <p:sp>
        <p:nvSpPr>
          <p:cNvPr id="1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5"/>
          </p:nvPr>
        </p:nvSpPr>
        <p:spPr>
          <a:xfrm>
            <a:off x="531289" y="6416397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nl-NL"/>
              <a:t>www.nji.nl   04-04-2019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2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289" y="731520"/>
            <a:ext cx="8085172" cy="72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289" y="2190560"/>
            <a:ext cx="8085172" cy="3986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1289" y="6416397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nl-NL"/>
              <a:t>www.nji.nl   04-04-2019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2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701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90" r:id="rId13"/>
    <p:sldLayoutId id="2147483702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 baseline="0">
          <a:solidFill>
            <a:srgbClr val="005566"/>
          </a:solidFill>
          <a:latin typeface="Open Sans Light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5"/>
        </a:buClr>
        <a:buFont typeface="Open Sans" panose="020B0606030504020204" pitchFamily="34" charset="0"/>
        <a:buChar char="›"/>
        <a:defRPr sz="195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130000"/>
        </a:lnSpc>
        <a:spcBef>
          <a:spcPts val="375"/>
        </a:spcBef>
        <a:buClr>
          <a:srgbClr val="C00000"/>
        </a:buClr>
        <a:buFont typeface="Arial"/>
        <a:buChar char="•"/>
        <a:defRPr sz="18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130000"/>
        </a:lnSpc>
        <a:spcBef>
          <a:spcPts val="375"/>
        </a:spcBef>
        <a:buClr>
          <a:srgbClr val="C00000"/>
        </a:buClr>
        <a:buFont typeface="Arial"/>
        <a:buChar char="•"/>
        <a:defRPr sz="15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130000"/>
        </a:lnSpc>
        <a:spcBef>
          <a:spcPts val="375"/>
        </a:spcBef>
        <a:buClr>
          <a:srgbClr val="C00000"/>
        </a:buClr>
        <a:buFont typeface="Arial"/>
        <a:buChar char="•"/>
        <a:defRPr sz="135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130000"/>
        </a:lnSpc>
        <a:spcBef>
          <a:spcPts val="375"/>
        </a:spcBef>
        <a:buClr>
          <a:srgbClr val="C00000"/>
        </a:buClr>
        <a:buFont typeface="Arial"/>
        <a:buChar char="•"/>
        <a:defRPr sz="135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dopper@nji.nl" TargetMode="External"/><Relationship Id="rId2" Type="http://schemas.openxmlformats.org/officeDocument/2006/relationships/hyperlink" Target="mailto:c.deen@nji.n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imbos.nl/kennis/ijslands-preventie-model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ItXIjV6axM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ji.nl/nl/Kennis/Publicaties/NJi-Publicaties/Top-tien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61" y="1474470"/>
            <a:ext cx="6970014" cy="72752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Interprofessionele</a:t>
            </a:r>
            <a:r>
              <a:rPr lang="en-US" dirty="0"/>
              <a:t> </a:t>
            </a:r>
            <a:r>
              <a:rPr lang="en-US" dirty="0" err="1"/>
              <a:t>samenwerking</a:t>
            </a:r>
            <a:r>
              <a:rPr lang="en-US" dirty="0"/>
              <a:t> in </a:t>
            </a:r>
            <a:r>
              <a:rPr lang="en-US" dirty="0" err="1"/>
              <a:t>verbinding</a:t>
            </a:r>
            <a:r>
              <a:rPr lang="en-US" dirty="0"/>
              <a:t> met </a:t>
            </a:r>
            <a:r>
              <a:rPr lang="en-US" dirty="0" err="1"/>
              <a:t>jongeren</a:t>
            </a:r>
            <a:r>
              <a:rPr lang="en-US" dirty="0"/>
              <a:t> en </a:t>
            </a:r>
            <a:r>
              <a:rPr lang="en-US" dirty="0" err="1"/>
              <a:t>ouders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861" y="2392489"/>
            <a:ext cx="6970014" cy="96983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De </a:t>
            </a:r>
            <a:r>
              <a:rPr lang="en-US" sz="2400" dirty="0" err="1"/>
              <a:t>kracht</a:t>
            </a:r>
            <a:r>
              <a:rPr lang="en-US" sz="2400" dirty="0"/>
              <a:t> van </a:t>
            </a:r>
            <a:r>
              <a:rPr lang="en-US" sz="2400" dirty="0" err="1"/>
              <a:t>verbindende</a:t>
            </a:r>
            <a:r>
              <a:rPr lang="en-US" sz="2400" dirty="0"/>
              <a:t> </a:t>
            </a:r>
            <a:r>
              <a:rPr lang="en-US" sz="2400" dirty="0" err="1"/>
              <a:t>waarden</a:t>
            </a:r>
            <a:endParaRPr lang="en-US" sz="2400" dirty="0"/>
          </a:p>
          <a:p>
            <a:r>
              <a:rPr lang="en-US" sz="2000" dirty="0"/>
              <a:t>Chaja Deen  en Charlotte Dopper </a:t>
            </a:r>
            <a:r>
              <a:rPr lang="en-US" sz="2000" dirty="0">
                <a:hlinkClick r:id="rId2"/>
              </a:rPr>
              <a:t>c.deen@nji.nl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c.dopper@nji.nl</a:t>
            </a:r>
            <a:r>
              <a:rPr lang="en-US" sz="20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311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B4FDE-558E-46C0-A977-51FC6559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Verschillende ontwikkellijnen worden verbonden; </a:t>
            </a:r>
            <a:r>
              <a:rPr lang="nl-NL" dirty="0" err="1"/>
              <a:t>vb</a:t>
            </a:r>
            <a:r>
              <a:rPr lang="nl-NL" dirty="0"/>
              <a:t> </a:t>
            </a:r>
            <a:r>
              <a:rPr lang="nl-NL" dirty="0" err="1"/>
              <a:t>Kopavagur</a:t>
            </a:r>
            <a:endParaRPr lang="nl-NL" dirty="0"/>
          </a:p>
        </p:txBody>
      </p:sp>
      <p:pic>
        <p:nvPicPr>
          <p:cNvPr id="5" name="Tijdelijke aanduiding voor inhoud 4" descr="Afbeelding met tekst, teken&#10;&#10;Automatisch gegenereerde beschrijving">
            <a:extLst>
              <a:ext uri="{FF2B5EF4-FFF2-40B4-BE49-F238E27FC236}">
                <a16:creationId xmlns:a16="http://schemas.microsoft.com/office/drawing/2014/main" id="{1838FC39-BC93-45EB-8EBD-C0BED3E5E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37" y="2226469"/>
            <a:ext cx="5540726" cy="3263504"/>
          </a:xfrm>
        </p:spPr>
      </p:pic>
    </p:spTree>
    <p:extLst>
      <p:ext uri="{BB962C8B-B14F-4D97-AF65-F5344CB8AC3E}">
        <p14:creationId xmlns:p14="http://schemas.microsoft.com/office/powerpoint/2010/main" val="294157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0123F-B172-4D1F-B102-ABA90479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56072C62-CCF4-4A40-9CB0-4847B5CA6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87" y="2226469"/>
            <a:ext cx="5850026" cy="3263504"/>
          </a:xfrm>
        </p:spPr>
      </p:pic>
    </p:spTree>
    <p:extLst>
      <p:ext uri="{BB962C8B-B14F-4D97-AF65-F5344CB8AC3E}">
        <p14:creationId xmlns:p14="http://schemas.microsoft.com/office/powerpoint/2010/main" val="124791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8FECF-6C06-4701-8B22-321A9895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Sleutels voor succes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E0BE2C-080F-4A5A-B5D9-CF0BF75F6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Samenwerking</a:t>
            </a:r>
          </a:p>
          <a:p>
            <a:r>
              <a:rPr lang="nl-NL" dirty="0"/>
              <a:t>Activeren van alle betrokkenen bij besluitvorming</a:t>
            </a:r>
          </a:p>
          <a:p>
            <a:r>
              <a:rPr lang="nl-NL" dirty="0"/>
              <a:t>belangrijke rol voor lokale ouderraad en voor alle basisvoorzieningen</a:t>
            </a:r>
          </a:p>
          <a:p>
            <a:r>
              <a:rPr lang="nl-NL" dirty="0"/>
              <a:t>‘</a:t>
            </a:r>
            <a:r>
              <a:rPr lang="nl-NL" dirty="0" err="1"/>
              <a:t>government</a:t>
            </a:r>
            <a:r>
              <a:rPr lang="nl-NL" dirty="0"/>
              <a:t> is fine, </a:t>
            </a:r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governments</a:t>
            </a:r>
            <a:r>
              <a:rPr lang="nl-NL" dirty="0"/>
              <a:t> are </a:t>
            </a:r>
            <a:r>
              <a:rPr lang="nl-NL" dirty="0" err="1"/>
              <a:t>great</a:t>
            </a:r>
            <a:r>
              <a:rPr lang="nl-NL" dirty="0"/>
              <a:t>’: lokale overheid is onmisbaar bij</a:t>
            </a:r>
          </a:p>
          <a:p>
            <a:r>
              <a:rPr lang="nl-NL" dirty="0">
                <a:hlinkClick r:id="rId2"/>
              </a:rPr>
              <a:t>https://www.trimbos.nl/kennis/ijslands-preventie-model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7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9C068-5A1D-45F2-972E-784249E2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9" y="554091"/>
            <a:ext cx="8085172" cy="72752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 err="1"/>
              <a:t>Doelen</a:t>
            </a:r>
            <a:r>
              <a:rPr lang="en-US" sz="3200" dirty="0"/>
              <a:t> </a:t>
            </a:r>
            <a:r>
              <a:rPr lang="en-US" sz="3200" dirty="0" err="1"/>
              <a:t>Girfec</a:t>
            </a:r>
            <a:r>
              <a:rPr lang="en-US" sz="3200" dirty="0"/>
              <a:t> </a:t>
            </a:r>
            <a:br>
              <a:rPr lang="en-US" sz="3200" dirty="0"/>
            </a:br>
            <a:endParaRPr lang="nl-NL" sz="32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9F3B58-4B4A-41C0-99F7-C6417DDE2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20E660-CEBF-6843-8821-11513782E32E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31289" y="1661367"/>
            <a:ext cx="8496170" cy="3986403"/>
          </a:xfrm>
        </p:spPr>
        <p:txBody>
          <a:bodyPr/>
          <a:lstStyle/>
          <a:p>
            <a:pPr marL="447675" lvl="0" indent="-447675">
              <a:lnSpc>
                <a:spcPct val="1500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Betere uitkomsten voor alle kinderen door beter samenwerken vanuit de wensen van ouders en kinderen</a:t>
            </a:r>
          </a:p>
          <a:p>
            <a:pPr marL="447675" lvl="0" indent="-447675">
              <a:lnSpc>
                <a:spcPct val="1500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Duidelijk kader bieden voor praktijk en aanpak rond jeugd</a:t>
            </a:r>
          </a:p>
          <a:p>
            <a:pPr marL="447675" lvl="0" indent="-447675">
              <a:lnSpc>
                <a:spcPct val="1500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Kwaliteit van de algemene voorzieningen omhoog</a:t>
            </a:r>
          </a:p>
          <a:p>
            <a:pPr marL="447675" lvl="0" indent="-447675">
              <a:lnSpc>
                <a:spcPct val="1500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Licht als het kan, speciaal als het nodig is</a:t>
            </a:r>
          </a:p>
          <a:p>
            <a:pPr marL="447675" lvl="0" indent="-447675">
              <a:lnSpc>
                <a:spcPct val="1500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Bied de juist hulp op het juiste moment</a:t>
            </a:r>
          </a:p>
        </p:txBody>
      </p:sp>
      <p:pic>
        <p:nvPicPr>
          <p:cNvPr id="7" name="Picture 5" descr="http://www.gov.scot/Resource/0045/00458819.jpg">
            <a:extLst>
              <a:ext uri="{FF2B5EF4-FFF2-40B4-BE49-F238E27FC236}">
                <a16:creationId xmlns:a16="http://schemas.microsoft.com/office/drawing/2014/main" id="{050D3B16-15BE-4B0A-83F7-5C793AF2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654569"/>
            <a:ext cx="3198159" cy="320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5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9AB142D-18B3-46DD-8F3D-E5D0137B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33" y="5163671"/>
            <a:ext cx="1259218" cy="15175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D9C068-5A1D-45F2-972E-784249E2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9" y="638994"/>
            <a:ext cx="8085172" cy="72752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 err="1"/>
              <a:t>Waarden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principes</a:t>
            </a:r>
            <a:r>
              <a:rPr lang="en-US" sz="3200" dirty="0"/>
              <a:t> </a:t>
            </a:r>
            <a:br>
              <a:rPr lang="en-US" sz="3200" dirty="0"/>
            </a:br>
            <a:endParaRPr lang="nl-NL" sz="32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9F3B58-4B4A-41C0-99F7-C6417DDE2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20E660-CEBF-6843-8821-11513782E32E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31289" y="1803772"/>
            <a:ext cx="8612711" cy="4509332"/>
          </a:xfrm>
        </p:spPr>
        <p:txBody>
          <a:bodyPr/>
          <a:lstStyle/>
          <a:p>
            <a:pPr marL="447675" lvl="0" indent="-447675">
              <a:lnSpc>
                <a:spcPts val="25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Welbevinden van jeugdigen verbeteren door een brede blik/aanpak</a:t>
            </a:r>
          </a:p>
          <a:p>
            <a:pPr marL="447675" lvl="0" indent="-447675">
              <a:lnSpc>
                <a:spcPts val="25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Veerkracht en talenten bevorderen</a:t>
            </a:r>
          </a:p>
          <a:p>
            <a:pPr marL="447675" lvl="0" indent="-447675">
              <a:lnSpc>
                <a:spcPts val="25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Diversiteit waarderen en bevorderen van rechtvaardigheid</a:t>
            </a:r>
          </a:p>
          <a:p>
            <a:pPr marL="447675" lvl="0" indent="-447675">
              <a:lnSpc>
                <a:spcPts val="25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Kinderen en jongeren veilig laten opgroeien</a:t>
            </a:r>
          </a:p>
          <a:p>
            <a:pPr marL="447675" lvl="0" indent="-447675">
              <a:lnSpc>
                <a:spcPts val="25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Het kind in het middelpunt zetten, in partnerschap met ouders</a:t>
            </a:r>
          </a:p>
          <a:p>
            <a:pPr marL="447675" lvl="0" indent="-447675">
              <a:lnSpc>
                <a:spcPts val="25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Aanvullende hulp is passend, tijdelijk en afgestemd</a:t>
            </a:r>
          </a:p>
          <a:p>
            <a:pPr marL="447675" lvl="0" indent="-447675">
              <a:lnSpc>
                <a:spcPts val="25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Zorgvuldige en respectvolle uitwisseling van noodzakelijke informatie</a:t>
            </a:r>
          </a:p>
          <a:p>
            <a:pPr marL="447675" lvl="0" indent="-447675">
              <a:lnSpc>
                <a:spcPts val="25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Bekwaamheid van professionals vergroten op welbevinden jeugd</a:t>
            </a:r>
          </a:p>
          <a:p>
            <a:pPr marL="447675" lvl="0" indent="-447675">
              <a:lnSpc>
                <a:spcPts val="25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Bevorderen van dezelfde waarden bij alle betrokkenen bij jeugd</a:t>
            </a:r>
          </a:p>
          <a:p>
            <a:pPr marL="447675" lvl="0" indent="-447675">
              <a:lnSpc>
                <a:spcPts val="25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dirty="0"/>
              <a:t>Bijeenbrengen van de expertise van alle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47962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9C068-5A1D-45F2-972E-784249E2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9" y="450735"/>
            <a:ext cx="8085172" cy="72752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 err="1"/>
              <a:t>Indicatoren</a:t>
            </a:r>
            <a:r>
              <a:rPr lang="en-US" sz="3200" dirty="0"/>
              <a:t> </a:t>
            </a:r>
            <a:r>
              <a:rPr lang="en-US" sz="3200" dirty="0" err="1"/>
              <a:t>voor</a:t>
            </a:r>
            <a:r>
              <a:rPr lang="en-US" sz="3200" dirty="0"/>
              <a:t> </a:t>
            </a:r>
            <a:r>
              <a:rPr lang="en-US" sz="3200" dirty="0" err="1"/>
              <a:t>welbevinden</a:t>
            </a:r>
            <a:r>
              <a:rPr lang="en-US" sz="3200" dirty="0"/>
              <a:t> </a:t>
            </a:r>
            <a:br>
              <a:rPr lang="en-US" sz="3200" dirty="0"/>
            </a:br>
            <a:endParaRPr lang="nl-NL" sz="32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9F3B58-4B4A-41C0-99F7-C6417DDE2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20E660-CEBF-6843-8821-11513782E32E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31290" y="1380566"/>
            <a:ext cx="8496170" cy="5400956"/>
          </a:xfrm>
        </p:spPr>
        <p:txBody>
          <a:bodyPr>
            <a:normAutofit fontScale="62500" lnSpcReduction="20000"/>
          </a:bodyPr>
          <a:lstStyle/>
          <a:p>
            <a:pPr marL="447675" lvl="0" indent="-447675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sz="2900" dirty="0"/>
              <a:t>Veilig</a:t>
            </a:r>
          </a:p>
          <a:p>
            <a:pPr marL="0" lvl="0" indent="0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None/>
            </a:pPr>
            <a:r>
              <a:rPr lang="nl-NL" dirty="0"/>
              <a:t>	</a:t>
            </a:r>
            <a:r>
              <a:rPr lang="nl-NL" sz="2200" dirty="0"/>
              <a:t>tegen misbruik, verwaarlozing thuis, op school en in de gemeenschap</a:t>
            </a:r>
          </a:p>
          <a:p>
            <a:pPr marL="447675" lvl="0" indent="-447675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sz="2900" dirty="0"/>
              <a:t>Gezond</a:t>
            </a:r>
          </a:p>
          <a:p>
            <a:pPr marL="0" lvl="0" indent="0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None/>
            </a:pPr>
            <a:r>
              <a:rPr lang="nl-NL" dirty="0"/>
              <a:t>	</a:t>
            </a:r>
            <a:r>
              <a:rPr lang="nl-NL" sz="2200" dirty="0"/>
              <a:t>op een optimaal niveau, toegang tot zorg</a:t>
            </a:r>
          </a:p>
          <a:p>
            <a:pPr marL="447675" lvl="0" indent="-447675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sz="2900" dirty="0"/>
              <a:t>Ontplooiing</a:t>
            </a:r>
          </a:p>
          <a:p>
            <a:pPr marL="0" lvl="0" indent="0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None/>
            </a:pPr>
            <a:r>
              <a:rPr lang="nl-NL" dirty="0"/>
              <a:t>	</a:t>
            </a:r>
            <a:r>
              <a:rPr lang="nl-NL" sz="2200" dirty="0"/>
              <a:t>verwezenlijking van leren en ontwikkelen van vaardigheden, gevoel van eigenwaarde</a:t>
            </a:r>
          </a:p>
          <a:p>
            <a:pPr marL="447675" lvl="0" indent="-447675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sz="2900" dirty="0"/>
              <a:t>Gekoesterd</a:t>
            </a:r>
          </a:p>
          <a:p>
            <a:pPr marL="0" lvl="0" indent="0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None/>
            </a:pPr>
            <a:r>
              <a:rPr lang="nl-NL" dirty="0"/>
              <a:t>	</a:t>
            </a:r>
            <a:r>
              <a:rPr lang="nl-NL" sz="2200" dirty="0"/>
              <a:t>liefdevol verzorgd in een gezinsomgeving, soms met extra hulp, of in passende omgeving</a:t>
            </a:r>
          </a:p>
          <a:p>
            <a:pPr marL="447675" lvl="0" indent="-447675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sz="2900" dirty="0"/>
              <a:t>Actief</a:t>
            </a:r>
          </a:p>
          <a:p>
            <a:pPr marL="0" lvl="0" indent="0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None/>
            </a:pPr>
            <a:r>
              <a:rPr lang="nl-NL" dirty="0"/>
              <a:t>	</a:t>
            </a:r>
            <a:r>
              <a:rPr lang="nl-NL" sz="2200" dirty="0"/>
              <a:t>deel kunnen nemen aan spel en sport, gezonde groei en ontwikkeling</a:t>
            </a:r>
          </a:p>
          <a:p>
            <a:pPr marL="447675" lvl="0" indent="-447675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sz="2900" dirty="0"/>
              <a:t>Gerespecteerd worden </a:t>
            </a:r>
          </a:p>
          <a:p>
            <a:pPr marL="0" lvl="0" indent="0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None/>
            </a:pPr>
            <a:r>
              <a:rPr lang="nl-NL" dirty="0"/>
              <a:t>	</a:t>
            </a:r>
            <a:r>
              <a:rPr lang="nl-NL" sz="2200" dirty="0"/>
              <a:t>gehoord en gezien worden betrokken bij beslissingen</a:t>
            </a:r>
          </a:p>
          <a:p>
            <a:pPr marL="447675" lvl="0" indent="-447675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sz="2900" dirty="0"/>
              <a:t>Verantwoordelijk</a:t>
            </a:r>
          </a:p>
          <a:p>
            <a:pPr marL="0" lvl="0" indent="0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None/>
            </a:pPr>
            <a:r>
              <a:rPr lang="nl-NL" dirty="0"/>
              <a:t>	</a:t>
            </a:r>
            <a:r>
              <a:rPr lang="nl-NL" sz="2200" dirty="0"/>
              <a:t>Verantwoordelijke rol kunnen hebben, geholpen worden om dat te leren</a:t>
            </a:r>
          </a:p>
          <a:p>
            <a:pPr marL="447675" lvl="0" indent="-447675">
              <a:lnSpc>
                <a:spcPct val="110000"/>
              </a:lnSpc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r>
              <a:rPr lang="nl-NL" sz="2900" dirty="0"/>
              <a:t>Erbij horen</a:t>
            </a:r>
          </a:p>
          <a:p>
            <a:pPr marL="0" lvl="0" indent="0">
              <a:buClr>
                <a:srgbClr val="003442">
                  <a:lumMod val="75000"/>
                  <a:lumOff val="25000"/>
                </a:srgbClr>
              </a:buClr>
              <a:buNone/>
            </a:pPr>
            <a:r>
              <a:rPr lang="nl-NL" dirty="0"/>
              <a:t>	</a:t>
            </a:r>
            <a:r>
              <a:rPr lang="nl-NL" sz="2200" dirty="0"/>
              <a:t>Steun krijgen om ongelijkheden te overwinnen en erbij te horen (inclusie) </a:t>
            </a:r>
          </a:p>
          <a:p>
            <a:pPr marL="447675" lvl="0" indent="-447675">
              <a:buClr>
                <a:srgbClr val="003442">
                  <a:lumMod val="75000"/>
                  <a:lumOff val="25000"/>
                </a:srgbClr>
              </a:buClr>
              <a:buFont typeface="Wingdings" panose="05000000000000000000" pitchFamily="2" charset="2"/>
              <a:buChar char="q"/>
            </a:pPr>
            <a:endParaRPr lang="nl-NL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D75762E-4153-457B-83E9-E362D98FB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3" y="5221663"/>
            <a:ext cx="1268917" cy="119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9F3B58-4B4A-41C0-99F7-C6417DDE2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20E660-CEBF-6843-8821-11513782E32E}" type="slidenum">
              <a:rPr lang="tr-TR" smtClean="0"/>
              <a:pPr/>
              <a:t>16</a:t>
            </a:fld>
            <a:endParaRPr lang="tr-TR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2" y="150025"/>
            <a:ext cx="4742329" cy="6707975"/>
          </a:xfrm>
        </p:spPr>
      </p:pic>
      <p:sp>
        <p:nvSpPr>
          <p:cNvPr id="11" name="Rechthoek 10"/>
          <p:cNvSpPr/>
          <p:nvPr/>
        </p:nvSpPr>
        <p:spPr>
          <a:xfrm>
            <a:off x="394447" y="86465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Ontwikkeld mét kinderen, ouders en professionals …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Praatplaat, géén</a:t>
            </a:r>
          </a:p>
          <a:p>
            <a:r>
              <a:rPr lang="nl-NL" dirty="0" err="1"/>
              <a:t>risicotaxatiemodel</a:t>
            </a:r>
            <a:endParaRPr lang="nl-NL" dirty="0"/>
          </a:p>
          <a:p>
            <a:endParaRPr lang="nl-NL" dirty="0"/>
          </a:p>
          <a:p>
            <a:r>
              <a:rPr lang="nl-NL" dirty="0"/>
              <a:t>www.nji.nl/girfec</a:t>
            </a:r>
          </a:p>
        </p:txBody>
      </p:sp>
    </p:spTree>
    <p:extLst>
      <p:ext uri="{BB962C8B-B14F-4D97-AF65-F5344CB8AC3E}">
        <p14:creationId xmlns:p14="http://schemas.microsoft.com/office/powerpoint/2010/main" val="547501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8" y="332656"/>
            <a:ext cx="9067922" cy="6382926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40D5C-E2B4-49B1-9E23-A066ECFFFF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72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9C068-5A1D-45F2-972E-784249E2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9" y="469787"/>
            <a:ext cx="8085172" cy="7275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dirty="0" err="1"/>
              <a:t>Veerkracht</a:t>
            </a:r>
            <a:r>
              <a:rPr lang="en-US" sz="3600" dirty="0"/>
              <a:t>-matrix</a:t>
            </a:r>
            <a:br>
              <a:rPr lang="en-US" sz="3600" dirty="0"/>
            </a:br>
            <a:endParaRPr lang="nl-NL" sz="36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9F3B58-4B4A-41C0-99F7-C6417DDE2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20E660-CEBF-6843-8821-11513782E32E}" type="slidenum">
              <a:rPr lang="tr-TR" smtClean="0"/>
              <a:pPr/>
              <a:t>18</a:t>
            </a:fld>
            <a:endParaRPr lang="tr-TR" dirty="0"/>
          </a:p>
        </p:txBody>
      </p:sp>
      <p:pic>
        <p:nvPicPr>
          <p:cNvPr id="8" name="Picture 5" descr="C:\Users\u442017\AppData\Local\Microsoft\Windows\Temporary Internet Files\Content.Outlook\26RC8NQ0\00408984-500.jpg">
            <a:extLst>
              <a:ext uri="{FF2B5EF4-FFF2-40B4-BE49-F238E27FC236}">
                <a16:creationId xmlns:a16="http://schemas.microsoft.com/office/drawing/2014/main" id="{44BC8C60-C32D-4067-944F-302D301C97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1042209"/>
            <a:ext cx="7344816" cy="5164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19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4CF5F-E783-4A52-9D7E-DA2885AB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gebeurt er met </a:t>
            </a:r>
            <a:r>
              <a:rPr lang="nl-NL" dirty="0" err="1"/>
              <a:t>Girfec</a:t>
            </a:r>
            <a:r>
              <a:rPr lang="nl-NL" dirty="0"/>
              <a:t> in </a:t>
            </a:r>
            <a:r>
              <a:rPr lang="nl-NL" dirty="0" err="1"/>
              <a:t>nederland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63B7BBC-511B-4F0B-96C2-28CE061A6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5422" y="1699394"/>
            <a:ext cx="4222373" cy="4052888"/>
          </a:xfrm>
          <a:prstGeom prst="rect">
            <a:avLst/>
          </a:prstGeom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F503D84C-6E9B-4917-A9D1-ADA1A8F6969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31289" y="1468439"/>
            <a:ext cx="7815542" cy="1512886"/>
          </a:xfrm>
        </p:spPr>
        <p:txBody>
          <a:bodyPr/>
          <a:lstStyle/>
          <a:p>
            <a:r>
              <a:rPr lang="nl-NL" dirty="0"/>
              <a:t>Enthousiasme én zorg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Diverse benutting van de inspiratie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E59AEC-E567-41A6-A4BC-F0C6321E8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20E660-CEBF-6843-8821-11513782E32E}" type="slidenum">
              <a:rPr lang="tr-TR" smtClean="0"/>
              <a:pPr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595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B206A-E820-45D1-A89C-0FF126F5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gaat het over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C69323-7BEF-4891-8481-4084D741E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kwaliteit van interprofessioneel samenwerken met ouders en kinderen.</a:t>
            </a:r>
          </a:p>
          <a:p>
            <a:pPr lvl="1"/>
            <a:r>
              <a:rPr lang="nl-NL" dirty="0"/>
              <a:t>Gaat niet vanzelf</a:t>
            </a:r>
          </a:p>
          <a:p>
            <a:pPr lvl="1"/>
            <a:r>
              <a:rPr lang="nl-NL" dirty="0"/>
              <a:t>Welke inspiratie </a:t>
            </a:r>
          </a:p>
          <a:p>
            <a:pPr lvl="1"/>
            <a:r>
              <a:rPr lang="nl-NL" dirty="0"/>
              <a:t>Wat kan bijdragen aan de Groningse praktijk?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Een opwarmer om mee te beginnen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5CEB4DB8-1F6F-4C4F-8235-AABFD20E613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63D9CE-0F11-4E35-B77C-A5261B579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20E660-CEBF-6843-8821-11513782E32E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6209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3D94B-5762-4C6E-B3EC-34F399F9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Verbindende waarden?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8057F9-6756-407A-9628-F06B37107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spreekt aan, waar zijn jullie nieuwsgierig naar?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Welke vragen roept dit op?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Verdieping in subgroepen</a:t>
            </a:r>
          </a:p>
          <a:p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CF5CC940-5983-4B93-B387-58072A96925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307B92-C244-4021-B713-C727891C3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20E660-CEBF-6843-8821-11513782E32E}" type="slidenum">
              <a:rPr lang="tr-TR" smtClean="0"/>
              <a:pPr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758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FFBB6-2FD8-4657-8562-1CB49C0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Verbinden de waarden?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ABB41A-DCB8-49B8-BD88-7F1D27A7C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je professionele rol en wat vind je daar het leukste aan?</a:t>
            </a:r>
          </a:p>
          <a:p>
            <a:r>
              <a:rPr lang="nl-NL" dirty="0"/>
              <a:t>Welke quote of levenswijsheid spreekt je aan/Wat is je levensmotto?</a:t>
            </a:r>
          </a:p>
          <a:p>
            <a:r>
              <a:rPr lang="nl-NL" dirty="0"/>
              <a:t>Wat moet er écht beter om ontwikkelkansen van kinderen te optimaliseren?</a:t>
            </a:r>
          </a:p>
          <a:p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6F515718-53A1-40F7-84F1-BB5F1FB746D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04B2C0-A1D9-4971-9C98-6385FF252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20E660-CEBF-6843-8821-11513782E32E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84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469B3-497F-4AAC-9FD4-273361F8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Wijkwaarden het Oude Noorden, Rotterdam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817CBE-A567-472D-A115-38EC1A7B0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Vanuit de wijk zelf ontwikkeld, kernvraag: wat willen we kinderen meegeven? Met gemeente, CJG, Kinderparadijs, onderwijs, sport, welzijn (60 personen)</a:t>
            </a:r>
          </a:p>
          <a:p>
            <a:r>
              <a:rPr lang="nl-NL" dirty="0"/>
              <a:t>Kernwaarden</a:t>
            </a:r>
          </a:p>
          <a:p>
            <a:pPr lvl="1"/>
            <a:r>
              <a:rPr lang="nl-NL" dirty="0"/>
              <a:t>Autonomie</a:t>
            </a:r>
          </a:p>
          <a:p>
            <a:pPr lvl="1"/>
            <a:r>
              <a:rPr lang="nl-NL" dirty="0"/>
              <a:t>Respect</a:t>
            </a:r>
          </a:p>
          <a:p>
            <a:pPr lvl="1"/>
            <a:r>
              <a:rPr lang="nl-NL" dirty="0"/>
              <a:t>Creativiteit </a:t>
            </a:r>
          </a:p>
          <a:p>
            <a:pPr lvl="1"/>
            <a:r>
              <a:rPr lang="nl-NL" dirty="0" err="1"/>
              <a:t>Positiviteit</a:t>
            </a:r>
            <a:r>
              <a:rPr lang="nl-NL" dirty="0"/>
              <a:t> </a:t>
            </a:r>
          </a:p>
          <a:p>
            <a:pPr lvl="1"/>
            <a:endParaRPr lang="nl-NL" dirty="0"/>
          </a:p>
          <a:p>
            <a:pPr marL="342900" lvl="1" indent="0">
              <a:buNone/>
            </a:pPr>
            <a:r>
              <a:rPr lang="nl-NL" dirty="0">
                <a:hlinkClick r:id="rId2"/>
              </a:rPr>
              <a:t>https://www.youtube.com/watch?v=pItXIjV6axM</a:t>
            </a:r>
            <a:r>
              <a:rPr lang="nl-NL" dirty="0"/>
              <a:t> 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F4C1C12B-2EB7-4871-B89F-C7CD13E066A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74BBA5-C08A-4BD4-8411-9B08BB3E6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20E660-CEBF-6843-8821-11513782E32E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669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2C6C2-63E3-403F-B62E-1F8E1FE1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werkt het?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39F817-FB83-49AC-99A4-EBE1B9A5F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slogans, filmpje, hand out / placemat, borden als product: 3 lessen per wijkwaarde (leerkracht; begrip, welzijnspartner: doe-les, kinderparadijs: verbeeldend)</a:t>
            </a:r>
          </a:p>
          <a:p>
            <a:r>
              <a:rPr lang="nl-NL" dirty="0"/>
              <a:t>5 “samenwerkingsproducten”: speeltuin, NSO activiteiten, wijkevenementen, </a:t>
            </a:r>
            <a:r>
              <a:rPr lang="nl-NL" dirty="0" err="1"/>
              <a:t>coachingsprogramma</a:t>
            </a:r>
            <a:r>
              <a:rPr lang="nl-NL" dirty="0"/>
              <a:t> (10-14 </a:t>
            </a:r>
            <a:r>
              <a:rPr lang="nl-NL" dirty="0" err="1"/>
              <a:t>jr</a:t>
            </a:r>
            <a:r>
              <a:rPr lang="nl-NL" dirty="0"/>
              <a:t>), op basisscholen beeldende vakken. Effect: we leren elkaar kennen, zowel de kinderen als professionals, als ouders. </a:t>
            </a:r>
          </a:p>
          <a:p>
            <a:r>
              <a:rPr lang="nl-NL" dirty="0"/>
              <a:t>Contact met wijkteam in korte lijntjes. </a:t>
            </a:r>
          </a:p>
          <a:p>
            <a:r>
              <a:rPr lang="nl-NL" dirty="0"/>
              <a:t>Samenwerking met CJG, </a:t>
            </a:r>
            <a:r>
              <a:rPr lang="nl-NL" dirty="0" err="1"/>
              <a:t>oa</a:t>
            </a:r>
            <a:r>
              <a:rPr lang="nl-NL" dirty="0"/>
              <a:t> samen speurtocht door wijk met bezoek aan div. organisaties.</a:t>
            </a:r>
          </a:p>
          <a:p>
            <a:r>
              <a:rPr lang="nl-NL" dirty="0"/>
              <a:t>•beschermende factoren NJi benut (</a:t>
            </a:r>
            <a:r>
              <a:rPr lang="nl-NL" dirty="0">
                <a:hlinkClick r:id="rId2"/>
              </a:rPr>
              <a:t>https://www.nji.nl/nl/Kennis/Publicaties/NJi-Publicaties/Top-tien</a:t>
            </a:r>
            <a:r>
              <a:rPr lang="nl-NL" dirty="0"/>
              <a:t>) </a:t>
            </a:r>
          </a:p>
          <a:p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522E4083-EE47-4B59-B387-860DBE95CD9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517A6B-88F4-4B25-85E7-83F5CB299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20E660-CEBF-6843-8821-11513782E32E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805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EA59A-D5A2-4768-8555-099AE849B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08772FF-8E8E-47E7-9448-CEDE02684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2714" y="238125"/>
            <a:ext cx="5614384" cy="3986213"/>
          </a:xfrm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37775FA7-8B7B-49A9-B8B8-4097E740A2D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0E4661-33F1-4A2E-AEBE-72CEA2919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20E660-CEBF-6843-8821-11513782E32E}" type="slidenum">
              <a:rPr lang="tr-TR" smtClean="0"/>
              <a:pPr/>
              <a:t>6</a:t>
            </a:fld>
            <a:endParaRPr lang="tr-TR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3470DFE-8C17-4AE9-87A4-4DBF8A7A8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9759" y="2363758"/>
            <a:ext cx="3790949" cy="51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BF730-C27D-48A0-A86A-58CF1566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IJsland; </a:t>
            </a:r>
            <a:r>
              <a:rPr lang="nl-NL" dirty="0" err="1"/>
              <a:t>it</a:t>
            </a:r>
            <a:r>
              <a:rPr lang="nl-NL" dirty="0"/>
              <a:t> takes a </a:t>
            </a:r>
            <a:r>
              <a:rPr lang="nl-NL" dirty="0" err="1"/>
              <a:t>village</a:t>
            </a:r>
            <a:r>
              <a:rPr lang="nl-NL" dirty="0"/>
              <a:t>…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FEFAC4C-99F2-4FBB-8BE9-98FD767F2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3619" y="1981200"/>
            <a:ext cx="6495038" cy="3402806"/>
          </a:xfrm>
          <a:prstGeom prst="rect">
            <a:avLst/>
          </a:prstGeom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E21696F6-0F12-4728-9063-B25587FC099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Urgentie door drugs en drank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C5C7B0-0027-4B98-B749-92BB2F957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20E660-CEBF-6843-8821-11513782E32E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606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2EE9F-F9C0-455B-86FA-F312FAF9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Welke factoren beïnvloeden het gedrag van jongeren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8D9100E-5356-4D39-884B-C70B5EF60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725" y="1713777"/>
            <a:ext cx="6342879" cy="392105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633C7E-F0A0-4107-A1AF-C56A26DF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40D5C-E2B4-49B1-9E23-A066ECFFFF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6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18FC8-01E2-4BC2-8743-55041E93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IJslands preventiemodel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5C58E34-938B-4F4D-9492-62C7CB960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1" y="1666875"/>
            <a:ext cx="6814805" cy="37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7425"/>
      </p:ext>
    </p:extLst>
  </p:cSld>
  <p:clrMapOvr>
    <a:masterClrMapping/>
  </p:clrMapOvr>
</p:sld>
</file>

<file path=ppt/theme/theme1.xml><?xml version="1.0" encoding="utf-8"?>
<a:theme xmlns:a="http://schemas.openxmlformats.org/drawingml/2006/main" name="NJi_theme">
  <a:themeElements>
    <a:clrScheme name="NJi">
      <a:dk1>
        <a:srgbClr val="003442"/>
      </a:dk1>
      <a:lt1>
        <a:srgbClr val="FFFFFF"/>
      </a:lt1>
      <a:dk2>
        <a:srgbClr val="003442"/>
      </a:dk2>
      <a:lt2>
        <a:srgbClr val="E7E6E6"/>
      </a:lt2>
      <a:accent1>
        <a:srgbClr val="01839E"/>
      </a:accent1>
      <a:accent2>
        <a:srgbClr val="31B5CE"/>
      </a:accent2>
      <a:accent3>
        <a:srgbClr val="D5D224"/>
      </a:accent3>
      <a:accent4>
        <a:srgbClr val="2A951C"/>
      </a:accent4>
      <a:accent5>
        <a:srgbClr val="F02D00"/>
      </a:accent5>
      <a:accent6>
        <a:srgbClr val="CCCCCC"/>
      </a:accent6>
      <a:hlink>
        <a:srgbClr val="00859F"/>
      </a:hlink>
      <a:folHlink>
        <a:srgbClr val="00859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e 3 4.potx" id="{107A7E71-9335-4762-9096-42F8B1C304E3}" vid="{E1BC81B9-F750-4633-8930-B55EC0A3C4A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A3ACD3C1948D42BECA485D05445E70" ma:contentTypeVersion="10" ma:contentTypeDescription="Een nieuw document maken." ma:contentTypeScope="" ma:versionID="3aad2d2b22397b4773a292c4f17bc4d7">
  <xsd:schema xmlns:xsd="http://www.w3.org/2001/XMLSchema" xmlns:xs="http://www.w3.org/2001/XMLSchema" xmlns:p="http://schemas.microsoft.com/office/2006/metadata/properties" xmlns:ns2="f1474087-4e67-4afa-8b67-260e774a898f" xmlns:ns3="49fac317-f441-4910-8e0b-ab191711c8a2" targetNamespace="http://schemas.microsoft.com/office/2006/metadata/properties" ma:root="true" ma:fieldsID="90f78fb1f710421f7028b4b3572f8c58" ns2:_="" ns3:_="">
    <xsd:import namespace="f1474087-4e67-4afa-8b67-260e774a898f"/>
    <xsd:import namespace="49fac317-f441-4910-8e0b-ab191711c8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74087-4e67-4afa-8b67-260e774a89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ac317-f441-4910-8e0b-ab191711c8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474087-4e67-4afa-8b67-260e774a898f">
      <UserInfo>
        <DisplayName>Deen, Chaja</DisplayName>
        <AccountId>31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97495C-F763-49A9-8C21-E64DB10A1AA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6764A50-0AA3-43A7-8C32-BFF041DC3908}"/>
</file>

<file path=customXml/itemProps3.xml><?xml version="1.0" encoding="utf-8"?>
<ds:datastoreItem xmlns:ds="http://schemas.openxmlformats.org/officeDocument/2006/customXml" ds:itemID="{CE2038E1-2159-4235-AD9A-884B121D428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936089f-8be8-45b7-a535-5466a4fb3402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C2B64328-870D-43BF-95DF-0470ECB361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PowerPoint-presentatie 3 4</Template>
  <TotalTime>551</TotalTime>
  <Words>559</Words>
  <Application>Microsoft Office PowerPoint</Application>
  <PresentationFormat>Diavoorstelling (4:3)</PresentationFormat>
  <Paragraphs>123</Paragraphs>
  <Slides>20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Open Sans</vt:lpstr>
      <vt:lpstr>Open Sans Light</vt:lpstr>
      <vt:lpstr>Wingdings</vt:lpstr>
      <vt:lpstr>NJi_theme</vt:lpstr>
      <vt:lpstr>Interprofessionele samenwerking in verbinding met jongeren en ouders</vt:lpstr>
      <vt:lpstr>Waar gaat het over vandaag</vt:lpstr>
      <vt:lpstr>Verbinden de waarden?</vt:lpstr>
      <vt:lpstr>Wijkwaarden het Oude Noorden, Rotterdam</vt:lpstr>
      <vt:lpstr>Hoe werkt het?</vt:lpstr>
      <vt:lpstr> </vt:lpstr>
      <vt:lpstr>IJsland; it takes a village…</vt:lpstr>
      <vt:lpstr>Welke factoren beïnvloeden het gedrag van jongeren</vt:lpstr>
      <vt:lpstr>Kenmerken IJslands preventiemodel</vt:lpstr>
      <vt:lpstr>Verschillende ontwikkellijnen worden verbonden; vb Kopavagur</vt:lpstr>
      <vt:lpstr>PowerPoint-presentatie</vt:lpstr>
      <vt:lpstr>Sleutels voor succes </vt:lpstr>
      <vt:lpstr> Doelen Girfec  </vt:lpstr>
      <vt:lpstr> Waarden en principes  </vt:lpstr>
      <vt:lpstr> Indicatoren voor welbevinden  </vt:lpstr>
      <vt:lpstr>PowerPoint-presentatie</vt:lpstr>
      <vt:lpstr>PowerPoint-presentatie</vt:lpstr>
      <vt:lpstr> Veerkracht-matrix </vt:lpstr>
      <vt:lpstr>Wat gebeurt er met Girfec in nederland</vt:lpstr>
      <vt:lpstr>Verbindende waarden?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Dopper, Charlotte</dc:creator>
  <cp:lastModifiedBy>Deen, Chaja</cp:lastModifiedBy>
  <cp:revision>59</cp:revision>
  <dcterms:created xsi:type="dcterms:W3CDTF">2018-09-27T07:57:47Z</dcterms:created>
  <dcterms:modified xsi:type="dcterms:W3CDTF">2019-11-13T15:03:02Z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0x010100BBA3ACD3C1948D42BECA485D05445E70</vt:lpwstr>
  </property>
  <property fmtid="{D5CDD505-2E9C-101B-9397-08002B2CF9AE}" pid="3" name="_dlc_DocIdItemGuid">
    <vt:lpwstr>5b838067-2f96-4343-a2d9-4179a02215b3</vt:lpwstr>
  </property>
</Properties>
</file>