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3"/>
  </p:notesMasterIdLst>
  <p:sldIdLst>
    <p:sldId id="286" r:id="rId5"/>
    <p:sldId id="289" r:id="rId6"/>
    <p:sldId id="524" r:id="rId7"/>
    <p:sldId id="525" r:id="rId8"/>
    <p:sldId id="593" r:id="rId9"/>
    <p:sldId id="527" r:id="rId10"/>
    <p:sldId id="528" r:id="rId11"/>
    <p:sldId id="529" r:id="rId12"/>
    <p:sldId id="530" r:id="rId13"/>
    <p:sldId id="531" r:id="rId14"/>
    <p:sldId id="536" r:id="rId15"/>
    <p:sldId id="532" r:id="rId16"/>
    <p:sldId id="533" r:id="rId17"/>
    <p:sldId id="534" r:id="rId18"/>
    <p:sldId id="535" r:id="rId19"/>
    <p:sldId id="537" r:id="rId20"/>
    <p:sldId id="540" r:id="rId21"/>
    <p:sldId id="541" r:id="rId22"/>
    <p:sldId id="543" r:id="rId23"/>
    <p:sldId id="544" r:id="rId24"/>
    <p:sldId id="587" r:id="rId25"/>
    <p:sldId id="545" r:id="rId26"/>
    <p:sldId id="572" r:id="rId27"/>
    <p:sldId id="573" r:id="rId28"/>
    <p:sldId id="547" r:id="rId29"/>
    <p:sldId id="574" r:id="rId30"/>
    <p:sldId id="548" r:id="rId31"/>
    <p:sldId id="549" r:id="rId32"/>
    <p:sldId id="550" r:id="rId33"/>
    <p:sldId id="551" r:id="rId34"/>
    <p:sldId id="552" r:id="rId35"/>
    <p:sldId id="553" r:id="rId36"/>
    <p:sldId id="555" r:id="rId37"/>
    <p:sldId id="590" r:id="rId38"/>
    <p:sldId id="557" r:id="rId39"/>
    <p:sldId id="559" r:id="rId40"/>
    <p:sldId id="558" r:id="rId41"/>
    <p:sldId id="560" r:id="rId42"/>
    <p:sldId id="594" r:id="rId43"/>
    <p:sldId id="561" r:id="rId44"/>
    <p:sldId id="564" r:id="rId45"/>
    <p:sldId id="577" r:id="rId46"/>
    <p:sldId id="554" r:id="rId47"/>
    <p:sldId id="565" r:id="rId48"/>
    <p:sldId id="591" r:id="rId49"/>
    <p:sldId id="576" r:id="rId50"/>
    <p:sldId id="562" r:id="rId51"/>
    <p:sldId id="578" r:id="rId52"/>
    <p:sldId id="563" r:id="rId53"/>
    <p:sldId id="582" r:id="rId54"/>
    <p:sldId id="580" r:id="rId55"/>
    <p:sldId id="581" r:id="rId56"/>
    <p:sldId id="583" r:id="rId57"/>
    <p:sldId id="567" r:id="rId58"/>
    <p:sldId id="592" r:id="rId59"/>
    <p:sldId id="568" r:id="rId60"/>
    <p:sldId id="569" r:id="rId61"/>
    <p:sldId id="284" r:id="rId62"/>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C7CE"/>
    <a:srgbClr val="FF2600"/>
    <a:srgbClr val="00418C"/>
    <a:srgbClr val="3D1C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F9644A-B387-46A2-92B0-BB4155935D71}" v="1" dt="2019-11-10T18:03:16.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snapToObjects="1">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3078427" cy="513508"/>
          </a:xfrm>
          <a:prstGeom prst="rect">
            <a:avLst/>
          </a:prstGeom>
        </p:spPr>
        <p:txBody>
          <a:bodyPr vert="horz" lIns="99069" tIns="49535" rIns="99069" bIns="49535" rtlCol="0"/>
          <a:lstStyle>
            <a:lvl1pPr algn="l">
              <a:defRPr sz="1300"/>
            </a:lvl1pPr>
          </a:lstStyle>
          <a:p>
            <a:endParaRPr lang="nl-NL"/>
          </a:p>
        </p:txBody>
      </p:sp>
      <p:sp>
        <p:nvSpPr>
          <p:cNvPr id="3" name="Tijdelijke aanduiding voor datum 2"/>
          <p:cNvSpPr>
            <a:spLocks noGrp="1"/>
          </p:cNvSpPr>
          <p:nvPr>
            <p:ph type="dt" idx="1"/>
          </p:nvPr>
        </p:nvSpPr>
        <p:spPr>
          <a:xfrm>
            <a:off x="4023991" y="1"/>
            <a:ext cx="3078427" cy="513508"/>
          </a:xfrm>
          <a:prstGeom prst="rect">
            <a:avLst/>
          </a:prstGeom>
        </p:spPr>
        <p:txBody>
          <a:bodyPr vert="horz" lIns="99069" tIns="49535" rIns="99069" bIns="49535" rtlCol="0"/>
          <a:lstStyle>
            <a:lvl1pPr algn="r">
              <a:defRPr sz="1300"/>
            </a:lvl1pPr>
          </a:lstStyle>
          <a:p>
            <a:fld id="{D2A28C96-6041-4DE6-9CA9-DCEEB66C321E}" type="datetimeFigureOut">
              <a:rPr lang="nl-NL" smtClean="0"/>
              <a:t>11-11-2019</a:t>
            </a:fld>
            <a:endParaRPr lang="nl-NL"/>
          </a:p>
        </p:txBody>
      </p:sp>
      <p:sp>
        <p:nvSpPr>
          <p:cNvPr id="4" name="Tijdelijke aanduiding voor dia-afbeelding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69" tIns="49535" rIns="99069" bIns="49535" rtlCol="0" anchor="ctr"/>
          <a:lstStyle/>
          <a:p>
            <a:endParaRPr lang="nl-NL"/>
          </a:p>
        </p:txBody>
      </p:sp>
      <p:sp>
        <p:nvSpPr>
          <p:cNvPr id="5" name="Tijdelijke aanduiding voor notities 4"/>
          <p:cNvSpPr>
            <a:spLocks noGrp="1"/>
          </p:cNvSpPr>
          <p:nvPr>
            <p:ph type="body" sz="quarter" idx="3"/>
          </p:nvPr>
        </p:nvSpPr>
        <p:spPr>
          <a:xfrm>
            <a:off x="710407" y="4925408"/>
            <a:ext cx="5683250" cy="4029878"/>
          </a:xfrm>
          <a:prstGeom prst="rect">
            <a:avLst/>
          </a:prstGeom>
        </p:spPr>
        <p:txBody>
          <a:bodyPr vert="horz" lIns="99069" tIns="49535" rIns="99069" bIns="49535"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69" tIns="49535" rIns="99069" bIns="49535"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1" y="9721107"/>
            <a:ext cx="3078427" cy="513507"/>
          </a:xfrm>
          <a:prstGeom prst="rect">
            <a:avLst/>
          </a:prstGeom>
        </p:spPr>
        <p:txBody>
          <a:bodyPr vert="horz" lIns="99069" tIns="49535" rIns="99069" bIns="49535" rtlCol="0" anchor="b"/>
          <a:lstStyle>
            <a:lvl1pPr algn="r">
              <a:defRPr sz="1300"/>
            </a:lvl1pPr>
          </a:lstStyle>
          <a:p>
            <a:fld id="{7538F00F-E54C-4C67-8D43-3FD3BF7DCF4C}" type="slidenum">
              <a:rPr lang="nl-NL" smtClean="0"/>
              <a:t>‹nr.›</a:t>
            </a:fld>
            <a:endParaRPr lang="nl-NL"/>
          </a:p>
        </p:txBody>
      </p:sp>
    </p:spTree>
    <p:extLst>
      <p:ext uri="{BB962C8B-B14F-4D97-AF65-F5344CB8AC3E}">
        <p14:creationId xmlns:p14="http://schemas.microsoft.com/office/powerpoint/2010/main" val="3159950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6D46A956-B411-4742-99AE-B4FC2471C12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271677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D46A956-B411-4742-99AE-B4FC2471C12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207626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D46A956-B411-4742-99AE-B4FC2471C12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3817516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Beeld-GROEN">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4601504" y="-573123"/>
            <a:ext cx="1770706" cy="8014076"/>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204" y="381001"/>
            <a:ext cx="1990226" cy="968085"/>
          </a:xfrm>
          <a:prstGeom prst="rect">
            <a:avLst/>
          </a:prstGeom>
        </p:spPr>
      </p:pic>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328877075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dia-GROEN">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927" y="2478274"/>
            <a:ext cx="636825" cy="473778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09101" y="4163834"/>
            <a:ext cx="816409" cy="3044169"/>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3" name="Inhoud"/>
          <p:cNvSpPr>
            <a:spLocks noGrp="1"/>
          </p:cNvSpPr>
          <p:nvPr>
            <p:ph idx="1"/>
          </p:nvPr>
        </p:nvSpPr>
        <p:spPr>
          <a:xfrm>
            <a:off x="615520" y="2806996"/>
            <a:ext cx="10502710"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4163277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PECIAL-Tekstdia met beeld-BLAUW">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10142577" cy="685800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8237635" y="-441586"/>
            <a:ext cx="816409" cy="8014076"/>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614946" y="2806996"/>
            <a:ext cx="7494192"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8109138" y="-23396"/>
            <a:ext cx="4111839" cy="690266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7515454"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7483412"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89365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D46A956-B411-4742-99AE-B4FC2471C12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552738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6D46A956-B411-4742-99AE-B4FC2471C123}" type="datetimeFigureOut">
              <a:rPr lang="nl-NL" smtClean="0"/>
              <a:t>11-11-2019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78742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D46A956-B411-4742-99AE-B4FC2471C123}" type="datetimeFigureOut">
              <a:rPr lang="nl-NL" smtClean="0"/>
              <a:t>11-11-2019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2071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D46A956-B411-4742-99AE-B4FC2471C123}" type="datetimeFigureOut">
              <a:rPr lang="nl-NL" smtClean="0"/>
              <a:t>11-11-2019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149808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D46A956-B411-4742-99AE-B4FC2471C123}" type="datetimeFigureOut">
              <a:rPr lang="nl-NL" smtClean="0"/>
              <a:t>11-11-2019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2110195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46A956-B411-4742-99AE-B4FC2471C123}" type="datetimeFigureOut">
              <a:rPr lang="nl-NL" smtClean="0"/>
              <a:t>11-11-2019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1551690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6D46A956-B411-4742-99AE-B4FC2471C123}" type="datetimeFigureOut">
              <a:rPr lang="nl-NL" smtClean="0"/>
              <a:t>11-11-2019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91113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6D46A956-B411-4742-99AE-B4FC2471C123}" type="datetimeFigureOut">
              <a:rPr lang="nl-NL" smtClean="0"/>
              <a:t>11-11-2019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802DFF-0946-5B42-A6F1-2D0156C5F3D7}" type="slidenum">
              <a:rPr lang="nl-NL" smtClean="0"/>
              <a:t>‹nr.›</a:t>
            </a:fld>
            <a:endParaRPr lang="nl-NL"/>
          </a:p>
        </p:txBody>
      </p:sp>
    </p:spTree>
    <p:extLst>
      <p:ext uri="{BB962C8B-B14F-4D97-AF65-F5344CB8AC3E}">
        <p14:creationId xmlns:p14="http://schemas.microsoft.com/office/powerpoint/2010/main" val="118211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6A956-B411-4742-99AE-B4FC2471C123}" type="datetimeFigureOut">
              <a:rPr lang="nl-NL" smtClean="0"/>
              <a:t>11-11-2019</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02DFF-0946-5B42-A6F1-2D0156C5F3D7}" type="slidenum">
              <a:rPr lang="nl-NL" smtClean="0"/>
              <a:t>‹nr.›</a:t>
            </a:fld>
            <a:endParaRPr lang="nl-NL"/>
          </a:p>
        </p:txBody>
      </p:sp>
    </p:spTree>
    <p:extLst>
      <p:ext uri="{BB962C8B-B14F-4D97-AF65-F5344CB8AC3E}">
        <p14:creationId xmlns:p14="http://schemas.microsoft.com/office/powerpoint/2010/main" val="27206791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8" r:id="rId12"/>
    <p:sldLayoutId id="2147483699" r:id="rId13"/>
    <p:sldLayoutId id="214748370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13.xml"/><Relationship Id="rId4" Type="http://schemas.openxmlformats.org/officeDocument/2006/relationships/image" Target="../media/image61.emf"/></Relationships>
</file>

<file path=ppt/slides/_rels/slide5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mailto:b.wienen@windesheim.nl" TargetMode="Externa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8F9D8526-DAB2-441F-8E0A-E4AE7228AC9A}"/>
              </a:ext>
            </a:extLst>
          </p:cNvPr>
          <p:cNvSpPr>
            <a:spLocks noGrp="1"/>
          </p:cNvSpPr>
          <p:nvPr>
            <p:ph type="subTitle" idx="1"/>
          </p:nvPr>
        </p:nvSpPr>
        <p:spPr>
          <a:xfrm>
            <a:off x="601499" y="4801164"/>
            <a:ext cx="4816566" cy="777667"/>
          </a:xfrm>
        </p:spPr>
        <p:txBody>
          <a:bodyPr/>
          <a:lstStyle/>
          <a:p>
            <a:r>
              <a:rPr lang="nl-NL" dirty="0"/>
              <a:t>14 november Groningen 2019</a:t>
            </a:r>
          </a:p>
        </p:txBody>
      </p:sp>
      <p:sp>
        <p:nvSpPr>
          <p:cNvPr id="4" name="Titel 3">
            <a:extLst>
              <a:ext uri="{FF2B5EF4-FFF2-40B4-BE49-F238E27FC236}">
                <a16:creationId xmlns:a16="http://schemas.microsoft.com/office/drawing/2014/main" id="{4FC9C1F5-6841-4E43-A17F-D88EA4BAD71F}"/>
              </a:ext>
            </a:extLst>
          </p:cNvPr>
          <p:cNvSpPr>
            <a:spLocks noGrp="1"/>
          </p:cNvSpPr>
          <p:nvPr>
            <p:ph type="ctrTitle"/>
          </p:nvPr>
        </p:nvSpPr>
        <p:spPr/>
        <p:txBody>
          <a:bodyPr>
            <a:normAutofit fontScale="90000"/>
          </a:bodyPr>
          <a:lstStyle/>
          <a:p>
            <a:r>
              <a:rPr lang="nl-NL" dirty="0"/>
              <a:t>“Weten we van gekkigheid nog wat normaal is?”</a:t>
            </a:r>
          </a:p>
        </p:txBody>
      </p:sp>
      <p:pic>
        <p:nvPicPr>
          <p:cNvPr id="10" name="Tijdelijke aanduiding voor afbeelding 9" descr="Afbeelding met persoon, gebouw, buiten, gras&#10;&#10;Automatisch gegenereerde beschrijving">
            <a:extLst>
              <a:ext uri="{FF2B5EF4-FFF2-40B4-BE49-F238E27FC236}">
                <a16:creationId xmlns:a16="http://schemas.microsoft.com/office/drawing/2014/main" id="{BD2279A9-3E1E-4637-B877-004EFDF4661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2" name="Afbeelding 1">
            <a:extLst>
              <a:ext uri="{FF2B5EF4-FFF2-40B4-BE49-F238E27FC236}">
                <a16:creationId xmlns:a16="http://schemas.microsoft.com/office/drawing/2014/main" id="{B58FAF78-CFBD-4596-A04B-2CFC3E292A6C}"/>
              </a:ext>
            </a:extLst>
          </p:cNvPr>
          <p:cNvPicPr>
            <a:picLocks noChangeAspect="1"/>
          </p:cNvPicPr>
          <p:nvPr/>
        </p:nvPicPr>
        <p:blipFill>
          <a:blip r:embed="rId3"/>
          <a:stretch>
            <a:fillRect/>
          </a:stretch>
        </p:blipFill>
        <p:spPr>
          <a:xfrm>
            <a:off x="8807634" y="-1"/>
            <a:ext cx="3397426" cy="3212757"/>
          </a:xfrm>
          <a:prstGeom prst="rect">
            <a:avLst/>
          </a:prstGeom>
        </p:spPr>
      </p:pic>
    </p:spTree>
    <p:extLst>
      <p:ext uri="{BB962C8B-B14F-4D97-AF65-F5344CB8AC3E}">
        <p14:creationId xmlns:p14="http://schemas.microsoft.com/office/powerpoint/2010/main" val="411542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8" name="Titel 7">
            <a:extLst>
              <a:ext uri="{FF2B5EF4-FFF2-40B4-BE49-F238E27FC236}">
                <a16:creationId xmlns:a16="http://schemas.microsoft.com/office/drawing/2014/main" id="{40F82A2A-A3BA-4A01-8D6B-C3AB3B65FCA0}"/>
              </a:ext>
            </a:extLst>
          </p:cNvPr>
          <p:cNvSpPr>
            <a:spLocks noGrp="1"/>
          </p:cNvSpPr>
          <p:nvPr>
            <p:ph type="title"/>
          </p:nvPr>
        </p:nvSpPr>
        <p:spPr>
          <a:xfrm>
            <a:off x="604888" y="346893"/>
            <a:ext cx="10523973" cy="1325563"/>
          </a:xfrm>
        </p:spPr>
        <p:txBody>
          <a:bodyPr/>
          <a:lstStyle/>
          <a:p>
            <a:r>
              <a:rPr lang="nl-NL" dirty="0"/>
              <a:t>Gezondheidscultus</a:t>
            </a:r>
          </a:p>
        </p:txBody>
      </p:sp>
      <p:pic>
        <p:nvPicPr>
          <p:cNvPr id="14" name="Afbeelding 13">
            <a:extLst>
              <a:ext uri="{FF2B5EF4-FFF2-40B4-BE49-F238E27FC236}">
                <a16:creationId xmlns:a16="http://schemas.microsoft.com/office/drawing/2014/main" id="{94E11B83-7060-4EA2-B3A2-4F39DBE94DEE}"/>
              </a:ext>
            </a:extLst>
          </p:cNvPr>
          <p:cNvPicPr>
            <a:picLocks noChangeAspect="1"/>
          </p:cNvPicPr>
          <p:nvPr/>
        </p:nvPicPr>
        <p:blipFill>
          <a:blip r:embed="rId2"/>
          <a:stretch>
            <a:fillRect/>
          </a:stretch>
        </p:blipFill>
        <p:spPr>
          <a:xfrm>
            <a:off x="7133938" y="346893"/>
            <a:ext cx="4635266" cy="3517984"/>
          </a:xfrm>
          <a:prstGeom prst="rect">
            <a:avLst/>
          </a:prstGeom>
        </p:spPr>
      </p:pic>
      <p:pic>
        <p:nvPicPr>
          <p:cNvPr id="15" name="Afbeelding 14">
            <a:extLst>
              <a:ext uri="{FF2B5EF4-FFF2-40B4-BE49-F238E27FC236}">
                <a16:creationId xmlns:a16="http://schemas.microsoft.com/office/drawing/2014/main" id="{B278B017-A409-410B-B20C-918C3AE3CB88}"/>
              </a:ext>
            </a:extLst>
          </p:cNvPr>
          <p:cNvPicPr>
            <a:picLocks noChangeAspect="1"/>
          </p:cNvPicPr>
          <p:nvPr/>
        </p:nvPicPr>
        <p:blipFill>
          <a:blip r:embed="rId3"/>
          <a:stretch>
            <a:fillRect/>
          </a:stretch>
        </p:blipFill>
        <p:spPr>
          <a:xfrm>
            <a:off x="453928" y="1198022"/>
            <a:ext cx="2837168" cy="2343248"/>
          </a:xfrm>
          <a:prstGeom prst="rect">
            <a:avLst/>
          </a:prstGeom>
        </p:spPr>
      </p:pic>
      <p:pic>
        <p:nvPicPr>
          <p:cNvPr id="16" name="Afbeelding 15">
            <a:extLst>
              <a:ext uri="{FF2B5EF4-FFF2-40B4-BE49-F238E27FC236}">
                <a16:creationId xmlns:a16="http://schemas.microsoft.com/office/drawing/2014/main" id="{C883FD33-46CB-47C5-9326-DD550AB1A054}"/>
              </a:ext>
            </a:extLst>
          </p:cNvPr>
          <p:cNvPicPr>
            <a:picLocks noChangeAspect="1"/>
          </p:cNvPicPr>
          <p:nvPr/>
        </p:nvPicPr>
        <p:blipFill>
          <a:blip r:embed="rId4"/>
          <a:stretch>
            <a:fillRect/>
          </a:stretch>
        </p:blipFill>
        <p:spPr>
          <a:xfrm>
            <a:off x="4356049" y="4778484"/>
            <a:ext cx="3742177" cy="2095619"/>
          </a:xfrm>
          <a:prstGeom prst="rect">
            <a:avLst/>
          </a:prstGeom>
        </p:spPr>
      </p:pic>
      <p:pic>
        <p:nvPicPr>
          <p:cNvPr id="17" name="Afbeelding 16">
            <a:extLst>
              <a:ext uri="{FF2B5EF4-FFF2-40B4-BE49-F238E27FC236}">
                <a16:creationId xmlns:a16="http://schemas.microsoft.com/office/drawing/2014/main" id="{DE67C581-782F-4006-8010-5582D878F3D8}"/>
              </a:ext>
            </a:extLst>
          </p:cNvPr>
          <p:cNvPicPr>
            <a:picLocks noChangeAspect="1"/>
          </p:cNvPicPr>
          <p:nvPr/>
        </p:nvPicPr>
        <p:blipFill>
          <a:blip r:embed="rId5"/>
          <a:stretch>
            <a:fillRect/>
          </a:stretch>
        </p:blipFill>
        <p:spPr>
          <a:xfrm>
            <a:off x="7962860" y="4001411"/>
            <a:ext cx="3806344" cy="2729077"/>
          </a:xfrm>
          <a:prstGeom prst="rect">
            <a:avLst/>
          </a:prstGeom>
        </p:spPr>
      </p:pic>
      <p:pic>
        <p:nvPicPr>
          <p:cNvPr id="18" name="Afbeelding 17">
            <a:extLst>
              <a:ext uri="{FF2B5EF4-FFF2-40B4-BE49-F238E27FC236}">
                <a16:creationId xmlns:a16="http://schemas.microsoft.com/office/drawing/2014/main" id="{3FE401E8-4446-4B82-A259-EB445367B0D7}"/>
              </a:ext>
            </a:extLst>
          </p:cNvPr>
          <p:cNvPicPr>
            <a:picLocks noChangeAspect="1"/>
          </p:cNvPicPr>
          <p:nvPr/>
        </p:nvPicPr>
        <p:blipFill>
          <a:blip r:embed="rId6"/>
          <a:stretch>
            <a:fillRect/>
          </a:stretch>
        </p:blipFill>
        <p:spPr>
          <a:xfrm>
            <a:off x="1043105" y="4100146"/>
            <a:ext cx="3349133" cy="2508617"/>
          </a:xfrm>
          <a:prstGeom prst="rect">
            <a:avLst/>
          </a:prstGeom>
        </p:spPr>
      </p:pic>
      <p:pic>
        <p:nvPicPr>
          <p:cNvPr id="19" name="Afbeelding 18">
            <a:extLst>
              <a:ext uri="{FF2B5EF4-FFF2-40B4-BE49-F238E27FC236}">
                <a16:creationId xmlns:a16="http://schemas.microsoft.com/office/drawing/2014/main" id="{0A6354B6-2E8F-4D14-8FB4-670DE9E301EE}"/>
              </a:ext>
            </a:extLst>
          </p:cNvPr>
          <p:cNvPicPr>
            <a:picLocks noChangeAspect="1"/>
          </p:cNvPicPr>
          <p:nvPr/>
        </p:nvPicPr>
        <p:blipFill>
          <a:blip r:embed="rId7"/>
          <a:stretch>
            <a:fillRect/>
          </a:stretch>
        </p:blipFill>
        <p:spPr>
          <a:xfrm>
            <a:off x="3415056" y="1275781"/>
            <a:ext cx="3718882" cy="2383743"/>
          </a:xfrm>
          <a:prstGeom prst="rect">
            <a:avLst/>
          </a:prstGeom>
        </p:spPr>
      </p:pic>
      <p:pic>
        <p:nvPicPr>
          <p:cNvPr id="20" name="Afbeelding 19">
            <a:extLst>
              <a:ext uri="{FF2B5EF4-FFF2-40B4-BE49-F238E27FC236}">
                <a16:creationId xmlns:a16="http://schemas.microsoft.com/office/drawing/2014/main" id="{B98FE60B-D455-483F-A582-15DF52B7F0DF}"/>
              </a:ext>
            </a:extLst>
          </p:cNvPr>
          <p:cNvPicPr>
            <a:picLocks noChangeAspect="1"/>
          </p:cNvPicPr>
          <p:nvPr/>
        </p:nvPicPr>
        <p:blipFill>
          <a:blip r:embed="rId8"/>
          <a:stretch>
            <a:fillRect/>
          </a:stretch>
        </p:blipFill>
        <p:spPr>
          <a:xfrm>
            <a:off x="4338417" y="2819387"/>
            <a:ext cx="3530005" cy="2397607"/>
          </a:xfrm>
          <a:prstGeom prst="rect">
            <a:avLst/>
          </a:prstGeom>
        </p:spPr>
      </p:pic>
    </p:spTree>
    <p:extLst>
      <p:ext uri="{BB962C8B-B14F-4D97-AF65-F5344CB8AC3E}">
        <p14:creationId xmlns:p14="http://schemas.microsoft.com/office/powerpoint/2010/main" val="6982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tel 5">
            <a:extLst>
              <a:ext uri="{FF2B5EF4-FFF2-40B4-BE49-F238E27FC236}">
                <a16:creationId xmlns:a16="http://schemas.microsoft.com/office/drawing/2014/main" id="{9B52EADA-BC9C-4167-B752-BBD21C9EC082}"/>
              </a:ext>
            </a:extLst>
          </p:cNvPr>
          <p:cNvSpPr>
            <a:spLocks noGrp="1"/>
          </p:cNvSpPr>
          <p:nvPr>
            <p:ph type="title"/>
          </p:nvPr>
        </p:nvSpPr>
        <p:spPr/>
        <p:txBody>
          <a:bodyPr/>
          <a:lstStyle/>
          <a:p>
            <a:endParaRPr lang="nl-NL"/>
          </a:p>
        </p:txBody>
      </p:sp>
      <p:pic>
        <p:nvPicPr>
          <p:cNvPr id="10" name="Afbeelding 9">
            <a:extLst>
              <a:ext uri="{FF2B5EF4-FFF2-40B4-BE49-F238E27FC236}">
                <a16:creationId xmlns:a16="http://schemas.microsoft.com/office/drawing/2014/main" id="{BD6A7631-ED9B-4486-8069-F5FB635EDCE5}"/>
              </a:ext>
            </a:extLst>
          </p:cNvPr>
          <p:cNvPicPr>
            <a:picLocks noChangeAspect="1"/>
          </p:cNvPicPr>
          <p:nvPr/>
        </p:nvPicPr>
        <p:blipFill>
          <a:blip r:embed="rId2"/>
          <a:stretch>
            <a:fillRect/>
          </a:stretch>
        </p:blipFill>
        <p:spPr>
          <a:xfrm>
            <a:off x="6486541" y="1446177"/>
            <a:ext cx="2680746" cy="3789040"/>
          </a:xfrm>
          <a:prstGeom prst="rect">
            <a:avLst/>
          </a:prstGeom>
        </p:spPr>
      </p:pic>
      <p:pic>
        <p:nvPicPr>
          <p:cNvPr id="13" name="Afbeelding 12">
            <a:extLst>
              <a:ext uri="{FF2B5EF4-FFF2-40B4-BE49-F238E27FC236}">
                <a16:creationId xmlns:a16="http://schemas.microsoft.com/office/drawing/2014/main" id="{EF3410F4-37E2-4AC3-83F7-3C09F920F309}"/>
              </a:ext>
            </a:extLst>
          </p:cNvPr>
          <p:cNvPicPr>
            <a:picLocks noChangeAspect="1"/>
          </p:cNvPicPr>
          <p:nvPr/>
        </p:nvPicPr>
        <p:blipFill>
          <a:blip r:embed="rId3"/>
          <a:stretch>
            <a:fillRect/>
          </a:stretch>
        </p:blipFill>
        <p:spPr>
          <a:xfrm>
            <a:off x="2094054" y="1412776"/>
            <a:ext cx="2657919" cy="3789040"/>
          </a:xfrm>
          <a:prstGeom prst="rect">
            <a:avLst/>
          </a:prstGeom>
        </p:spPr>
      </p:pic>
      <p:sp>
        <p:nvSpPr>
          <p:cNvPr id="14" name="Rechthoek 13">
            <a:extLst>
              <a:ext uri="{FF2B5EF4-FFF2-40B4-BE49-F238E27FC236}">
                <a16:creationId xmlns:a16="http://schemas.microsoft.com/office/drawing/2014/main" id="{453F1104-A9CA-405F-806C-61314EA61A9A}"/>
              </a:ext>
            </a:extLst>
          </p:cNvPr>
          <p:cNvSpPr/>
          <p:nvPr/>
        </p:nvSpPr>
        <p:spPr>
          <a:xfrm>
            <a:off x="6054493" y="5447927"/>
            <a:ext cx="3888432" cy="369332"/>
          </a:xfrm>
          <a:prstGeom prst="rect">
            <a:avLst/>
          </a:prstGeom>
        </p:spPr>
        <p:txBody>
          <a:bodyPr wrap="square">
            <a:spAutoFit/>
          </a:bodyPr>
          <a:lstStyle/>
          <a:p>
            <a:pPr>
              <a:defRPr/>
            </a:pPr>
            <a:r>
              <a:rPr lang="nl-NL" dirty="0">
                <a:solidFill>
                  <a:prstClr val="black"/>
                </a:solidFill>
                <a:latin typeface="Source Sans Pro" panose="020B0503030403020204" pitchFamily="34" charset="0"/>
                <a:ea typeface="Source Sans Pro" panose="020B0503030403020204" pitchFamily="34" charset="0"/>
              </a:rPr>
              <a:t>“Van </a:t>
            </a:r>
            <a:r>
              <a:rPr lang="nl-NL" dirty="0" err="1">
                <a:solidFill>
                  <a:prstClr val="black"/>
                </a:solidFill>
                <a:latin typeface="Source Sans Pro" panose="020B0503030403020204" pitchFamily="34" charset="0"/>
                <a:ea typeface="Source Sans Pro" panose="020B0503030403020204" pitchFamily="34" charset="0"/>
              </a:rPr>
              <a:t>Dikkedam</a:t>
            </a:r>
            <a:r>
              <a:rPr lang="nl-NL" dirty="0">
                <a:solidFill>
                  <a:prstClr val="black"/>
                </a:solidFill>
                <a:latin typeface="Source Sans Pro" panose="020B0503030403020204" pitchFamily="34" charset="0"/>
                <a:ea typeface="Source Sans Pro" panose="020B0503030403020204" pitchFamily="34" charset="0"/>
              </a:rPr>
              <a:t> naar Dunhoven”</a:t>
            </a:r>
          </a:p>
        </p:txBody>
      </p:sp>
      <p:sp>
        <p:nvSpPr>
          <p:cNvPr id="15" name="Rechthoek 14">
            <a:extLst>
              <a:ext uri="{FF2B5EF4-FFF2-40B4-BE49-F238E27FC236}">
                <a16:creationId xmlns:a16="http://schemas.microsoft.com/office/drawing/2014/main" id="{E2AFA5E2-E665-454D-8BEB-F16B508B0DFF}"/>
              </a:ext>
            </a:extLst>
          </p:cNvPr>
          <p:cNvSpPr/>
          <p:nvPr/>
        </p:nvSpPr>
        <p:spPr>
          <a:xfrm>
            <a:off x="1742397" y="5559017"/>
            <a:ext cx="3888432" cy="923330"/>
          </a:xfrm>
          <a:prstGeom prst="rect">
            <a:avLst/>
          </a:prstGeom>
        </p:spPr>
        <p:txBody>
          <a:bodyPr wrap="square">
            <a:spAutoFit/>
          </a:bodyPr>
          <a:lstStyle/>
          <a:p>
            <a:pPr>
              <a:defRPr/>
            </a:pPr>
            <a:r>
              <a:rPr lang="nl-NL" dirty="0">
                <a:solidFill>
                  <a:prstClr val="black"/>
                </a:solidFill>
                <a:latin typeface="Source Sans Pro" panose="020B0503030403020204" pitchFamily="34" charset="0"/>
                <a:ea typeface="Source Sans Pro" panose="020B0503030403020204" pitchFamily="34" charset="0"/>
              </a:rPr>
              <a:t>“Dirk wordt in een dubbelen zin dik en gaat op den ingeslagen weg voort” hst 4. </a:t>
            </a:r>
          </a:p>
        </p:txBody>
      </p:sp>
    </p:spTree>
    <p:extLst>
      <p:ext uri="{BB962C8B-B14F-4D97-AF65-F5344CB8AC3E}">
        <p14:creationId xmlns:p14="http://schemas.microsoft.com/office/powerpoint/2010/main" val="41147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8" name="Titel 7">
            <a:extLst>
              <a:ext uri="{FF2B5EF4-FFF2-40B4-BE49-F238E27FC236}">
                <a16:creationId xmlns:a16="http://schemas.microsoft.com/office/drawing/2014/main" id="{40F82A2A-A3BA-4A01-8D6B-C3AB3B65FCA0}"/>
              </a:ext>
            </a:extLst>
          </p:cNvPr>
          <p:cNvSpPr>
            <a:spLocks noGrp="1"/>
          </p:cNvSpPr>
          <p:nvPr>
            <p:ph type="title"/>
          </p:nvPr>
        </p:nvSpPr>
        <p:spPr/>
        <p:txBody>
          <a:bodyPr/>
          <a:lstStyle/>
          <a:p>
            <a:r>
              <a:rPr lang="nl-NL" dirty="0"/>
              <a:t>Overheid en gezondheid in 2002</a:t>
            </a:r>
          </a:p>
        </p:txBody>
      </p:sp>
      <p:pic>
        <p:nvPicPr>
          <p:cNvPr id="14" name="Afbeelding 13">
            <a:extLst>
              <a:ext uri="{FF2B5EF4-FFF2-40B4-BE49-F238E27FC236}">
                <a16:creationId xmlns:a16="http://schemas.microsoft.com/office/drawing/2014/main" id="{9B175163-2858-467A-A34C-173DC1064F44}"/>
              </a:ext>
            </a:extLst>
          </p:cNvPr>
          <p:cNvPicPr>
            <a:picLocks noChangeAspect="1"/>
          </p:cNvPicPr>
          <p:nvPr/>
        </p:nvPicPr>
        <p:blipFill>
          <a:blip r:embed="rId2"/>
          <a:stretch>
            <a:fillRect/>
          </a:stretch>
        </p:blipFill>
        <p:spPr>
          <a:xfrm>
            <a:off x="1581665" y="2073097"/>
            <a:ext cx="9057228" cy="4073685"/>
          </a:xfrm>
          <a:prstGeom prst="rect">
            <a:avLst/>
          </a:prstGeom>
        </p:spPr>
      </p:pic>
      <p:sp>
        <p:nvSpPr>
          <p:cNvPr id="15" name="Ovale toelichting 7">
            <a:extLst>
              <a:ext uri="{FF2B5EF4-FFF2-40B4-BE49-F238E27FC236}">
                <a16:creationId xmlns:a16="http://schemas.microsoft.com/office/drawing/2014/main" id="{5394D75A-F026-4955-A2FB-A524610559FC}"/>
              </a:ext>
            </a:extLst>
          </p:cNvPr>
          <p:cNvSpPr>
            <a:spLocks noChangeArrowheads="1"/>
          </p:cNvSpPr>
          <p:nvPr/>
        </p:nvSpPr>
        <p:spPr bwMode="auto">
          <a:xfrm>
            <a:off x="4794818" y="2434927"/>
            <a:ext cx="6426812" cy="2383953"/>
          </a:xfrm>
          <a:prstGeom prst="wedgeEllipseCallout">
            <a:avLst>
              <a:gd name="adj1" fmla="val -63411"/>
              <a:gd name="adj2" fmla="val 1341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r>
              <a:rPr lang="nl-NL" sz="2000" b="1" dirty="0">
                <a:solidFill>
                  <a:srgbClr val="FF0000"/>
                </a:solidFill>
              </a:rPr>
              <a:t>De vraag in 2002:</a:t>
            </a:r>
          </a:p>
          <a:p>
            <a:pPr algn="ctr">
              <a:defRPr/>
            </a:pPr>
            <a:r>
              <a:rPr lang="nl-NL" sz="2000" b="1" dirty="0">
                <a:solidFill>
                  <a:schemeClr val="lt1"/>
                </a:solidFill>
              </a:rPr>
              <a:t>Hoe kan ongezond gedrag van burgers omgebogen worden naar gezond gedrag en wie is daarvoor verantwoordelijk?</a:t>
            </a:r>
          </a:p>
        </p:txBody>
      </p:sp>
    </p:spTree>
    <p:extLst>
      <p:ext uri="{BB962C8B-B14F-4D97-AF65-F5344CB8AC3E}">
        <p14:creationId xmlns:p14="http://schemas.microsoft.com/office/powerpoint/2010/main" val="114732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8" name="Titel 7">
            <a:extLst>
              <a:ext uri="{FF2B5EF4-FFF2-40B4-BE49-F238E27FC236}">
                <a16:creationId xmlns:a16="http://schemas.microsoft.com/office/drawing/2014/main" id="{40F82A2A-A3BA-4A01-8D6B-C3AB3B65FCA0}"/>
              </a:ext>
            </a:extLst>
          </p:cNvPr>
          <p:cNvSpPr>
            <a:spLocks noGrp="1"/>
          </p:cNvSpPr>
          <p:nvPr>
            <p:ph type="title"/>
          </p:nvPr>
        </p:nvSpPr>
        <p:spPr/>
        <p:txBody>
          <a:bodyPr/>
          <a:lstStyle/>
          <a:p>
            <a:r>
              <a:rPr lang="nl-NL" dirty="0"/>
              <a:t>Overheid en gezondheid in 2010</a:t>
            </a:r>
          </a:p>
        </p:txBody>
      </p:sp>
      <p:pic>
        <p:nvPicPr>
          <p:cNvPr id="9" name="Afbeelding 8" descr="Schermafbeelding 2016-09-30 om 11.40.07.png">
            <a:extLst>
              <a:ext uri="{FF2B5EF4-FFF2-40B4-BE49-F238E27FC236}">
                <a16:creationId xmlns:a16="http://schemas.microsoft.com/office/drawing/2014/main" id="{D27F2696-A96E-411C-AE17-21ECE9E124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250" y="2245463"/>
            <a:ext cx="2903110" cy="407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e toelichting 7">
            <a:extLst>
              <a:ext uri="{FF2B5EF4-FFF2-40B4-BE49-F238E27FC236}">
                <a16:creationId xmlns:a16="http://schemas.microsoft.com/office/drawing/2014/main" id="{BBEDA0E1-827A-4DD0-8F5D-2911960327E9}"/>
              </a:ext>
            </a:extLst>
          </p:cNvPr>
          <p:cNvSpPr>
            <a:spLocks noChangeArrowheads="1"/>
          </p:cNvSpPr>
          <p:nvPr/>
        </p:nvSpPr>
        <p:spPr bwMode="auto">
          <a:xfrm>
            <a:off x="5295280" y="2316756"/>
            <a:ext cx="5822950" cy="4006850"/>
          </a:xfrm>
          <a:prstGeom prst="wedgeEllipseCallout">
            <a:avLst>
              <a:gd name="adj1" fmla="val -67661"/>
              <a:gd name="adj2" fmla="val -2029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nl-NL" altLang="nl-NL" sz="1800" dirty="0">
                <a:solidFill>
                  <a:srgbClr val="FFFFFF"/>
                </a:solidFill>
                <a:latin typeface="Source Sans Pro Black" panose="020B0503030403020204"/>
              </a:rPr>
              <a:t>RVZ, 2010: ‘Van ZZ naar GG’</a:t>
            </a:r>
          </a:p>
          <a:p>
            <a:pPr eaLnBrk="1" hangingPunct="1"/>
            <a:endParaRPr lang="nl-NL" altLang="nl-NL" sz="1800" dirty="0">
              <a:solidFill>
                <a:srgbClr val="FFFFFF"/>
              </a:solidFill>
              <a:latin typeface="Source Sans Pro Black" panose="020B0503030403020204"/>
            </a:endParaRPr>
          </a:p>
          <a:p>
            <a:pPr eaLnBrk="1" hangingPunct="1"/>
            <a:r>
              <a:rPr lang="nl-NL" altLang="nl-NL" sz="1800" dirty="0">
                <a:solidFill>
                  <a:srgbClr val="FFFFFF"/>
                </a:solidFill>
                <a:latin typeface="Source Sans Pro Black" panose="020B0503030403020204"/>
              </a:rPr>
              <a:t>Wat zijn de gevolgen voor de consument?</a:t>
            </a:r>
          </a:p>
          <a:p>
            <a:pPr eaLnBrk="1" hangingPunct="1"/>
            <a:r>
              <a:rPr lang="nl-NL" altLang="nl-NL" sz="1800" dirty="0">
                <a:solidFill>
                  <a:srgbClr val="FFFFFF"/>
                </a:solidFill>
                <a:latin typeface="Source Sans Pro Black" panose="020B0503030403020204"/>
              </a:rPr>
              <a:t>Dit vraagt veel meer dan nu van </a:t>
            </a:r>
            <a:r>
              <a:rPr lang="nl-NL" altLang="nl-NL" sz="1800" dirty="0">
                <a:solidFill>
                  <a:srgbClr val="FF0000"/>
                </a:solidFill>
                <a:latin typeface="Source Sans Pro Black" panose="020B0503030403020204"/>
              </a:rPr>
              <a:t>de eigen verantwoordelijkheid </a:t>
            </a:r>
            <a:r>
              <a:rPr lang="nl-NL" altLang="nl-NL" sz="1800" dirty="0">
                <a:solidFill>
                  <a:srgbClr val="FFFFFF"/>
                </a:solidFill>
                <a:latin typeface="Source Sans Pro Black" panose="020B0503030403020204"/>
              </a:rPr>
              <a:t>voor de gezondheid. (</a:t>
            </a:r>
            <a:r>
              <a:rPr lang="is-IS" altLang="nl-NL" sz="1800" dirty="0">
                <a:solidFill>
                  <a:srgbClr val="FFFFFF"/>
                </a:solidFill>
                <a:latin typeface="Source Sans Pro Black" panose="020B0503030403020204"/>
              </a:rPr>
              <a:t>…)</a:t>
            </a:r>
            <a:r>
              <a:rPr lang="nl-NL" altLang="nl-NL" sz="1800" dirty="0">
                <a:solidFill>
                  <a:srgbClr val="FFFFFF"/>
                </a:solidFill>
                <a:latin typeface="Source Sans Pro Black" panose="020B0503030403020204"/>
              </a:rPr>
              <a:t>. Het betekent dat de burger</a:t>
            </a:r>
            <a:r>
              <a:rPr lang="nl-NL" altLang="nl-NL" sz="1800" dirty="0">
                <a:solidFill>
                  <a:srgbClr val="FF0000"/>
                </a:solidFill>
                <a:latin typeface="Source Sans Pro Black" panose="020B0503030403020204"/>
              </a:rPr>
              <a:t> meer zelf moet betalen </a:t>
            </a:r>
            <a:r>
              <a:rPr lang="nl-NL" altLang="nl-NL" sz="1800" dirty="0">
                <a:solidFill>
                  <a:srgbClr val="FFFFFF"/>
                </a:solidFill>
                <a:latin typeface="Source Sans Pro Black" panose="020B0503030403020204"/>
              </a:rPr>
              <a:t>voor zijn zorg. Maar ook dat</a:t>
            </a:r>
            <a:r>
              <a:rPr lang="nl-NL" altLang="nl-NL" sz="1800" dirty="0">
                <a:solidFill>
                  <a:schemeClr val="bg1"/>
                </a:solidFill>
                <a:latin typeface="Source Sans Pro Black" panose="020B0503030403020204"/>
              </a:rPr>
              <a:t> hij </a:t>
            </a:r>
            <a:r>
              <a:rPr lang="nl-NL" altLang="nl-NL" sz="1800" dirty="0">
                <a:solidFill>
                  <a:srgbClr val="FF0000"/>
                </a:solidFill>
                <a:latin typeface="Source Sans Pro Black" panose="020B0503030403020204"/>
              </a:rPr>
              <a:t>meer beloond wordt voor gezond gedrag.</a:t>
            </a:r>
          </a:p>
        </p:txBody>
      </p:sp>
    </p:spTree>
    <p:extLst>
      <p:ext uri="{BB962C8B-B14F-4D97-AF65-F5344CB8AC3E}">
        <p14:creationId xmlns:p14="http://schemas.microsoft.com/office/powerpoint/2010/main" val="41586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8" name="Titel 7">
            <a:extLst>
              <a:ext uri="{FF2B5EF4-FFF2-40B4-BE49-F238E27FC236}">
                <a16:creationId xmlns:a16="http://schemas.microsoft.com/office/drawing/2014/main" id="{40F82A2A-A3BA-4A01-8D6B-C3AB3B65FCA0}"/>
              </a:ext>
            </a:extLst>
          </p:cNvPr>
          <p:cNvSpPr>
            <a:spLocks noGrp="1"/>
          </p:cNvSpPr>
          <p:nvPr>
            <p:ph type="title"/>
          </p:nvPr>
        </p:nvSpPr>
        <p:spPr/>
        <p:txBody>
          <a:bodyPr/>
          <a:lstStyle/>
          <a:p>
            <a:r>
              <a:rPr lang="nl-NL" dirty="0"/>
              <a:t>Overheid en gezondheid in 2013</a:t>
            </a:r>
          </a:p>
        </p:txBody>
      </p:sp>
      <p:pic>
        <p:nvPicPr>
          <p:cNvPr id="9" name="Afbeelding 8">
            <a:extLst>
              <a:ext uri="{FF2B5EF4-FFF2-40B4-BE49-F238E27FC236}">
                <a16:creationId xmlns:a16="http://schemas.microsoft.com/office/drawing/2014/main" id="{BAF25962-DA3E-488C-BB93-58032B5A7F6F}"/>
              </a:ext>
            </a:extLst>
          </p:cNvPr>
          <p:cNvPicPr>
            <a:picLocks noChangeAspect="1"/>
          </p:cNvPicPr>
          <p:nvPr/>
        </p:nvPicPr>
        <p:blipFill>
          <a:blip r:embed="rId2"/>
          <a:stretch>
            <a:fillRect/>
          </a:stretch>
        </p:blipFill>
        <p:spPr>
          <a:xfrm>
            <a:off x="1448829" y="2382789"/>
            <a:ext cx="2921292" cy="3750216"/>
          </a:xfrm>
          <a:prstGeom prst="rect">
            <a:avLst/>
          </a:prstGeom>
        </p:spPr>
      </p:pic>
      <p:sp>
        <p:nvSpPr>
          <p:cNvPr id="10" name="Ovale toelichting 7">
            <a:extLst>
              <a:ext uri="{FF2B5EF4-FFF2-40B4-BE49-F238E27FC236}">
                <a16:creationId xmlns:a16="http://schemas.microsoft.com/office/drawing/2014/main" id="{B0E9CB38-E7BF-4A29-9369-49DE4F9DC3ED}"/>
              </a:ext>
            </a:extLst>
          </p:cNvPr>
          <p:cNvSpPr>
            <a:spLocks noChangeArrowheads="1"/>
          </p:cNvSpPr>
          <p:nvPr/>
        </p:nvSpPr>
        <p:spPr bwMode="auto">
          <a:xfrm>
            <a:off x="5067126" y="2104565"/>
            <a:ext cx="6509354" cy="5161208"/>
          </a:xfrm>
          <a:prstGeom prst="wedgeEllipseCallout">
            <a:avLst>
              <a:gd name="adj1" fmla="val -73540"/>
              <a:gd name="adj2" fmla="val 10055"/>
            </a:avLst>
          </a:prstGeom>
          <a:gradFill rotWithShape="1">
            <a:gsLst>
              <a:gs pos="30000">
                <a:srgbClr val="9BC1FF"/>
              </a:gs>
              <a:gs pos="94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nl-NL" altLang="nl-NL" sz="1800" dirty="0">
              <a:solidFill>
                <a:srgbClr val="FFFFFF"/>
              </a:solidFill>
              <a:latin typeface="Calibri" panose="020F0502020204030204" pitchFamily="34" charset="0"/>
            </a:endParaRPr>
          </a:p>
          <a:p>
            <a:pPr eaLnBrk="1" hangingPunct="1"/>
            <a:r>
              <a:rPr lang="nl-NL" b="1" dirty="0">
                <a:solidFill>
                  <a:schemeClr val="bg1"/>
                </a:solidFill>
                <a:latin typeface="Source Sans Pro Black" panose="020B0503030403020204"/>
              </a:rPr>
              <a:t>Dit alles stelt de toekomstige consument in staat om –</a:t>
            </a:r>
            <a:r>
              <a:rPr lang="nl-NL" b="1" dirty="0">
                <a:solidFill>
                  <a:srgbClr val="FF0000"/>
                </a:solidFill>
                <a:latin typeface="Source Sans Pro Black" panose="020B0503030403020204"/>
              </a:rPr>
              <a:t>samen met de arts</a:t>
            </a:r>
            <a:r>
              <a:rPr lang="nl-NL" b="1" dirty="0">
                <a:solidFill>
                  <a:schemeClr val="bg1"/>
                </a:solidFill>
                <a:latin typeface="Source Sans Pro Black" panose="020B0503030403020204"/>
              </a:rPr>
              <a:t>– </a:t>
            </a:r>
            <a:r>
              <a:rPr lang="nl-NL" b="1" u="sng" dirty="0">
                <a:solidFill>
                  <a:srgbClr val="FF0000"/>
                </a:solidFill>
                <a:latin typeface="Source Sans Pro Black" panose="020B0503030403020204"/>
              </a:rPr>
              <a:t>bewuste</a:t>
            </a:r>
            <a:r>
              <a:rPr lang="nl-NL" b="1" dirty="0">
                <a:solidFill>
                  <a:schemeClr val="bg1"/>
                </a:solidFill>
                <a:latin typeface="Source Sans Pro Black" panose="020B0503030403020204"/>
              </a:rPr>
              <a:t> </a:t>
            </a:r>
            <a:r>
              <a:rPr lang="nl-NL" b="1" dirty="0">
                <a:solidFill>
                  <a:srgbClr val="FF0000"/>
                </a:solidFill>
                <a:latin typeface="Source Sans Pro Black" panose="020B0503030403020204"/>
              </a:rPr>
              <a:t>keuzes </a:t>
            </a:r>
            <a:r>
              <a:rPr lang="nl-NL" b="1" dirty="0">
                <a:solidFill>
                  <a:schemeClr val="bg1"/>
                </a:solidFill>
                <a:latin typeface="Source Sans Pro Black" panose="020B0503030403020204"/>
              </a:rPr>
              <a:t>te maken over </a:t>
            </a:r>
            <a:r>
              <a:rPr lang="nl-NL" b="1" dirty="0">
                <a:solidFill>
                  <a:srgbClr val="FF0000"/>
                </a:solidFill>
                <a:latin typeface="Source Sans Pro Black" panose="020B0503030403020204"/>
              </a:rPr>
              <a:t>zijn gezondheid</a:t>
            </a:r>
            <a:r>
              <a:rPr lang="nl-NL" b="1" dirty="0">
                <a:solidFill>
                  <a:schemeClr val="bg1"/>
                </a:solidFill>
                <a:latin typeface="Source Sans Pro Black" panose="020B0503030403020204"/>
              </a:rPr>
              <a:t> en de optimale medische zorg. Daarbij let de consument er kritisch op dat de zorg en de verzekeringen  aansluiten bij zijn voorkeuren.</a:t>
            </a:r>
            <a:endParaRPr lang="nl-NL" altLang="nl-NL" b="1" dirty="0">
              <a:solidFill>
                <a:schemeClr val="bg1"/>
              </a:solidFill>
              <a:latin typeface="Source Sans Pro Black" panose="020B0503030403020204"/>
            </a:endParaRPr>
          </a:p>
        </p:txBody>
      </p:sp>
    </p:spTree>
    <p:extLst>
      <p:ext uri="{BB962C8B-B14F-4D97-AF65-F5344CB8AC3E}">
        <p14:creationId xmlns:p14="http://schemas.microsoft.com/office/powerpoint/2010/main" val="40593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8" name="Titel 7">
            <a:extLst>
              <a:ext uri="{FF2B5EF4-FFF2-40B4-BE49-F238E27FC236}">
                <a16:creationId xmlns:a16="http://schemas.microsoft.com/office/drawing/2014/main" id="{40F82A2A-A3BA-4A01-8D6B-C3AB3B65FCA0}"/>
              </a:ext>
            </a:extLst>
          </p:cNvPr>
          <p:cNvSpPr>
            <a:spLocks noGrp="1"/>
          </p:cNvSpPr>
          <p:nvPr>
            <p:ph type="title"/>
          </p:nvPr>
        </p:nvSpPr>
        <p:spPr/>
        <p:txBody>
          <a:bodyPr/>
          <a:lstStyle/>
          <a:p>
            <a:r>
              <a:rPr lang="nl-NL" dirty="0"/>
              <a:t>Overheid en gezondheid in 2019</a:t>
            </a:r>
          </a:p>
        </p:txBody>
      </p:sp>
      <p:pic>
        <p:nvPicPr>
          <p:cNvPr id="11" name="Afbeelding 10">
            <a:extLst>
              <a:ext uri="{FF2B5EF4-FFF2-40B4-BE49-F238E27FC236}">
                <a16:creationId xmlns:a16="http://schemas.microsoft.com/office/drawing/2014/main" id="{9F5C39D9-A470-4540-88BA-E82DAD0C07E0}"/>
              </a:ext>
            </a:extLst>
          </p:cNvPr>
          <p:cNvPicPr>
            <a:picLocks noChangeAspect="1"/>
          </p:cNvPicPr>
          <p:nvPr/>
        </p:nvPicPr>
        <p:blipFill>
          <a:blip r:embed="rId2"/>
          <a:stretch>
            <a:fillRect/>
          </a:stretch>
        </p:blipFill>
        <p:spPr>
          <a:xfrm>
            <a:off x="1471222" y="2136569"/>
            <a:ext cx="3274628" cy="4350001"/>
          </a:xfrm>
          <a:prstGeom prst="rect">
            <a:avLst/>
          </a:prstGeom>
        </p:spPr>
      </p:pic>
      <p:sp>
        <p:nvSpPr>
          <p:cNvPr id="12" name="Ovale toelichting 7">
            <a:extLst>
              <a:ext uri="{FF2B5EF4-FFF2-40B4-BE49-F238E27FC236}">
                <a16:creationId xmlns:a16="http://schemas.microsoft.com/office/drawing/2014/main" id="{80B08A5C-3673-426F-A2D1-A9416B9A10BB}"/>
              </a:ext>
            </a:extLst>
          </p:cNvPr>
          <p:cNvSpPr>
            <a:spLocks noChangeArrowheads="1"/>
          </p:cNvSpPr>
          <p:nvPr/>
        </p:nvSpPr>
        <p:spPr bwMode="auto">
          <a:xfrm>
            <a:off x="4745850" y="2240868"/>
            <a:ext cx="6156684" cy="3750215"/>
          </a:xfrm>
          <a:prstGeom prst="wedgeEllipseCallout">
            <a:avLst>
              <a:gd name="adj1" fmla="val -68259"/>
              <a:gd name="adj2" fmla="val -41148"/>
            </a:avLst>
          </a:prstGeom>
          <a:gradFill rotWithShape="1">
            <a:gsLst>
              <a:gs pos="30000">
                <a:srgbClr val="9BC1FF"/>
              </a:gs>
              <a:gs pos="94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nl-NL" altLang="nl-NL" sz="1800" dirty="0">
              <a:solidFill>
                <a:srgbClr val="FFFFFF"/>
              </a:solidFill>
              <a:latin typeface="Calibri" panose="020F0502020204030204" pitchFamily="34" charset="0"/>
            </a:endParaRPr>
          </a:p>
          <a:p>
            <a:pPr eaLnBrk="1" hangingPunct="1"/>
            <a:r>
              <a:rPr lang="nl-NL" b="1" dirty="0">
                <a:solidFill>
                  <a:schemeClr val="bg1"/>
                </a:solidFill>
                <a:latin typeface="Source Sans Pro Black" panose="020B0503030403020204"/>
              </a:rPr>
              <a:t>In 2040 zetten we veel meer in op preventie en minder op zorg. Mensen, </a:t>
            </a:r>
            <a:r>
              <a:rPr lang="nl-NL" b="1" dirty="0">
                <a:solidFill>
                  <a:srgbClr val="FF0000"/>
                </a:solidFill>
                <a:latin typeface="Source Sans Pro Black" panose="020B0503030403020204"/>
              </a:rPr>
              <a:t>jong en oud</a:t>
            </a:r>
            <a:r>
              <a:rPr lang="nl-NL" b="1" dirty="0">
                <a:solidFill>
                  <a:schemeClr val="bg1"/>
                </a:solidFill>
                <a:latin typeface="Source Sans Pro Black" panose="020B0503030403020204"/>
              </a:rPr>
              <a:t>, worden </a:t>
            </a:r>
            <a:r>
              <a:rPr lang="nl-NL" b="1" dirty="0">
                <a:solidFill>
                  <a:srgbClr val="FF0000"/>
                </a:solidFill>
                <a:latin typeface="Source Sans Pro Black" panose="020B0503030403020204"/>
              </a:rPr>
              <a:t>gestimuleerd om </a:t>
            </a:r>
            <a:r>
              <a:rPr lang="nl-NL" b="1" u="sng" dirty="0">
                <a:solidFill>
                  <a:srgbClr val="FF0000"/>
                </a:solidFill>
                <a:latin typeface="Source Sans Pro Black" panose="020B0503030403020204"/>
              </a:rPr>
              <a:t>gezonde</a:t>
            </a:r>
            <a:r>
              <a:rPr lang="nl-NL" b="1" dirty="0">
                <a:solidFill>
                  <a:srgbClr val="FF0000"/>
                </a:solidFill>
                <a:latin typeface="Source Sans Pro Black" panose="020B0503030403020204"/>
              </a:rPr>
              <a:t> keuzes te maken</a:t>
            </a:r>
            <a:r>
              <a:rPr lang="nl-NL" b="1" dirty="0">
                <a:solidFill>
                  <a:schemeClr val="bg1"/>
                </a:solidFill>
                <a:latin typeface="Source Sans Pro Black" panose="020B0503030403020204"/>
              </a:rPr>
              <a:t>.</a:t>
            </a:r>
            <a:endParaRPr lang="nl-NL" altLang="nl-NL" b="1" dirty="0">
              <a:solidFill>
                <a:schemeClr val="bg1"/>
              </a:solidFill>
              <a:latin typeface="Source Sans Pro Black" panose="020B0503030403020204"/>
            </a:endParaRPr>
          </a:p>
        </p:txBody>
      </p:sp>
    </p:spTree>
    <p:extLst>
      <p:ext uri="{BB962C8B-B14F-4D97-AF65-F5344CB8AC3E}">
        <p14:creationId xmlns:p14="http://schemas.microsoft.com/office/powerpoint/2010/main" val="96178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dirty="0"/>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tel 5">
            <a:extLst>
              <a:ext uri="{FF2B5EF4-FFF2-40B4-BE49-F238E27FC236}">
                <a16:creationId xmlns:a16="http://schemas.microsoft.com/office/drawing/2014/main" id="{D56E43B4-6121-487F-BEF1-42149EE6E2B6}"/>
              </a:ext>
            </a:extLst>
          </p:cNvPr>
          <p:cNvSpPr>
            <a:spLocks noGrp="1"/>
          </p:cNvSpPr>
          <p:nvPr>
            <p:ph type="title"/>
          </p:nvPr>
        </p:nvSpPr>
        <p:spPr/>
        <p:txBody>
          <a:bodyPr/>
          <a:lstStyle/>
          <a:p>
            <a:endParaRPr lang="nl-NL"/>
          </a:p>
        </p:txBody>
      </p:sp>
      <p:pic>
        <p:nvPicPr>
          <p:cNvPr id="10" name="Afbeelding 9">
            <a:extLst>
              <a:ext uri="{FF2B5EF4-FFF2-40B4-BE49-F238E27FC236}">
                <a16:creationId xmlns:a16="http://schemas.microsoft.com/office/drawing/2014/main" id="{C20F5DBF-94B8-4D46-A743-6DEB128BF9D6}"/>
              </a:ext>
            </a:extLst>
          </p:cNvPr>
          <p:cNvPicPr>
            <a:picLocks noChangeAspect="1"/>
          </p:cNvPicPr>
          <p:nvPr/>
        </p:nvPicPr>
        <p:blipFill>
          <a:blip r:embed="rId2"/>
          <a:stretch>
            <a:fillRect/>
          </a:stretch>
        </p:blipFill>
        <p:spPr>
          <a:xfrm>
            <a:off x="4390767" y="390461"/>
            <a:ext cx="8259548" cy="6858000"/>
          </a:xfrm>
          <a:prstGeom prst="rect">
            <a:avLst/>
          </a:prstGeom>
        </p:spPr>
      </p:pic>
      <p:pic>
        <p:nvPicPr>
          <p:cNvPr id="4" name="Afbeelding 3">
            <a:extLst>
              <a:ext uri="{FF2B5EF4-FFF2-40B4-BE49-F238E27FC236}">
                <a16:creationId xmlns:a16="http://schemas.microsoft.com/office/drawing/2014/main" id="{1B6B439F-3862-4C9E-9A9D-B21FC69ABA1E}"/>
              </a:ext>
            </a:extLst>
          </p:cNvPr>
          <p:cNvPicPr>
            <a:picLocks noChangeAspect="1"/>
          </p:cNvPicPr>
          <p:nvPr/>
        </p:nvPicPr>
        <p:blipFill>
          <a:blip r:embed="rId3"/>
          <a:stretch>
            <a:fillRect/>
          </a:stretch>
        </p:blipFill>
        <p:spPr>
          <a:xfrm>
            <a:off x="593684" y="1072412"/>
            <a:ext cx="7363532" cy="1909103"/>
          </a:xfrm>
          <a:prstGeom prst="rect">
            <a:avLst/>
          </a:prstGeom>
        </p:spPr>
      </p:pic>
      <p:pic>
        <p:nvPicPr>
          <p:cNvPr id="7" name="Afbeelding 6">
            <a:extLst>
              <a:ext uri="{FF2B5EF4-FFF2-40B4-BE49-F238E27FC236}">
                <a16:creationId xmlns:a16="http://schemas.microsoft.com/office/drawing/2014/main" id="{0522AA7C-DCBD-475D-BB40-D01C27E8093A}"/>
              </a:ext>
            </a:extLst>
          </p:cNvPr>
          <p:cNvPicPr>
            <a:picLocks noChangeAspect="1"/>
          </p:cNvPicPr>
          <p:nvPr/>
        </p:nvPicPr>
        <p:blipFill>
          <a:blip r:embed="rId4"/>
          <a:stretch>
            <a:fillRect/>
          </a:stretch>
        </p:blipFill>
        <p:spPr>
          <a:xfrm>
            <a:off x="593684" y="3614932"/>
            <a:ext cx="10410825" cy="2209800"/>
          </a:xfrm>
          <a:prstGeom prst="rect">
            <a:avLst/>
          </a:prstGeom>
        </p:spPr>
      </p:pic>
    </p:spTree>
    <p:extLst>
      <p:ext uri="{BB962C8B-B14F-4D97-AF65-F5344CB8AC3E}">
        <p14:creationId xmlns:p14="http://schemas.microsoft.com/office/powerpoint/2010/main" val="39587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a:xfrm>
            <a:off x="5165684" y="724995"/>
            <a:ext cx="10523973" cy="1325563"/>
          </a:xfrm>
        </p:spPr>
        <p:txBody>
          <a:bodyPr/>
          <a:lstStyle/>
          <a:p>
            <a:r>
              <a:rPr lang="nl-NL" dirty="0"/>
              <a:t>Kind moet de beste zijn</a:t>
            </a:r>
          </a:p>
        </p:txBody>
      </p:sp>
      <p:pic>
        <p:nvPicPr>
          <p:cNvPr id="6" name="Afbeelding 5">
            <a:extLst>
              <a:ext uri="{FF2B5EF4-FFF2-40B4-BE49-F238E27FC236}">
                <a16:creationId xmlns:a16="http://schemas.microsoft.com/office/drawing/2014/main" id="{CA841D9C-014E-46E3-BB45-000E575ADB24}"/>
              </a:ext>
            </a:extLst>
          </p:cNvPr>
          <p:cNvPicPr>
            <a:picLocks noChangeAspect="1"/>
          </p:cNvPicPr>
          <p:nvPr/>
        </p:nvPicPr>
        <p:blipFill>
          <a:blip r:embed="rId2"/>
          <a:stretch>
            <a:fillRect/>
          </a:stretch>
        </p:blipFill>
        <p:spPr>
          <a:xfrm>
            <a:off x="659169" y="403595"/>
            <a:ext cx="4036399" cy="6858000"/>
          </a:xfrm>
          <a:prstGeom prst="rect">
            <a:avLst/>
          </a:prstGeom>
        </p:spPr>
      </p:pic>
      <p:pic>
        <p:nvPicPr>
          <p:cNvPr id="8" name="Afbeelding 7">
            <a:extLst>
              <a:ext uri="{FF2B5EF4-FFF2-40B4-BE49-F238E27FC236}">
                <a16:creationId xmlns:a16="http://schemas.microsoft.com/office/drawing/2014/main" id="{57CF3E54-0E8E-443C-AE26-699D67C8D9D1}"/>
              </a:ext>
            </a:extLst>
          </p:cNvPr>
          <p:cNvPicPr>
            <a:picLocks noChangeAspect="1"/>
          </p:cNvPicPr>
          <p:nvPr/>
        </p:nvPicPr>
        <p:blipFill>
          <a:blip r:embed="rId3"/>
          <a:stretch>
            <a:fillRect/>
          </a:stretch>
        </p:blipFill>
        <p:spPr>
          <a:xfrm>
            <a:off x="5519138" y="1891388"/>
            <a:ext cx="5655489" cy="4241617"/>
          </a:xfrm>
          <a:prstGeom prst="rect">
            <a:avLst/>
          </a:prstGeom>
        </p:spPr>
      </p:pic>
      <p:pic>
        <p:nvPicPr>
          <p:cNvPr id="4" name="Afbeelding 3">
            <a:extLst>
              <a:ext uri="{FF2B5EF4-FFF2-40B4-BE49-F238E27FC236}">
                <a16:creationId xmlns:a16="http://schemas.microsoft.com/office/drawing/2014/main" id="{3B3AB88A-C8E8-4D4F-9F91-9215CE8AB7C0}"/>
              </a:ext>
            </a:extLst>
          </p:cNvPr>
          <p:cNvPicPr>
            <a:picLocks noChangeAspect="1"/>
          </p:cNvPicPr>
          <p:nvPr/>
        </p:nvPicPr>
        <p:blipFill>
          <a:blip r:embed="rId4"/>
          <a:stretch>
            <a:fillRect/>
          </a:stretch>
        </p:blipFill>
        <p:spPr>
          <a:xfrm>
            <a:off x="2997259" y="1748159"/>
            <a:ext cx="6665400" cy="4384846"/>
          </a:xfrm>
          <a:prstGeom prst="rect">
            <a:avLst/>
          </a:prstGeom>
        </p:spPr>
      </p:pic>
    </p:spTree>
    <p:extLst>
      <p:ext uri="{BB962C8B-B14F-4D97-AF65-F5344CB8AC3E}">
        <p14:creationId xmlns:p14="http://schemas.microsoft.com/office/powerpoint/2010/main" val="103884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endParaRPr lang="nl-NL"/>
          </a:p>
        </p:txBody>
      </p:sp>
      <p:pic>
        <p:nvPicPr>
          <p:cNvPr id="6" name="Afbeelding 5">
            <a:extLst>
              <a:ext uri="{FF2B5EF4-FFF2-40B4-BE49-F238E27FC236}">
                <a16:creationId xmlns:a16="http://schemas.microsoft.com/office/drawing/2014/main" id="{8954AB9C-DEE0-47E5-A2A2-DCD88D4C45F4}"/>
              </a:ext>
            </a:extLst>
          </p:cNvPr>
          <p:cNvPicPr>
            <a:picLocks noChangeAspect="1"/>
          </p:cNvPicPr>
          <p:nvPr/>
        </p:nvPicPr>
        <p:blipFill>
          <a:blip r:embed="rId2"/>
          <a:stretch>
            <a:fillRect/>
          </a:stretch>
        </p:blipFill>
        <p:spPr>
          <a:xfrm>
            <a:off x="552558" y="1140003"/>
            <a:ext cx="10565672" cy="3748000"/>
          </a:xfrm>
          <a:prstGeom prst="rect">
            <a:avLst/>
          </a:prstGeom>
        </p:spPr>
      </p:pic>
      <p:sp>
        <p:nvSpPr>
          <p:cNvPr id="8" name="Titel 1">
            <a:extLst>
              <a:ext uri="{FF2B5EF4-FFF2-40B4-BE49-F238E27FC236}">
                <a16:creationId xmlns:a16="http://schemas.microsoft.com/office/drawing/2014/main" id="{77135654-4963-4D61-B295-116ECF87492B}"/>
              </a:ext>
            </a:extLst>
          </p:cNvPr>
          <p:cNvSpPr txBox="1">
            <a:spLocks/>
          </p:cNvSpPr>
          <p:nvPr/>
        </p:nvSpPr>
        <p:spPr>
          <a:xfrm>
            <a:off x="2094054" y="6608763"/>
            <a:ext cx="7022939" cy="2434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nl-NL" sz="1600" b="1" dirty="0" err="1">
                <a:solidFill>
                  <a:srgbClr val="3D1C48"/>
                </a:solidFill>
                <a:latin typeface="Source Sans Pro Semibold" panose="020B0503030403020204" pitchFamily="34" charset="77"/>
              </a:rPr>
              <a:t>OCnW</a:t>
            </a:r>
            <a:endParaRPr lang="nl-NL" sz="1600" b="1" dirty="0">
              <a:solidFill>
                <a:srgbClr val="3D1C48"/>
              </a:solidFill>
              <a:latin typeface="Source Sans Pro Semibold" panose="020B0503030403020204" pitchFamily="34" charset="77"/>
            </a:endParaRPr>
          </a:p>
        </p:txBody>
      </p:sp>
    </p:spTree>
    <p:extLst>
      <p:ext uri="{BB962C8B-B14F-4D97-AF65-F5344CB8AC3E}">
        <p14:creationId xmlns:p14="http://schemas.microsoft.com/office/powerpoint/2010/main" val="1927842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C40D765D-6145-495E-B6B8-DFE55E1AF6E7}"/>
              </a:ext>
            </a:extLst>
          </p:cNvPr>
          <p:cNvPicPr>
            <a:picLocks noChangeAspect="1"/>
          </p:cNvPicPr>
          <p:nvPr/>
        </p:nvPicPr>
        <p:blipFill>
          <a:blip r:embed="rId2"/>
          <a:stretch>
            <a:fillRect/>
          </a:stretch>
        </p:blipFill>
        <p:spPr>
          <a:xfrm>
            <a:off x="1837941" y="2806996"/>
            <a:ext cx="8035458" cy="3373343"/>
          </a:xfrm>
          <a:prstGeom prst="rect">
            <a:avLst/>
          </a:prstGeom>
        </p:spPr>
      </p:pic>
      <p:pic>
        <p:nvPicPr>
          <p:cNvPr id="9" name="Afbeelding 8">
            <a:extLst>
              <a:ext uri="{FF2B5EF4-FFF2-40B4-BE49-F238E27FC236}">
                <a16:creationId xmlns:a16="http://schemas.microsoft.com/office/drawing/2014/main" id="{F467E8C1-EE59-4EAC-B60C-711082CEC6A1}"/>
              </a:ext>
            </a:extLst>
          </p:cNvPr>
          <p:cNvPicPr>
            <a:picLocks noChangeAspect="1"/>
          </p:cNvPicPr>
          <p:nvPr/>
        </p:nvPicPr>
        <p:blipFill>
          <a:blip r:embed="rId3"/>
          <a:stretch>
            <a:fillRect/>
          </a:stretch>
        </p:blipFill>
        <p:spPr>
          <a:xfrm>
            <a:off x="751795" y="853304"/>
            <a:ext cx="6090637" cy="1720162"/>
          </a:xfrm>
          <a:prstGeom prst="rect">
            <a:avLst/>
          </a:prstGeom>
        </p:spPr>
      </p:pic>
    </p:spTree>
    <p:extLst>
      <p:ext uri="{BB962C8B-B14F-4D97-AF65-F5344CB8AC3E}">
        <p14:creationId xmlns:p14="http://schemas.microsoft.com/office/powerpoint/2010/main" val="1004155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835B366-B080-4DCE-B740-CC977F4B6808}"/>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E7134B81-3CA9-4E4D-A152-612510884C71}"/>
              </a:ext>
            </a:extLst>
          </p:cNvPr>
          <p:cNvPicPr>
            <a:picLocks noChangeAspect="1"/>
          </p:cNvPicPr>
          <p:nvPr/>
        </p:nvPicPr>
        <p:blipFill>
          <a:blip r:embed="rId2"/>
          <a:stretch>
            <a:fillRect/>
          </a:stretch>
        </p:blipFill>
        <p:spPr>
          <a:xfrm>
            <a:off x="691849" y="1229664"/>
            <a:ext cx="10502710" cy="4034313"/>
          </a:xfrm>
          <a:prstGeom prst="rect">
            <a:avLst/>
          </a:prstGeom>
        </p:spPr>
      </p:pic>
      <p:sp>
        <p:nvSpPr>
          <p:cNvPr id="6" name="Titel 1">
            <a:extLst>
              <a:ext uri="{FF2B5EF4-FFF2-40B4-BE49-F238E27FC236}">
                <a16:creationId xmlns:a16="http://schemas.microsoft.com/office/drawing/2014/main" id="{224C0F66-51F9-4DAD-9C00-2849A35C0BB7}"/>
              </a:ext>
            </a:extLst>
          </p:cNvPr>
          <p:cNvSpPr txBox="1">
            <a:spLocks/>
          </p:cNvSpPr>
          <p:nvPr/>
        </p:nvSpPr>
        <p:spPr>
          <a:xfrm>
            <a:off x="2094054" y="6608763"/>
            <a:ext cx="7022939" cy="2434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600" b="1" dirty="0">
                <a:solidFill>
                  <a:srgbClr val="3D1C48"/>
                </a:solidFill>
                <a:latin typeface="Source Sans Pro Semibold" panose="020B0503030403020204" pitchFamily="34" charset="77"/>
              </a:rPr>
              <a:t>Trouw, 31 oktober  2018</a:t>
            </a:r>
          </a:p>
        </p:txBody>
      </p:sp>
    </p:spTree>
    <p:extLst>
      <p:ext uri="{BB962C8B-B14F-4D97-AF65-F5344CB8AC3E}">
        <p14:creationId xmlns:p14="http://schemas.microsoft.com/office/powerpoint/2010/main" val="3310903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endParaRPr lang="nl-NL"/>
          </a:p>
        </p:txBody>
      </p:sp>
      <p:pic>
        <p:nvPicPr>
          <p:cNvPr id="8" name="Afbeelding 7">
            <a:extLst>
              <a:ext uri="{FF2B5EF4-FFF2-40B4-BE49-F238E27FC236}">
                <a16:creationId xmlns:a16="http://schemas.microsoft.com/office/drawing/2014/main" id="{B54F36B8-7CBC-4A67-84AA-6D277B4E648E}"/>
              </a:ext>
            </a:extLst>
          </p:cNvPr>
          <p:cNvPicPr>
            <a:picLocks noChangeAspect="1"/>
          </p:cNvPicPr>
          <p:nvPr/>
        </p:nvPicPr>
        <p:blipFill>
          <a:blip r:embed="rId2"/>
          <a:stretch>
            <a:fillRect/>
          </a:stretch>
        </p:blipFill>
        <p:spPr>
          <a:xfrm>
            <a:off x="1026296" y="1111826"/>
            <a:ext cx="9625227" cy="5093255"/>
          </a:xfrm>
          <a:prstGeom prst="rect">
            <a:avLst/>
          </a:prstGeom>
        </p:spPr>
      </p:pic>
      <p:sp>
        <p:nvSpPr>
          <p:cNvPr id="10" name="Titel 1">
            <a:extLst>
              <a:ext uri="{FF2B5EF4-FFF2-40B4-BE49-F238E27FC236}">
                <a16:creationId xmlns:a16="http://schemas.microsoft.com/office/drawing/2014/main" id="{0E489AEE-331B-4F59-A346-D6C3A667426F}"/>
              </a:ext>
            </a:extLst>
          </p:cNvPr>
          <p:cNvSpPr txBox="1">
            <a:spLocks/>
          </p:cNvSpPr>
          <p:nvPr/>
        </p:nvSpPr>
        <p:spPr>
          <a:xfrm>
            <a:off x="2094054" y="6608763"/>
            <a:ext cx="7022939" cy="2434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nl-NL" sz="1600" b="1" dirty="0">
                <a:solidFill>
                  <a:srgbClr val="3D1C48"/>
                </a:solidFill>
                <a:latin typeface="Source Sans Pro Semibold" panose="020B0503030403020204" pitchFamily="34" charset="77"/>
              </a:rPr>
              <a:t>Cito afbeelding</a:t>
            </a:r>
          </a:p>
        </p:txBody>
      </p:sp>
    </p:spTree>
    <p:extLst>
      <p:ext uri="{BB962C8B-B14F-4D97-AF65-F5344CB8AC3E}">
        <p14:creationId xmlns:p14="http://schemas.microsoft.com/office/powerpoint/2010/main" val="2305343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sp>
        <p:nvSpPr>
          <p:cNvPr id="4" name="Titel 3">
            <a:extLst>
              <a:ext uri="{FF2B5EF4-FFF2-40B4-BE49-F238E27FC236}">
                <a16:creationId xmlns:a16="http://schemas.microsoft.com/office/drawing/2014/main" id="{25E21AFE-CA5B-4EC7-969F-A9911B011FC7}"/>
              </a:ext>
            </a:extLst>
          </p:cNvPr>
          <p:cNvSpPr>
            <a:spLocks noGrp="1"/>
          </p:cNvSpPr>
          <p:nvPr>
            <p:ph type="title"/>
          </p:nvPr>
        </p:nvSpPr>
        <p:spPr/>
        <p:txBody>
          <a:bodyPr/>
          <a:lstStyle/>
          <a:p>
            <a:endParaRPr lang="nl-NL" dirty="0"/>
          </a:p>
        </p:txBody>
      </p:sp>
      <p:sp>
        <p:nvSpPr>
          <p:cNvPr id="13" name="Titel 1">
            <a:extLst>
              <a:ext uri="{FF2B5EF4-FFF2-40B4-BE49-F238E27FC236}">
                <a16:creationId xmlns:a16="http://schemas.microsoft.com/office/drawing/2014/main" id="{B6D576F7-12A4-4B4A-B3C9-CE8850BEC486}"/>
              </a:ext>
            </a:extLst>
          </p:cNvPr>
          <p:cNvSpPr txBox="1">
            <a:spLocks/>
          </p:cNvSpPr>
          <p:nvPr/>
        </p:nvSpPr>
        <p:spPr>
          <a:xfrm>
            <a:off x="788773" y="5728447"/>
            <a:ext cx="7630714" cy="734137"/>
          </a:xfrm>
          <a:prstGeom prst="rect">
            <a:avLst/>
          </a:prstGeom>
        </p:spPr>
        <p:txBody>
          <a:bodyPr vert="horz" lIns="91440" tIns="45720" rIns="91440" bIns="45720" rtlCol="0" anchor="t">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nl-NL" dirty="0"/>
              <a:t>Root A, Brown JP, </a:t>
            </a:r>
            <a:r>
              <a:rPr lang="nl-NL" dirty="0" err="1"/>
              <a:t>Forbes</a:t>
            </a:r>
            <a:r>
              <a:rPr lang="nl-NL" dirty="0"/>
              <a:t> HJ, et al. Association of </a:t>
            </a:r>
            <a:r>
              <a:rPr lang="nl-NL" dirty="0" err="1"/>
              <a:t>Relative</a:t>
            </a:r>
            <a:r>
              <a:rPr lang="nl-NL" dirty="0"/>
              <a:t> Age in </a:t>
            </a:r>
            <a:r>
              <a:rPr lang="nl-NL" dirty="0" err="1"/>
              <a:t>the</a:t>
            </a:r>
            <a:r>
              <a:rPr lang="nl-NL" dirty="0"/>
              <a:t> School </a:t>
            </a:r>
            <a:r>
              <a:rPr lang="nl-NL" dirty="0" err="1"/>
              <a:t>Year</a:t>
            </a:r>
            <a:r>
              <a:rPr lang="nl-NL" dirty="0"/>
              <a:t> </a:t>
            </a:r>
            <a:r>
              <a:rPr lang="nl-NL" dirty="0" err="1"/>
              <a:t>With</a:t>
            </a:r>
            <a:r>
              <a:rPr lang="nl-NL" dirty="0"/>
              <a:t> Diagnosis of </a:t>
            </a:r>
            <a:r>
              <a:rPr lang="nl-NL" dirty="0" err="1"/>
              <a:t>Intellectual</a:t>
            </a:r>
            <a:r>
              <a:rPr lang="nl-NL" dirty="0"/>
              <a:t> </a:t>
            </a:r>
            <a:r>
              <a:rPr lang="nl-NL" dirty="0" err="1"/>
              <a:t>Disability</a:t>
            </a:r>
            <a:r>
              <a:rPr lang="nl-NL" dirty="0"/>
              <a:t>, Attention-Deficit/</a:t>
            </a:r>
            <a:r>
              <a:rPr lang="nl-NL" dirty="0" err="1"/>
              <a:t>Hyperactivity</a:t>
            </a:r>
            <a:r>
              <a:rPr lang="nl-NL" dirty="0"/>
              <a:t> Disorder, </a:t>
            </a:r>
            <a:r>
              <a:rPr lang="nl-NL" dirty="0" err="1"/>
              <a:t>and</a:t>
            </a:r>
            <a:r>
              <a:rPr lang="nl-NL" dirty="0"/>
              <a:t> </a:t>
            </a:r>
            <a:r>
              <a:rPr lang="nl-NL" dirty="0" err="1"/>
              <a:t>Depression</a:t>
            </a:r>
            <a:r>
              <a:rPr lang="nl-NL" dirty="0"/>
              <a:t>. </a:t>
            </a:r>
            <a:r>
              <a:rPr lang="nl-NL" i="1" dirty="0"/>
              <a:t>JAMA </a:t>
            </a:r>
            <a:r>
              <a:rPr lang="nl-NL" i="1" dirty="0" err="1"/>
              <a:t>Pediatr</a:t>
            </a:r>
            <a:r>
              <a:rPr lang="nl-NL" i="1" dirty="0"/>
              <a:t>.</a:t>
            </a:r>
            <a:r>
              <a:rPr lang="nl-NL" dirty="0"/>
              <a:t> </a:t>
            </a:r>
            <a:r>
              <a:rPr lang="nl-NL" dirty="0" err="1"/>
              <a:t>Published</a:t>
            </a:r>
            <a:r>
              <a:rPr lang="nl-NL" dirty="0"/>
              <a:t> online September 23, 2019. doi:10.1001/jamapediatrics.2019.3194</a:t>
            </a:r>
            <a:endParaRPr lang="nl-NL" sz="1600" b="1" dirty="0">
              <a:solidFill>
                <a:srgbClr val="3D1C48"/>
              </a:solidFill>
              <a:latin typeface="Source Sans Pro Semibold" panose="020B0503030403020204" pitchFamily="34" charset="77"/>
            </a:endParaRPr>
          </a:p>
        </p:txBody>
      </p:sp>
      <p:sp>
        <p:nvSpPr>
          <p:cNvPr id="14" name="Tekstvak 13">
            <a:extLst>
              <a:ext uri="{FF2B5EF4-FFF2-40B4-BE49-F238E27FC236}">
                <a16:creationId xmlns:a16="http://schemas.microsoft.com/office/drawing/2014/main" id="{1C3875B7-A28F-495E-A83D-16D85CADC565}"/>
              </a:ext>
            </a:extLst>
          </p:cNvPr>
          <p:cNvSpPr txBox="1"/>
          <p:nvPr/>
        </p:nvSpPr>
        <p:spPr>
          <a:xfrm>
            <a:off x="788773" y="1520764"/>
            <a:ext cx="9996616" cy="1384995"/>
          </a:xfrm>
          <a:prstGeom prst="rect">
            <a:avLst/>
          </a:prstGeom>
          <a:noFill/>
        </p:spPr>
        <p:txBody>
          <a:bodyPr wrap="square" rtlCol="0">
            <a:spAutoFit/>
          </a:bodyPr>
          <a:lstStyle/>
          <a:p>
            <a:r>
              <a:rPr lang="nl-NL" sz="2800" dirty="0"/>
              <a:t>“</a:t>
            </a:r>
            <a:r>
              <a:rPr lang="nl-NL" sz="2800" dirty="0" err="1"/>
              <a:t>Relatively</a:t>
            </a:r>
            <a:r>
              <a:rPr lang="nl-NL" sz="2800" dirty="0"/>
              <a:t> </a:t>
            </a:r>
            <a:r>
              <a:rPr lang="nl-NL" sz="2800" dirty="0" err="1"/>
              <a:t>young</a:t>
            </a:r>
            <a:r>
              <a:rPr lang="nl-NL" sz="2800" dirty="0"/>
              <a:t> </a:t>
            </a:r>
            <a:r>
              <a:rPr lang="nl-NL" sz="2800" dirty="0" err="1"/>
              <a:t>children</a:t>
            </a:r>
            <a:r>
              <a:rPr lang="nl-NL" sz="2800" dirty="0"/>
              <a:t> in </a:t>
            </a:r>
            <a:r>
              <a:rPr lang="nl-NL" sz="2800" dirty="0" err="1"/>
              <a:t>their</a:t>
            </a:r>
            <a:r>
              <a:rPr lang="nl-NL" sz="2800" dirty="0"/>
              <a:t> class </a:t>
            </a:r>
            <a:r>
              <a:rPr lang="nl-NL" sz="2800" dirty="0" err="1"/>
              <a:t>during</a:t>
            </a:r>
            <a:r>
              <a:rPr lang="nl-NL" sz="2800" dirty="0"/>
              <a:t> </a:t>
            </a:r>
            <a:r>
              <a:rPr lang="nl-NL" sz="2800" dirty="0" err="1"/>
              <a:t>the</a:t>
            </a:r>
            <a:r>
              <a:rPr lang="nl-NL" sz="2800" dirty="0"/>
              <a:t> </a:t>
            </a:r>
            <a:r>
              <a:rPr lang="nl-NL" sz="2800" dirty="0" err="1"/>
              <a:t>schoolyear</a:t>
            </a:r>
            <a:r>
              <a:rPr lang="nl-NL" sz="2800" dirty="0"/>
              <a:t> </a:t>
            </a:r>
            <a:r>
              <a:rPr lang="nl-NL" sz="2800" dirty="0" err="1"/>
              <a:t>maybe</a:t>
            </a:r>
            <a:r>
              <a:rPr lang="nl-NL" sz="2800" dirty="0"/>
              <a:t> at </a:t>
            </a:r>
            <a:r>
              <a:rPr lang="nl-NL" sz="2800" dirty="0" err="1"/>
              <a:t>increased</a:t>
            </a:r>
            <a:r>
              <a:rPr lang="nl-NL" sz="2800" dirty="0"/>
              <a:t> risk of diagnosis of </a:t>
            </a:r>
            <a:r>
              <a:rPr lang="nl-NL" sz="2800" dirty="0" err="1"/>
              <a:t>intellectual</a:t>
            </a:r>
            <a:r>
              <a:rPr lang="nl-NL" sz="2800" dirty="0"/>
              <a:t> </a:t>
            </a:r>
            <a:r>
              <a:rPr lang="nl-NL" sz="2800" dirty="0" err="1"/>
              <a:t>disability</a:t>
            </a:r>
            <a:r>
              <a:rPr lang="nl-NL" sz="2800" dirty="0"/>
              <a:t>, ADHD, </a:t>
            </a:r>
            <a:r>
              <a:rPr lang="nl-NL" sz="2800" dirty="0" err="1"/>
              <a:t>and</a:t>
            </a:r>
            <a:r>
              <a:rPr lang="nl-NL" sz="2800" dirty="0"/>
              <a:t> </a:t>
            </a:r>
            <a:r>
              <a:rPr lang="nl-NL" sz="2800" dirty="0" err="1"/>
              <a:t>depression</a:t>
            </a:r>
            <a:r>
              <a:rPr lang="nl-NL" sz="2800" dirty="0"/>
              <a:t>.”</a:t>
            </a:r>
          </a:p>
        </p:txBody>
      </p:sp>
      <p:pic>
        <p:nvPicPr>
          <p:cNvPr id="15" name="Afbeelding 14">
            <a:extLst>
              <a:ext uri="{FF2B5EF4-FFF2-40B4-BE49-F238E27FC236}">
                <a16:creationId xmlns:a16="http://schemas.microsoft.com/office/drawing/2014/main" id="{5A912EE3-783F-46DB-A0D5-509D540E5C83}"/>
              </a:ext>
            </a:extLst>
          </p:cNvPr>
          <p:cNvPicPr>
            <a:picLocks noChangeAspect="1"/>
          </p:cNvPicPr>
          <p:nvPr/>
        </p:nvPicPr>
        <p:blipFill>
          <a:blip r:embed="rId2"/>
          <a:stretch>
            <a:fillRect/>
          </a:stretch>
        </p:blipFill>
        <p:spPr>
          <a:xfrm>
            <a:off x="3530751" y="3181328"/>
            <a:ext cx="7586906" cy="1978698"/>
          </a:xfrm>
          <a:prstGeom prst="rect">
            <a:avLst/>
          </a:prstGeom>
        </p:spPr>
      </p:pic>
    </p:spTree>
    <p:extLst>
      <p:ext uri="{BB962C8B-B14F-4D97-AF65-F5344CB8AC3E}">
        <p14:creationId xmlns:p14="http://schemas.microsoft.com/office/powerpoint/2010/main" val="2383702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endParaRPr lang="nl-NL"/>
          </a:p>
        </p:txBody>
      </p:sp>
      <p:sp>
        <p:nvSpPr>
          <p:cNvPr id="8" name="Titel 1">
            <a:extLst>
              <a:ext uri="{FF2B5EF4-FFF2-40B4-BE49-F238E27FC236}">
                <a16:creationId xmlns:a16="http://schemas.microsoft.com/office/drawing/2014/main" id="{865320F8-63CE-4B1C-B48B-212BD004A348}"/>
              </a:ext>
            </a:extLst>
          </p:cNvPr>
          <p:cNvSpPr txBox="1">
            <a:spLocks/>
          </p:cNvSpPr>
          <p:nvPr/>
        </p:nvSpPr>
        <p:spPr>
          <a:xfrm>
            <a:off x="2094054" y="6608763"/>
            <a:ext cx="7022939" cy="2434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l-NL" sz="1600" b="1" dirty="0">
                <a:solidFill>
                  <a:srgbClr val="3D1C48"/>
                </a:solidFill>
                <a:latin typeface="Source Sans Pro Semibold" panose="020B0503030403020204" pitchFamily="34" charset="77"/>
              </a:rPr>
              <a:t>Onderwijs &amp; jeugdhulp</a:t>
            </a:r>
          </a:p>
        </p:txBody>
      </p:sp>
      <p:pic>
        <p:nvPicPr>
          <p:cNvPr id="10" name="Afbeelding 9">
            <a:extLst>
              <a:ext uri="{FF2B5EF4-FFF2-40B4-BE49-F238E27FC236}">
                <a16:creationId xmlns:a16="http://schemas.microsoft.com/office/drawing/2014/main" id="{C97ED0B6-51F5-419E-970D-9B001345380E}"/>
              </a:ext>
            </a:extLst>
          </p:cNvPr>
          <p:cNvPicPr>
            <a:picLocks noChangeAspect="1"/>
          </p:cNvPicPr>
          <p:nvPr/>
        </p:nvPicPr>
        <p:blipFill>
          <a:blip r:embed="rId2"/>
          <a:stretch>
            <a:fillRect/>
          </a:stretch>
        </p:blipFill>
        <p:spPr>
          <a:xfrm>
            <a:off x="497049" y="429397"/>
            <a:ext cx="6537146" cy="3673045"/>
          </a:xfrm>
          <a:prstGeom prst="rect">
            <a:avLst/>
          </a:prstGeom>
        </p:spPr>
      </p:pic>
      <p:pic>
        <p:nvPicPr>
          <p:cNvPr id="11" name="Afbeelding 10">
            <a:extLst>
              <a:ext uri="{FF2B5EF4-FFF2-40B4-BE49-F238E27FC236}">
                <a16:creationId xmlns:a16="http://schemas.microsoft.com/office/drawing/2014/main" id="{4C4EEFF1-D0F3-4DF9-9D54-E479431D5CC4}"/>
              </a:ext>
            </a:extLst>
          </p:cNvPr>
          <p:cNvPicPr>
            <a:picLocks noChangeAspect="1"/>
          </p:cNvPicPr>
          <p:nvPr/>
        </p:nvPicPr>
        <p:blipFill>
          <a:blip r:embed="rId3"/>
          <a:stretch>
            <a:fillRect/>
          </a:stretch>
        </p:blipFill>
        <p:spPr>
          <a:xfrm>
            <a:off x="5779356" y="3098456"/>
            <a:ext cx="6268405" cy="3510307"/>
          </a:xfrm>
          <a:prstGeom prst="rect">
            <a:avLst/>
          </a:prstGeom>
        </p:spPr>
      </p:pic>
    </p:spTree>
    <p:extLst>
      <p:ext uri="{BB962C8B-B14F-4D97-AF65-F5344CB8AC3E}">
        <p14:creationId xmlns:p14="http://schemas.microsoft.com/office/powerpoint/2010/main" val="1008794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103CC0B-E39B-4AD8-9713-35207DA82558}"/>
              </a:ext>
            </a:extLst>
          </p:cNvPr>
          <p:cNvSpPr>
            <a:spLocks noGrp="1"/>
          </p:cNvSpPr>
          <p:nvPr>
            <p:ph idx="1"/>
          </p:nvPr>
        </p:nvSpPr>
        <p:spPr/>
        <p:txBody>
          <a:bodyPr>
            <a:normAutofit fontScale="92500" lnSpcReduction="20000"/>
          </a:bodyPr>
          <a:lstStyle/>
          <a:p>
            <a:pPr marL="0" indent="0">
              <a:buNone/>
            </a:pPr>
            <a:r>
              <a:rPr lang="nl-NL" dirty="0">
                <a:latin typeface="Source Sans Pro" panose="020B0503030403020204" pitchFamily="34" charset="0"/>
                <a:ea typeface="Source Sans Pro" panose="020B0503030403020204" pitchFamily="34" charset="0"/>
              </a:rPr>
              <a:t>‘….tegenwoordig overheerst de overtuiging dat iedereen het in het leven kan (en moet) maken, en dat </a:t>
            </a:r>
            <a:r>
              <a:rPr lang="nl-NL" dirty="0">
                <a:solidFill>
                  <a:srgbClr val="FF0000"/>
                </a:solidFill>
                <a:latin typeface="Source Sans Pro" panose="020B0503030403020204" pitchFamily="34" charset="0"/>
                <a:ea typeface="Source Sans Pro" panose="020B0503030403020204" pitchFamily="34" charset="0"/>
              </a:rPr>
              <a:t>iedereen zelf verantwoordelijk </a:t>
            </a:r>
            <a:r>
              <a:rPr lang="nl-NL" dirty="0">
                <a:latin typeface="Source Sans Pro" panose="020B0503030403020204" pitchFamily="34" charset="0"/>
                <a:ea typeface="Source Sans Pro" panose="020B0503030403020204" pitchFamily="34" charset="0"/>
              </a:rPr>
              <a:t>is voor zijn welslagen of falen. </a:t>
            </a:r>
          </a:p>
          <a:p>
            <a:pPr marL="0" indent="0">
              <a:buNone/>
            </a:pPr>
            <a:r>
              <a:rPr lang="nl-NL" dirty="0">
                <a:latin typeface="Source Sans Pro" panose="020B0503030403020204" pitchFamily="34" charset="0"/>
                <a:ea typeface="Source Sans Pro" panose="020B0503030403020204" pitchFamily="34" charset="0"/>
              </a:rPr>
              <a:t>….. </a:t>
            </a:r>
            <a:r>
              <a:rPr lang="nl-NL" dirty="0">
                <a:solidFill>
                  <a:srgbClr val="FF0000"/>
                </a:solidFill>
                <a:latin typeface="Source Sans Pro" panose="020B0503030403020204" pitchFamily="34" charset="0"/>
                <a:ea typeface="Source Sans Pro" panose="020B0503030403020204" pitchFamily="34" charset="0"/>
              </a:rPr>
              <a:t>Een kind dat het slecht doet op school is een regelrechte ramp én een persoonlijk falen</a:t>
            </a:r>
            <a:r>
              <a:rPr lang="nl-NL" dirty="0">
                <a:latin typeface="Source Sans Pro" panose="020B0503030403020204" pitchFamily="34" charset="0"/>
                <a:ea typeface="Source Sans Pro" panose="020B0503030403020204" pitchFamily="34" charset="0"/>
              </a:rPr>
              <a:t>. Geen wonder dat elk (pseudo)medisch label in dank aanvaard wordt.’ </a:t>
            </a:r>
          </a:p>
          <a:p>
            <a:pPr marL="0" indent="0">
              <a:buNone/>
            </a:pPr>
            <a:endParaRPr lang="nl-NL" dirty="0">
              <a:latin typeface="Source Sans Pro" panose="020B0503030403020204" pitchFamily="34" charset="0"/>
              <a:ea typeface="Source Sans Pro" panose="020B0503030403020204" pitchFamily="34" charset="0"/>
            </a:endParaRPr>
          </a:p>
          <a:p>
            <a:pPr marL="0" indent="0">
              <a:buNone/>
            </a:pPr>
            <a:r>
              <a:rPr lang="nl-NL" sz="2200" dirty="0">
                <a:latin typeface="Source Sans Pro" panose="020B0503030403020204" pitchFamily="34" charset="0"/>
                <a:ea typeface="Source Sans Pro" panose="020B0503030403020204" pitchFamily="34" charset="0"/>
              </a:rPr>
              <a:t>(Verhaeghe, 2012, p. 188)</a:t>
            </a:r>
          </a:p>
          <a:p>
            <a:pPr marL="0" indent="0">
              <a:buNone/>
            </a:pPr>
            <a:endParaRPr lang="nl-NL" dirty="0"/>
          </a:p>
        </p:txBody>
      </p:sp>
      <p:sp>
        <p:nvSpPr>
          <p:cNvPr id="3" name="Tijdelijke aanduiding voor tekst 2">
            <a:extLst>
              <a:ext uri="{FF2B5EF4-FFF2-40B4-BE49-F238E27FC236}">
                <a16:creationId xmlns:a16="http://schemas.microsoft.com/office/drawing/2014/main" id="{6FEE5A5D-4764-489C-8791-6AFDC4EB2E5C}"/>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BBFF0B81-3DA4-4095-B112-598AAAE5CF54}"/>
              </a:ext>
            </a:extLst>
          </p:cNvPr>
          <p:cNvSpPr>
            <a:spLocks noGrp="1"/>
          </p:cNvSpPr>
          <p:nvPr>
            <p:ph type="title"/>
          </p:nvPr>
        </p:nvSpPr>
        <p:spPr/>
        <p:txBody>
          <a:bodyPr/>
          <a:lstStyle/>
          <a:p>
            <a:r>
              <a:rPr lang="nl-NL" dirty="0"/>
              <a:t>Maar stel dat je aan dat alles niet kunt voldoen?</a:t>
            </a:r>
          </a:p>
        </p:txBody>
      </p:sp>
    </p:spTree>
    <p:extLst>
      <p:ext uri="{BB962C8B-B14F-4D97-AF65-F5344CB8AC3E}">
        <p14:creationId xmlns:p14="http://schemas.microsoft.com/office/powerpoint/2010/main" val="216402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103CC0B-E39B-4AD8-9713-35207DA82558}"/>
              </a:ext>
            </a:extLst>
          </p:cNvPr>
          <p:cNvSpPr>
            <a:spLocks noGrp="1"/>
          </p:cNvSpPr>
          <p:nvPr>
            <p:ph idx="1"/>
          </p:nvPr>
        </p:nvSpPr>
        <p:spPr>
          <a:xfrm>
            <a:off x="615520" y="3880022"/>
            <a:ext cx="10502710" cy="1854041"/>
          </a:xfrm>
        </p:spPr>
        <p:txBody>
          <a:bodyPr>
            <a:normAutofit fontScale="92500"/>
          </a:bodyPr>
          <a:lstStyle/>
          <a:p>
            <a:pPr marL="0" indent="0">
              <a:buNone/>
            </a:pPr>
            <a:r>
              <a:rPr lang="nl-NL" i="1" dirty="0"/>
              <a:t>Het aantal jongeren dat jeugdzorg krijgt, </a:t>
            </a:r>
            <a:r>
              <a:rPr lang="nl-NL" i="1" dirty="0">
                <a:solidFill>
                  <a:srgbClr val="FF0000"/>
                </a:solidFill>
              </a:rPr>
              <a:t>stijgt</a:t>
            </a:r>
            <a:r>
              <a:rPr lang="nl-NL" i="1" dirty="0"/>
              <a:t> vanaf 2015. In dat jaar kregen 380 duizend jongeren tot 23 jaar jeugdzorg. Vorig jaar, in 2017, waren het er bijna 420 duizend, inmiddels zijn het er 428 duizend (2018). </a:t>
            </a:r>
          </a:p>
          <a:p>
            <a:pPr marL="0" indent="0">
              <a:buNone/>
            </a:pPr>
            <a:r>
              <a:rPr lang="nl-NL" i="1" dirty="0"/>
              <a:t>CBS: 30 april 2019</a:t>
            </a:r>
          </a:p>
        </p:txBody>
      </p:sp>
      <p:sp>
        <p:nvSpPr>
          <p:cNvPr id="3" name="Tijdelijke aanduiding voor tekst 2">
            <a:extLst>
              <a:ext uri="{FF2B5EF4-FFF2-40B4-BE49-F238E27FC236}">
                <a16:creationId xmlns:a16="http://schemas.microsoft.com/office/drawing/2014/main" id="{6FEE5A5D-4764-489C-8791-6AFDC4EB2E5C}"/>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BBFF0B81-3DA4-4095-B112-598AAAE5CF54}"/>
              </a:ext>
            </a:extLst>
          </p:cNvPr>
          <p:cNvSpPr>
            <a:spLocks noGrp="1"/>
          </p:cNvSpPr>
          <p:nvPr>
            <p:ph type="title"/>
          </p:nvPr>
        </p:nvSpPr>
        <p:spPr/>
        <p:txBody>
          <a:bodyPr>
            <a:normAutofit fontScale="90000"/>
          </a:bodyPr>
          <a:lstStyle/>
          <a:p>
            <a:r>
              <a:rPr lang="nl-NL" dirty="0"/>
              <a:t>Zou er een relatie zijn tussen de manier waarop we onze samenleving/onderwijs/kinderopvang inrichten en het aantal jongeren dat jeugdhulp nodig heeft?</a:t>
            </a:r>
          </a:p>
        </p:txBody>
      </p:sp>
      <p:pic>
        <p:nvPicPr>
          <p:cNvPr id="5" name="Afbeelding 4">
            <a:extLst>
              <a:ext uri="{FF2B5EF4-FFF2-40B4-BE49-F238E27FC236}">
                <a16:creationId xmlns:a16="http://schemas.microsoft.com/office/drawing/2014/main" id="{66C412DD-028E-4F8B-94F7-AD41635687BA}"/>
              </a:ext>
            </a:extLst>
          </p:cNvPr>
          <p:cNvPicPr>
            <a:picLocks noChangeAspect="1"/>
          </p:cNvPicPr>
          <p:nvPr/>
        </p:nvPicPr>
        <p:blipFill>
          <a:blip r:embed="rId2"/>
          <a:stretch>
            <a:fillRect/>
          </a:stretch>
        </p:blipFill>
        <p:spPr>
          <a:xfrm>
            <a:off x="9302579" y="4807042"/>
            <a:ext cx="829962" cy="1262234"/>
          </a:xfrm>
          <a:prstGeom prst="rect">
            <a:avLst/>
          </a:prstGeom>
        </p:spPr>
      </p:pic>
    </p:spTree>
    <p:extLst>
      <p:ext uri="{BB962C8B-B14F-4D97-AF65-F5344CB8AC3E}">
        <p14:creationId xmlns:p14="http://schemas.microsoft.com/office/powerpoint/2010/main" val="752031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endParaRPr lang="nl-NL"/>
          </a:p>
        </p:txBody>
      </p:sp>
      <p:sp>
        <p:nvSpPr>
          <p:cNvPr id="8" name="Titel 1">
            <a:extLst>
              <a:ext uri="{FF2B5EF4-FFF2-40B4-BE49-F238E27FC236}">
                <a16:creationId xmlns:a16="http://schemas.microsoft.com/office/drawing/2014/main" id="{865320F8-63CE-4B1C-B48B-212BD004A348}"/>
              </a:ext>
            </a:extLst>
          </p:cNvPr>
          <p:cNvSpPr txBox="1">
            <a:spLocks/>
          </p:cNvSpPr>
          <p:nvPr/>
        </p:nvSpPr>
        <p:spPr>
          <a:xfrm>
            <a:off x="2094054" y="6608763"/>
            <a:ext cx="7022939" cy="2434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l-NL" sz="1600" b="1" dirty="0">
                <a:solidFill>
                  <a:srgbClr val="3D1C48"/>
                </a:solidFill>
                <a:latin typeface="Source Sans Pro Semibold" panose="020B0503030403020204" pitchFamily="34" charset="77"/>
              </a:rPr>
              <a:t>Onderwijs &amp; jeugdhulp</a:t>
            </a:r>
          </a:p>
        </p:txBody>
      </p:sp>
      <p:sp>
        <p:nvSpPr>
          <p:cNvPr id="9" name="Tijdelijke aanduiding voor inhoud 2">
            <a:extLst>
              <a:ext uri="{FF2B5EF4-FFF2-40B4-BE49-F238E27FC236}">
                <a16:creationId xmlns:a16="http://schemas.microsoft.com/office/drawing/2014/main" id="{338FB2FF-7D5A-447D-812F-383BE014DF9F}"/>
              </a:ext>
            </a:extLst>
          </p:cNvPr>
          <p:cNvSpPr txBox="1">
            <a:spLocks/>
          </p:cNvSpPr>
          <p:nvPr/>
        </p:nvSpPr>
        <p:spPr>
          <a:xfrm>
            <a:off x="5409514" y="2016051"/>
            <a:ext cx="4574745" cy="39524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Conrad: ‘het proces waarbij voorheen niet-medische problemen worden gedefinieerd en behandeld als medische problemen, gewoonlijk als ziekte of kwaal’</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Wel de goede keuzes maken!</a:t>
            </a:r>
          </a:p>
          <a:p>
            <a:pPr marL="0" indent="0">
              <a:buFont typeface="Arial" panose="020B0604020202020204" pitchFamily="34" charset="0"/>
              <a:buNone/>
            </a:pPr>
            <a:endParaRPr lang="nl-NL" dirty="0"/>
          </a:p>
          <a:p>
            <a:pPr marL="0" indent="0">
              <a:buFont typeface="Arial" panose="020B0604020202020204" pitchFamily="34" charset="0"/>
              <a:buNone/>
            </a:pPr>
            <a:endParaRPr lang="nl-NL" dirty="0"/>
          </a:p>
          <a:p>
            <a:pPr marL="0" indent="0">
              <a:buFont typeface="Arial" panose="020B0604020202020204" pitchFamily="34" charset="0"/>
              <a:buNone/>
            </a:pPr>
            <a:r>
              <a:rPr lang="nl-NL" sz="1275" dirty="0"/>
              <a:t>Raad voor volksgezondheid en samenleving (april 2017)</a:t>
            </a:r>
            <a:endParaRPr lang="nl-NL" dirty="0"/>
          </a:p>
        </p:txBody>
      </p:sp>
      <p:pic>
        <p:nvPicPr>
          <p:cNvPr id="12" name="Afbeelding 11">
            <a:extLst>
              <a:ext uri="{FF2B5EF4-FFF2-40B4-BE49-F238E27FC236}">
                <a16:creationId xmlns:a16="http://schemas.microsoft.com/office/drawing/2014/main" id="{B8ED09A3-631F-4F54-A068-6AC661329602}"/>
              </a:ext>
            </a:extLst>
          </p:cNvPr>
          <p:cNvPicPr>
            <a:picLocks noChangeAspect="1"/>
          </p:cNvPicPr>
          <p:nvPr/>
        </p:nvPicPr>
        <p:blipFill>
          <a:blip r:embed="rId2"/>
          <a:stretch>
            <a:fillRect/>
          </a:stretch>
        </p:blipFill>
        <p:spPr>
          <a:xfrm>
            <a:off x="1258127" y="1869988"/>
            <a:ext cx="3721645" cy="4098497"/>
          </a:xfrm>
          <a:prstGeom prst="rect">
            <a:avLst/>
          </a:prstGeom>
        </p:spPr>
      </p:pic>
    </p:spTree>
    <p:extLst>
      <p:ext uri="{BB962C8B-B14F-4D97-AF65-F5344CB8AC3E}">
        <p14:creationId xmlns:p14="http://schemas.microsoft.com/office/powerpoint/2010/main" val="214442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EB40413C-FD12-4031-AA88-32E479714700}"/>
              </a:ext>
            </a:extLst>
          </p:cNvPr>
          <p:cNvPicPr>
            <a:picLocks noChangeAspect="1"/>
          </p:cNvPicPr>
          <p:nvPr/>
        </p:nvPicPr>
        <p:blipFill>
          <a:blip r:embed="rId2"/>
          <a:stretch>
            <a:fillRect/>
          </a:stretch>
        </p:blipFill>
        <p:spPr>
          <a:xfrm>
            <a:off x="1337963" y="665131"/>
            <a:ext cx="8708079" cy="5843985"/>
          </a:xfrm>
          <a:prstGeom prst="rect">
            <a:avLst/>
          </a:prstGeom>
        </p:spPr>
      </p:pic>
    </p:spTree>
    <p:extLst>
      <p:ext uri="{BB962C8B-B14F-4D97-AF65-F5344CB8AC3E}">
        <p14:creationId xmlns:p14="http://schemas.microsoft.com/office/powerpoint/2010/main" val="1132340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r>
              <a:rPr lang="nl-NL" dirty="0"/>
              <a:t>Medicaliserend handelen</a:t>
            </a:r>
          </a:p>
        </p:txBody>
      </p:sp>
      <p:sp>
        <p:nvSpPr>
          <p:cNvPr id="10" name="Titel 1">
            <a:extLst>
              <a:ext uri="{FF2B5EF4-FFF2-40B4-BE49-F238E27FC236}">
                <a16:creationId xmlns:a16="http://schemas.microsoft.com/office/drawing/2014/main" id="{109DDE3C-C6C8-4F6E-A8D2-1967CFEF609D}"/>
              </a:ext>
            </a:extLst>
          </p:cNvPr>
          <p:cNvSpPr txBox="1">
            <a:spLocks noGrp="1"/>
          </p:cNvSpPr>
          <p:nvPr>
            <p:ph idx="1"/>
          </p:nvPr>
        </p:nvSpPr>
        <p:spPr>
          <a:xfrm>
            <a:off x="593684" y="1989438"/>
            <a:ext cx="11194662" cy="4275438"/>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defRPr/>
            </a:pPr>
            <a:r>
              <a:rPr lang="nl-NL" sz="4900" dirty="0">
                <a:solidFill>
                  <a:srgbClr val="3D1C48"/>
                </a:solidFill>
                <a:latin typeface="Source Sans Pro" panose="020B0503030403020204" pitchFamily="34" charset="0"/>
                <a:ea typeface="Source Sans Pro" panose="020B0503030403020204" pitchFamily="34" charset="0"/>
              </a:rPr>
              <a:t>Begint met taal: </a:t>
            </a:r>
          </a:p>
          <a:p>
            <a:pPr>
              <a:lnSpc>
                <a:spcPct val="170000"/>
              </a:lnSpc>
              <a:defRPr/>
            </a:pPr>
            <a:endParaRPr lang="nl-NL" sz="4900" dirty="0">
              <a:solidFill>
                <a:srgbClr val="3D1C48"/>
              </a:solidFill>
              <a:latin typeface="Source Sans Pro" panose="020B0503030403020204" pitchFamily="34" charset="0"/>
              <a:ea typeface="Source Sans Pro" panose="020B0503030403020204" pitchFamily="34" charset="0"/>
            </a:endParaRPr>
          </a:p>
          <a:p>
            <a:pPr marL="342900" indent="-342900">
              <a:lnSpc>
                <a:spcPct val="170000"/>
              </a:lnSpc>
              <a:buAutoNum type="arabicPeriod"/>
            </a:pPr>
            <a:r>
              <a:rPr lang="nl-NL" sz="49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Probleem wordt in medische taal besproken (ziekte termen: hij ‘heeft’ dit of dat);</a:t>
            </a:r>
          </a:p>
          <a:p>
            <a:pPr marL="342900" indent="-342900">
              <a:lnSpc>
                <a:spcPct val="170000"/>
              </a:lnSpc>
              <a:buAutoNum type="arabicPeriod"/>
            </a:pPr>
            <a:r>
              <a:rPr lang="nl-NL" sz="49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Probleem wordt in een medisch </a:t>
            </a:r>
            <a:r>
              <a:rPr lang="nl-NL" sz="4900" dirty="0" err="1">
                <a:solidFill>
                  <a:srgbClr val="3D1C48"/>
                </a:solidFill>
                <a:latin typeface="Source Sans Pro" panose="020B0503030403020204" pitchFamily="34" charset="0"/>
                <a:ea typeface="Source Sans Pro" panose="020B0503030403020204" pitchFamily="34" charset="0"/>
                <a:cs typeface="Calibri" panose="020F0502020204030204" pitchFamily="34" charset="0"/>
              </a:rPr>
              <a:t>framework</a:t>
            </a:r>
            <a:r>
              <a:rPr lang="nl-NL" sz="49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 betrokken (‘we kunnen niets doen als we niet weten wat er aan de hand is’);</a:t>
            </a:r>
          </a:p>
          <a:p>
            <a:pPr marL="342900" indent="-342900">
              <a:lnSpc>
                <a:spcPct val="170000"/>
              </a:lnSpc>
              <a:buAutoNum type="arabicPeriod"/>
            </a:pPr>
            <a:r>
              <a:rPr lang="nl-NL" sz="49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Probleem wordt op een medische manier behandeld (behandeling van a naar b);</a:t>
            </a:r>
          </a:p>
          <a:p>
            <a:pPr marL="342900" indent="-342900">
              <a:lnSpc>
                <a:spcPct val="170000"/>
              </a:lnSpc>
              <a:buAutoNum type="arabicPeriod"/>
            </a:pPr>
            <a:r>
              <a:rPr lang="nl-NL" sz="49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Probleem MOET behandeld worden.</a:t>
            </a:r>
          </a:p>
          <a:p>
            <a:pPr>
              <a:defRPr/>
            </a:pPr>
            <a:endParaRPr lang="nl-NL" sz="3200" dirty="0">
              <a:solidFill>
                <a:srgbClr val="3D1C48"/>
              </a:solidFill>
              <a:latin typeface="Source Sans Pro Semibold" panose="020B0503030403020204" pitchFamily="34" charset="77"/>
            </a:endParaRPr>
          </a:p>
        </p:txBody>
      </p:sp>
    </p:spTree>
    <p:extLst>
      <p:ext uri="{BB962C8B-B14F-4D97-AF65-F5344CB8AC3E}">
        <p14:creationId xmlns:p14="http://schemas.microsoft.com/office/powerpoint/2010/main" val="114629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endParaRPr lang="nl-NL"/>
          </a:p>
        </p:txBody>
      </p:sp>
      <p:pic>
        <p:nvPicPr>
          <p:cNvPr id="10" name="Afbeelding 9">
            <a:extLst>
              <a:ext uri="{FF2B5EF4-FFF2-40B4-BE49-F238E27FC236}">
                <a16:creationId xmlns:a16="http://schemas.microsoft.com/office/drawing/2014/main" id="{9528C7BB-7EAB-4ADC-B5D2-FEC9FB629448}"/>
              </a:ext>
            </a:extLst>
          </p:cNvPr>
          <p:cNvPicPr>
            <a:picLocks noChangeAspect="1"/>
          </p:cNvPicPr>
          <p:nvPr/>
        </p:nvPicPr>
        <p:blipFill>
          <a:blip r:embed="rId2"/>
          <a:stretch>
            <a:fillRect/>
          </a:stretch>
        </p:blipFill>
        <p:spPr>
          <a:xfrm>
            <a:off x="1073771" y="1733737"/>
            <a:ext cx="9024176" cy="4894029"/>
          </a:xfrm>
          <a:prstGeom prst="rect">
            <a:avLst/>
          </a:prstGeom>
        </p:spPr>
      </p:pic>
      <p:sp>
        <p:nvSpPr>
          <p:cNvPr id="11" name="Titel 1">
            <a:extLst>
              <a:ext uri="{FF2B5EF4-FFF2-40B4-BE49-F238E27FC236}">
                <a16:creationId xmlns:a16="http://schemas.microsoft.com/office/drawing/2014/main" id="{44DEA7DE-4DDF-4E2D-A639-2DE06F1A3748}"/>
              </a:ext>
            </a:extLst>
          </p:cNvPr>
          <p:cNvSpPr txBox="1">
            <a:spLocks/>
          </p:cNvSpPr>
          <p:nvPr/>
        </p:nvSpPr>
        <p:spPr>
          <a:xfrm>
            <a:off x="1846719" y="6342712"/>
            <a:ext cx="7022939" cy="2434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nl-NL" sz="1600" b="1" dirty="0">
                <a:solidFill>
                  <a:srgbClr val="3D1C48"/>
                </a:solidFill>
                <a:latin typeface="Source Sans Pro Semibold" panose="020B0503030403020204" pitchFamily="34" charset="77"/>
              </a:rPr>
              <a:t>Presentatie Floor Scheepers</a:t>
            </a:r>
          </a:p>
        </p:txBody>
      </p:sp>
    </p:spTree>
    <p:extLst>
      <p:ext uri="{BB962C8B-B14F-4D97-AF65-F5344CB8AC3E}">
        <p14:creationId xmlns:p14="http://schemas.microsoft.com/office/powerpoint/2010/main" val="1160777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endParaRPr lang="nl-NL"/>
          </a:p>
        </p:txBody>
      </p:sp>
      <p:sp>
        <p:nvSpPr>
          <p:cNvPr id="11" name="Titel 1">
            <a:extLst>
              <a:ext uri="{FF2B5EF4-FFF2-40B4-BE49-F238E27FC236}">
                <a16:creationId xmlns:a16="http://schemas.microsoft.com/office/drawing/2014/main" id="{44DEA7DE-4DDF-4E2D-A639-2DE06F1A3748}"/>
              </a:ext>
            </a:extLst>
          </p:cNvPr>
          <p:cNvSpPr txBox="1">
            <a:spLocks/>
          </p:cNvSpPr>
          <p:nvPr/>
        </p:nvSpPr>
        <p:spPr>
          <a:xfrm>
            <a:off x="1846719" y="6342712"/>
            <a:ext cx="7022939" cy="2434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nl-NL" sz="1600" b="1" dirty="0">
                <a:solidFill>
                  <a:srgbClr val="3D1C48"/>
                </a:solidFill>
                <a:latin typeface="Source Sans Pro Semibold" panose="020B0503030403020204" pitchFamily="34" charset="77"/>
              </a:rPr>
              <a:t>Presentatie Floor Scheepers</a:t>
            </a:r>
          </a:p>
        </p:txBody>
      </p:sp>
      <p:pic>
        <p:nvPicPr>
          <p:cNvPr id="7" name="Afbeelding 6">
            <a:extLst>
              <a:ext uri="{FF2B5EF4-FFF2-40B4-BE49-F238E27FC236}">
                <a16:creationId xmlns:a16="http://schemas.microsoft.com/office/drawing/2014/main" id="{4B3AEF6E-AD25-42F9-A946-97CFF75174F6}"/>
              </a:ext>
            </a:extLst>
          </p:cNvPr>
          <p:cNvPicPr>
            <a:picLocks noChangeAspect="1"/>
          </p:cNvPicPr>
          <p:nvPr/>
        </p:nvPicPr>
        <p:blipFill>
          <a:blip r:embed="rId2"/>
          <a:stretch>
            <a:fillRect/>
          </a:stretch>
        </p:blipFill>
        <p:spPr>
          <a:xfrm>
            <a:off x="963267" y="1902941"/>
            <a:ext cx="9704733" cy="4075988"/>
          </a:xfrm>
          <a:prstGeom prst="rect">
            <a:avLst/>
          </a:prstGeom>
        </p:spPr>
      </p:pic>
    </p:spTree>
    <p:extLst>
      <p:ext uri="{BB962C8B-B14F-4D97-AF65-F5344CB8AC3E}">
        <p14:creationId xmlns:p14="http://schemas.microsoft.com/office/powerpoint/2010/main" val="910227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90A8C28B-1898-48DF-9E73-D3932036CD30}"/>
              </a:ext>
            </a:extLst>
          </p:cNvPr>
          <p:cNvSpPr>
            <a:spLocks noGrp="1"/>
          </p:cNvSpPr>
          <p:nvPr>
            <p:ph type="title"/>
          </p:nvPr>
        </p:nvSpPr>
        <p:spPr/>
        <p:txBody>
          <a:bodyPr/>
          <a:lstStyle/>
          <a:p>
            <a:endParaRPr lang="nl-NL"/>
          </a:p>
        </p:txBody>
      </p:sp>
      <p:sp>
        <p:nvSpPr>
          <p:cNvPr id="5" name="Titel 1">
            <a:extLst>
              <a:ext uri="{FF2B5EF4-FFF2-40B4-BE49-F238E27FC236}">
                <a16:creationId xmlns:a16="http://schemas.microsoft.com/office/drawing/2014/main" id="{71C14AFE-03DB-410A-887F-7E1DA70C80DE}"/>
              </a:ext>
            </a:extLst>
          </p:cNvPr>
          <p:cNvSpPr txBox="1">
            <a:spLocks/>
          </p:cNvSpPr>
          <p:nvPr/>
        </p:nvSpPr>
        <p:spPr>
          <a:xfrm>
            <a:off x="2094054" y="6608763"/>
            <a:ext cx="7022939" cy="2434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600" b="1" dirty="0">
                <a:solidFill>
                  <a:srgbClr val="3D1C48"/>
                </a:solidFill>
                <a:latin typeface="Source Sans Pro Semibold" panose="020B0503030403020204" pitchFamily="34" charset="77"/>
              </a:rPr>
              <a:t>CBS cijfers</a:t>
            </a:r>
          </a:p>
        </p:txBody>
      </p:sp>
      <p:sp>
        <p:nvSpPr>
          <p:cNvPr id="6" name="Tekstballon: ovaal 5">
            <a:extLst>
              <a:ext uri="{FF2B5EF4-FFF2-40B4-BE49-F238E27FC236}">
                <a16:creationId xmlns:a16="http://schemas.microsoft.com/office/drawing/2014/main" id="{D044D7FB-AC40-4012-BE85-9B4D4DDA0298}"/>
              </a:ext>
            </a:extLst>
          </p:cNvPr>
          <p:cNvSpPr/>
          <p:nvPr/>
        </p:nvSpPr>
        <p:spPr>
          <a:xfrm>
            <a:off x="1327934" y="2213549"/>
            <a:ext cx="3532852" cy="1394691"/>
          </a:xfrm>
          <a:prstGeom prst="wedgeEllipseCallout">
            <a:avLst>
              <a:gd name="adj1" fmla="val -10290"/>
              <a:gd name="adj2" fmla="val 138692"/>
            </a:avLst>
          </a:prstGeom>
          <a:solidFill>
            <a:srgbClr val="8E166A"/>
          </a:solidFill>
          <a:ln w="25400" cap="flat" cmpd="sng" algn="ctr">
            <a:solidFill>
              <a:srgbClr val="8E166A">
                <a:shade val="50000"/>
              </a:srgbClr>
            </a:solidFill>
            <a:prstDash val="solid"/>
          </a:ln>
          <a:effectLst/>
        </p:spPr>
        <p:txBody>
          <a:bodyPr rtlCol="0" anchor="ctr"/>
          <a:lstStyle/>
          <a:p>
            <a:pPr algn="ctr">
              <a:defRPr/>
            </a:pPr>
            <a:r>
              <a:rPr lang="nl-NL" kern="0" dirty="0">
                <a:solidFill>
                  <a:prstClr val="white"/>
                </a:solidFill>
                <a:latin typeface="Trebuchet MS"/>
              </a:rPr>
              <a:t>Let wel: ook dyslexie</a:t>
            </a:r>
          </a:p>
        </p:txBody>
      </p:sp>
      <p:pic>
        <p:nvPicPr>
          <p:cNvPr id="8" name="Afbeelding 7">
            <a:extLst>
              <a:ext uri="{FF2B5EF4-FFF2-40B4-BE49-F238E27FC236}">
                <a16:creationId xmlns:a16="http://schemas.microsoft.com/office/drawing/2014/main" id="{2ACDC727-5057-4CF1-B19F-C1BEFE3BB03C}"/>
              </a:ext>
            </a:extLst>
          </p:cNvPr>
          <p:cNvPicPr>
            <a:picLocks noChangeAspect="1"/>
          </p:cNvPicPr>
          <p:nvPr/>
        </p:nvPicPr>
        <p:blipFill>
          <a:blip r:embed="rId2"/>
          <a:stretch>
            <a:fillRect/>
          </a:stretch>
        </p:blipFill>
        <p:spPr>
          <a:xfrm>
            <a:off x="5065046" y="817563"/>
            <a:ext cx="5848350" cy="5791200"/>
          </a:xfrm>
          <a:prstGeom prst="rect">
            <a:avLst/>
          </a:prstGeom>
        </p:spPr>
      </p:pic>
    </p:spTree>
    <p:extLst>
      <p:ext uri="{BB962C8B-B14F-4D97-AF65-F5344CB8AC3E}">
        <p14:creationId xmlns:p14="http://schemas.microsoft.com/office/powerpoint/2010/main" val="1912110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normAutofit fontScale="92500" lnSpcReduction="20000"/>
          </a:bodyPr>
          <a:lstStyle/>
          <a:p>
            <a:r>
              <a:rPr lang="nl-NL" dirty="0">
                <a:solidFill>
                  <a:srgbClr val="3D1C48"/>
                </a:solidFill>
                <a:latin typeface="Source Sans Pro" panose="020B0503030403020204" pitchFamily="34" charset="0"/>
                <a:ea typeface="Source Sans Pro" panose="020B0503030403020204" pitchFamily="34" charset="0"/>
              </a:rPr>
              <a:t>Vooral laat zien dat er variatie is tussen alle mensen, i.p.v. clusters van stoornissen en er ingewikkelde samenhang is tussen genen, omgeving enz.;</a:t>
            </a:r>
          </a:p>
          <a:p>
            <a:endParaRPr lang="nl-NL" dirty="0">
              <a:solidFill>
                <a:srgbClr val="3D1C48"/>
              </a:solidFill>
              <a:latin typeface="Source Sans Pro" panose="020B0503030403020204" pitchFamily="34" charset="0"/>
              <a:ea typeface="Source Sans Pro" panose="020B0503030403020204" pitchFamily="34" charset="0"/>
            </a:endParaRPr>
          </a:p>
          <a:p>
            <a:r>
              <a:rPr lang="nl-NL" dirty="0">
                <a:solidFill>
                  <a:srgbClr val="3D1C48"/>
                </a:solidFill>
                <a:latin typeface="Source Sans Pro" panose="020B0503030403020204" pitchFamily="34" charset="0"/>
                <a:ea typeface="Source Sans Pro" panose="020B0503030403020204" pitchFamily="34" charset="0"/>
              </a:rPr>
              <a:t>Oorzaak en gevolg lastig uit elkaar te halen zijn;</a:t>
            </a:r>
          </a:p>
          <a:p>
            <a:endParaRPr lang="nl-NL" dirty="0">
              <a:solidFill>
                <a:srgbClr val="3D1C48"/>
              </a:solidFill>
              <a:latin typeface="Source Sans Pro" panose="020B0503030403020204" pitchFamily="34" charset="0"/>
              <a:ea typeface="Source Sans Pro" panose="020B0503030403020204" pitchFamily="34" charset="0"/>
            </a:endParaRPr>
          </a:p>
          <a:p>
            <a:r>
              <a:rPr lang="nl-NL" dirty="0">
                <a:solidFill>
                  <a:srgbClr val="3D1C48"/>
                </a:solidFill>
                <a:latin typeface="Source Sans Pro" panose="020B0503030403020204" pitchFamily="34" charset="0"/>
                <a:ea typeface="Source Sans Pro" panose="020B0503030403020204" pitchFamily="34" charset="0"/>
              </a:rPr>
              <a:t>Er aan hersenonderzoek een besluit vooraf gaat (er hangen geen bordjes in het brein / </a:t>
            </a:r>
            <a:r>
              <a:rPr lang="nl-NL" dirty="0" err="1">
                <a:solidFill>
                  <a:srgbClr val="3D1C48"/>
                </a:solidFill>
                <a:latin typeface="Source Sans Pro" panose="020B0503030403020204" pitchFamily="34" charset="0"/>
                <a:ea typeface="Source Sans Pro" panose="020B0503030403020204" pitchFamily="34" charset="0"/>
              </a:rPr>
              <a:t>vergl</a:t>
            </a:r>
            <a:r>
              <a:rPr lang="nl-NL" dirty="0">
                <a:solidFill>
                  <a:srgbClr val="3D1C48"/>
                </a:solidFill>
                <a:latin typeface="Source Sans Pro" panose="020B0503030403020204" pitchFamily="34" charset="0"/>
                <a:ea typeface="Source Sans Pro" panose="020B0503030403020204" pitchFamily="34" charset="0"/>
              </a:rPr>
              <a:t>. Dehue).</a:t>
            </a:r>
          </a:p>
          <a:p>
            <a:pPr marL="0" indent="0">
              <a:buNone/>
            </a:pPr>
            <a:endParaRPr lang="nl-NL" dirty="0"/>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r>
              <a:rPr lang="nl-NL" dirty="0"/>
              <a:t>Terwijl hersenonderzoek…</a:t>
            </a:r>
          </a:p>
        </p:txBody>
      </p:sp>
    </p:spTree>
    <p:extLst>
      <p:ext uri="{BB962C8B-B14F-4D97-AF65-F5344CB8AC3E}">
        <p14:creationId xmlns:p14="http://schemas.microsoft.com/office/powerpoint/2010/main" val="3930654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r>
              <a:rPr lang="nl-NL" dirty="0"/>
              <a:t>Medicaliseren</a:t>
            </a:r>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pic>
        <p:nvPicPr>
          <p:cNvPr id="7" name="Afbeelding 6">
            <a:extLst>
              <a:ext uri="{FF2B5EF4-FFF2-40B4-BE49-F238E27FC236}">
                <a16:creationId xmlns:a16="http://schemas.microsoft.com/office/drawing/2014/main" id="{AE80D0C7-7C2D-4621-94EE-BE94F2227E31}"/>
              </a:ext>
            </a:extLst>
          </p:cNvPr>
          <p:cNvPicPr>
            <a:picLocks noChangeAspect="1"/>
          </p:cNvPicPr>
          <p:nvPr/>
        </p:nvPicPr>
        <p:blipFill>
          <a:blip r:embed="rId2"/>
          <a:stretch>
            <a:fillRect/>
          </a:stretch>
        </p:blipFill>
        <p:spPr>
          <a:xfrm>
            <a:off x="1342212" y="2050051"/>
            <a:ext cx="8437865" cy="4468967"/>
          </a:xfrm>
          <a:prstGeom prst="rect">
            <a:avLst/>
          </a:prstGeom>
        </p:spPr>
      </p:pic>
    </p:spTree>
    <p:extLst>
      <p:ext uri="{BB962C8B-B14F-4D97-AF65-F5344CB8AC3E}">
        <p14:creationId xmlns:p14="http://schemas.microsoft.com/office/powerpoint/2010/main" val="309109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r>
              <a:rPr lang="nl-NL" dirty="0"/>
              <a:t>Welk woordje komt het meeste voor in de DSM?</a:t>
            </a:r>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sp>
        <p:nvSpPr>
          <p:cNvPr id="8" name="Tijdelijke aanduiding voor tekst 3">
            <a:extLst>
              <a:ext uri="{FF2B5EF4-FFF2-40B4-BE49-F238E27FC236}">
                <a16:creationId xmlns:a16="http://schemas.microsoft.com/office/drawing/2014/main" id="{BEBC8B52-B45A-46E0-B65E-713B90D30497}"/>
              </a:ext>
            </a:extLst>
          </p:cNvPr>
          <p:cNvSpPr txBox="1">
            <a:spLocks/>
          </p:cNvSpPr>
          <p:nvPr/>
        </p:nvSpPr>
        <p:spPr>
          <a:xfrm>
            <a:off x="6937588" y="1994320"/>
            <a:ext cx="4038600" cy="25531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“te vaak”</a:t>
            </a:r>
          </a:p>
          <a:p>
            <a:r>
              <a:rPr lang="nl-NL" dirty="0"/>
              <a:t>“te weinig”</a:t>
            </a:r>
          </a:p>
        </p:txBody>
      </p:sp>
      <p:sp>
        <p:nvSpPr>
          <p:cNvPr id="9" name="Tijdelijke aanduiding voor tekst 3">
            <a:extLst>
              <a:ext uri="{FF2B5EF4-FFF2-40B4-BE49-F238E27FC236}">
                <a16:creationId xmlns:a16="http://schemas.microsoft.com/office/drawing/2014/main" id="{E95A37D0-56D0-478B-898E-E2F9D7C8AD55}"/>
              </a:ext>
            </a:extLst>
          </p:cNvPr>
          <p:cNvSpPr txBox="1">
            <a:spLocks/>
          </p:cNvSpPr>
          <p:nvPr/>
        </p:nvSpPr>
        <p:spPr>
          <a:xfrm>
            <a:off x="3306894" y="2033358"/>
            <a:ext cx="4038600" cy="1584176"/>
          </a:xfrm>
          <a:prstGeom prst="rect">
            <a:avLst/>
          </a:prstGeom>
        </p:spPr>
        <p:txBody>
          <a:bodyPr vert="horz" lIns="0" tIns="0" rIns="0" bIns="0" rtlCol="0" anchor="t" anchorCtr="0">
            <a:normAutofit/>
          </a:bodyPr>
          <a:lstStyle>
            <a:lvl1pPr marL="324000" indent="-324000" algn="l" defTabSz="914400" rtl="0" eaLnBrk="1" latinLnBrk="0" hangingPunct="1">
              <a:lnSpc>
                <a:spcPct val="120000"/>
              </a:lnSpc>
              <a:spcBef>
                <a:spcPts val="0"/>
              </a:spcBef>
              <a:buClr>
                <a:schemeClr val="accent1"/>
              </a:buClr>
              <a:buSzPct val="80000"/>
              <a:buFont typeface="Wingdings 3" panose="05040102010807070707" pitchFamily="18" charset="2"/>
              <a:buChar char="u"/>
              <a:defRPr sz="3000" kern="1200">
                <a:solidFill>
                  <a:schemeClr val="tx1"/>
                </a:solidFill>
                <a:latin typeface="+mn-lt"/>
                <a:ea typeface="+mn-ea"/>
                <a:cs typeface="+mn-cs"/>
              </a:defRPr>
            </a:lvl1pPr>
            <a:lvl2pPr marL="648000" indent="-324000" algn="l" defTabSz="914400" rtl="0" eaLnBrk="1" latinLnBrk="0" hangingPunct="1">
              <a:lnSpc>
                <a:spcPct val="120000"/>
              </a:lnSpc>
              <a:spcBef>
                <a:spcPts val="0"/>
              </a:spcBef>
              <a:buClr>
                <a:schemeClr val="accent4"/>
              </a:buClr>
              <a:buFont typeface="Wingdings 3" panose="05040102010807070707" pitchFamily="18" charset="2"/>
              <a:buChar char="u"/>
              <a:defRPr sz="2400" kern="1200">
                <a:solidFill>
                  <a:schemeClr val="tx1"/>
                </a:solidFill>
                <a:latin typeface="+mn-lt"/>
                <a:ea typeface="+mn-ea"/>
                <a:cs typeface="+mn-cs"/>
              </a:defRPr>
            </a:lvl2pPr>
            <a:lvl3pPr marL="972000" indent="-324000" algn="l" defTabSz="914400" rtl="0" eaLnBrk="1" latinLnBrk="0" hangingPunct="1">
              <a:lnSpc>
                <a:spcPct val="120000"/>
              </a:lnSpc>
              <a:spcBef>
                <a:spcPts val="0"/>
              </a:spcBef>
              <a:buClr>
                <a:schemeClr val="accent1"/>
              </a:buClr>
              <a:buFont typeface="Wingdings 3" panose="05040102010807070707" pitchFamily="18" charset="2"/>
              <a:buChar char="u"/>
              <a:defRPr sz="2400" kern="1200">
                <a:solidFill>
                  <a:schemeClr val="tx1"/>
                </a:solidFill>
                <a:latin typeface="+mn-lt"/>
                <a:ea typeface="+mn-ea"/>
                <a:cs typeface="+mn-cs"/>
              </a:defRPr>
            </a:lvl3pPr>
            <a:lvl4pPr marL="1296000" indent="-324000" algn="l" defTabSz="914400" rtl="0" eaLnBrk="1" latinLnBrk="0" hangingPunct="1">
              <a:lnSpc>
                <a:spcPct val="120000"/>
              </a:lnSpc>
              <a:spcBef>
                <a:spcPts val="0"/>
              </a:spcBef>
              <a:buClr>
                <a:schemeClr val="accent4"/>
              </a:buClr>
              <a:buFont typeface="Wingdings 3" panose="05040102010807070707" pitchFamily="18" charset="2"/>
              <a:buChar char=""/>
              <a:defRPr sz="2400" kern="1200">
                <a:solidFill>
                  <a:schemeClr val="tx1"/>
                </a:solidFill>
                <a:latin typeface="+mn-lt"/>
                <a:ea typeface="+mn-ea"/>
                <a:cs typeface="+mn-cs"/>
              </a:defRPr>
            </a:lvl4pPr>
            <a:lvl5pPr marL="1620000" indent="-324000" algn="l" defTabSz="914400" rtl="0" eaLnBrk="1" latinLnBrk="0" hangingPunct="1">
              <a:lnSpc>
                <a:spcPct val="120000"/>
              </a:lnSpc>
              <a:spcBef>
                <a:spcPts val="0"/>
              </a:spcBef>
              <a:buClr>
                <a:schemeClr val="accent1"/>
              </a:buClr>
              <a:buFont typeface="Wingdings 3" panose="05040102010807070707" pitchFamily="18" charset="2"/>
              <a:buChar char="u"/>
              <a:defRPr sz="2400" kern="1200">
                <a:solidFill>
                  <a:schemeClr val="tx1"/>
                </a:solidFill>
                <a:latin typeface="+mn-lt"/>
                <a:ea typeface="+mn-ea"/>
                <a:cs typeface="+mn-cs"/>
              </a:defRPr>
            </a:lvl5pPr>
            <a:lvl6pPr marL="1944000" indent="-324000" algn="l" defTabSz="914400" rtl="0" eaLnBrk="1" latinLnBrk="0" hangingPunct="1">
              <a:lnSpc>
                <a:spcPct val="120000"/>
              </a:lnSpc>
              <a:spcBef>
                <a:spcPts val="0"/>
              </a:spcBef>
              <a:buClr>
                <a:schemeClr val="accent4"/>
              </a:buClr>
              <a:buFont typeface="Wingdings 3" panose="05040102010807070707" pitchFamily="18" charset="2"/>
              <a:buChar char="u"/>
              <a:defRPr sz="2400" kern="1200">
                <a:solidFill>
                  <a:schemeClr val="tx1"/>
                </a:solidFill>
                <a:latin typeface="+mn-lt"/>
                <a:ea typeface="+mn-ea"/>
                <a:cs typeface="+mn-cs"/>
              </a:defRPr>
            </a:lvl6pPr>
            <a:lvl7pPr marL="2268000" indent="-324000" algn="l" defTabSz="914400" rtl="0" eaLnBrk="1" latinLnBrk="0" hangingPunct="1">
              <a:lnSpc>
                <a:spcPct val="120000"/>
              </a:lnSpc>
              <a:spcBef>
                <a:spcPts val="0"/>
              </a:spcBef>
              <a:buClr>
                <a:schemeClr val="accent1"/>
              </a:buClr>
              <a:buFont typeface="Wingdings 3" panose="05040102010807070707" pitchFamily="18" charset="2"/>
              <a:buChar char="u"/>
              <a:defRPr sz="2400" kern="1200">
                <a:solidFill>
                  <a:schemeClr val="tx1"/>
                </a:solidFill>
                <a:latin typeface="+mn-lt"/>
                <a:ea typeface="+mn-ea"/>
                <a:cs typeface="+mn-cs"/>
              </a:defRPr>
            </a:lvl7pPr>
            <a:lvl8pPr marL="2592000" indent="-324000" algn="l" defTabSz="914400" rtl="0" eaLnBrk="1" latinLnBrk="0" hangingPunct="1">
              <a:lnSpc>
                <a:spcPct val="120000"/>
              </a:lnSpc>
              <a:spcBef>
                <a:spcPts val="0"/>
              </a:spcBef>
              <a:buClr>
                <a:schemeClr val="accent4"/>
              </a:buClr>
              <a:buFont typeface="Wingdings 3" panose="05040102010807070707" pitchFamily="18" charset="2"/>
              <a:buChar char="u"/>
              <a:defRPr sz="2400" kern="1200">
                <a:solidFill>
                  <a:schemeClr val="tx1"/>
                </a:solidFill>
                <a:latin typeface="+mn-lt"/>
                <a:ea typeface="+mn-ea"/>
                <a:cs typeface="+mn-cs"/>
              </a:defRPr>
            </a:lvl8pPr>
            <a:lvl9pPr marL="2916000" indent="-324000" algn="l" defTabSz="914400" rtl="0" eaLnBrk="1" latinLnBrk="0" hangingPunct="1">
              <a:lnSpc>
                <a:spcPct val="120000"/>
              </a:lnSpc>
              <a:spcBef>
                <a:spcPts val="0"/>
              </a:spcBef>
              <a:buClr>
                <a:schemeClr val="accent1"/>
              </a:buClr>
              <a:buFont typeface="Wingdings 3" panose="05040102010807070707" pitchFamily="18" charset="2"/>
              <a:buChar char="u"/>
              <a:defRPr sz="2400" kern="1200">
                <a:solidFill>
                  <a:schemeClr val="tx1"/>
                </a:solidFill>
                <a:latin typeface="+mn-lt"/>
                <a:ea typeface="+mn-ea"/>
                <a:cs typeface="+mn-cs"/>
              </a:defRPr>
            </a:lvl9pPr>
          </a:lstStyle>
          <a:p>
            <a:pPr marL="0" indent="0">
              <a:buNone/>
            </a:pPr>
            <a:r>
              <a:rPr lang="nl-NL" sz="8000" dirty="0"/>
              <a:t>Te</a:t>
            </a:r>
            <a:endParaRPr lang="nl-NL" dirty="0"/>
          </a:p>
          <a:p>
            <a:pPr marL="0" indent="0">
              <a:buNone/>
            </a:pPr>
            <a:endParaRPr lang="nl-NL" dirty="0"/>
          </a:p>
        </p:txBody>
      </p:sp>
      <p:sp>
        <p:nvSpPr>
          <p:cNvPr id="10" name="Tijdelijke aanduiding voor tekst 3">
            <a:extLst>
              <a:ext uri="{FF2B5EF4-FFF2-40B4-BE49-F238E27FC236}">
                <a16:creationId xmlns:a16="http://schemas.microsoft.com/office/drawing/2014/main" id="{ED3765DA-D15A-4A93-B0A2-42583F563D28}"/>
              </a:ext>
            </a:extLst>
          </p:cNvPr>
          <p:cNvSpPr txBox="1">
            <a:spLocks/>
          </p:cNvSpPr>
          <p:nvPr/>
        </p:nvSpPr>
        <p:spPr>
          <a:xfrm>
            <a:off x="3560568" y="3879991"/>
            <a:ext cx="6264696" cy="864096"/>
          </a:xfrm>
          <a:prstGeom prst="rect">
            <a:avLst/>
          </a:prstGeom>
        </p:spPr>
        <p:txBody>
          <a:bodyPr vert="horz" lIns="0" tIns="0" rIns="0" bIns="0" rtlCol="0" anchor="t" anchorCtr="0">
            <a:normAutofit fontScale="25000" lnSpcReduction="20000"/>
          </a:bodyPr>
          <a:lstStyle>
            <a:lvl1pPr marL="324000" indent="-324000" algn="l" defTabSz="914400" rtl="0" eaLnBrk="1" latinLnBrk="0" hangingPunct="1">
              <a:lnSpc>
                <a:spcPct val="120000"/>
              </a:lnSpc>
              <a:spcBef>
                <a:spcPts val="0"/>
              </a:spcBef>
              <a:buClr>
                <a:schemeClr val="accent1"/>
              </a:buClr>
              <a:buSzPct val="80000"/>
              <a:buFont typeface="Wingdings 3" panose="05040102010807070707" pitchFamily="18" charset="2"/>
              <a:buChar char="u"/>
              <a:defRPr sz="3000" kern="1200">
                <a:solidFill>
                  <a:schemeClr val="tx1"/>
                </a:solidFill>
                <a:latin typeface="+mn-lt"/>
                <a:ea typeface="+mn-ea"/>
                <a:cs typeface="+mn-cs"/>
              </a:defRPr>
            </a:lvl1pPr>
            <a:lvl2pPr marL="648000" indent="-324000" algn="l" defTabSz="914400" rtl="0" eaLnBrk="1" latinLnBrk="0" hangingPunct="1">
              <a:lnSpc>
                <a:spcPct val="120000"/>
              </a:lnSpc>
              <a:spcBef>
                <a:spcPts val="0"/>
              </a:spcBef>
              <a:buClr>
                <a:schemeClr val="accent4"/>
              </a:buClr>
              <a:buFont typeface="Wingdings 3" panose="05040102010807070707" pitchFamily="18" charset="2"/>
              <a:buChar char="u"/>
              <a:defRPr sz="2400" kern="1200">
                <a:solidFill>
                  <a:schemeClr val="tx1"/>
                </a:solidFill>
                <a:latin typeface="+mn-lt"/>
                <a:ea typeface="+mn-ea"/>
                <a:cs typeface="+mn-cs"/>
              </a:defRPr>
            </a:lvl2pPr>
            <a:lvl3pPr marL="972000" indent="-324000" algn="l" defTabSz="914400" rtl="0" eaLnBrk="1" latinLnBrk="0" hangingPunct="1">
              <a:lnSpc>
                <a:spcPct val="120000"/>
              </a:lnSpc>
              <a:spcBef>
                <a:spcPts val="0"/>
              </a:spcBef>
              <a:buClr>
                <a:schemeClr val="accent1"/>
              </a:buClr>
              <a:buFont typeface="Wingdings 3" panose="05040102010807070707" pitchFamily="18" charset="2"/>
              <a:buChar char="u"/>
              <a:defRPr sz="2400" kern="1200">
                <a:solidFill>
                  <a:schemeClr val="tx1"/>
                </a:solidFill>
                <a:latin typeface="+mn-lt"/>
                <a:ea typeface="+mn-ea"/>
                <a:cs typeface="+mn-cs"/>
              </a:defRPr>
            </a:lvl3pPr>
            <a:lvl4pPr marL="1296000" indent="-324000" algn="l" defTabSz="914400" rtl="0" eaLnBrk="1" latinLnBrk="0" hangingPunct="1">
              <a:lnSpc>
                <a:spcPct val="120000"/>
              </a:lnSpc>
              <a:spcBef>
                <a:spcPts val="0"/>
              </a:spcBef>
              <a:buClr>
                <a:schemeClr val="accent4"/>
              </a:buClr>
              <a:buFont typeface="Wingdings 3" panose="05040102010807070707" pitchFamily="18" charset="2"/>
              <a:buChar char=""/>
              <a:defRPr sz="2400" kern="1200">
                <a:solidFill>
                  <a:schemeClr val="tx1"/>
                </a:solidFill>
                <a:latin typeface="+mn-lt"/>
                <a:ea typeface="+mn-ea"/>
                <a:cs typeface="+mn-cs"/>
              </a:defRPr>
            </a:lvl4pPr>
            <a:lvl5pPr marL="1620000" indent="-324000" algn="l" defTabSz="914400" rtl="0" eaLnBrk="1" latinLnBrk="0" hangingPunct="1">
              <a:lnSpc>
                <a:spcPct val="120000"/>
              </a:lnSpc>
              <a:spcBef>
                <a:spcPts val="0"/>
              </a:spcBef>
              <a:buClr>
                <a:schemeClr val="accent1"/>
              </a:buClr>
              <a:buFont typeface="Wingdings 3" panose="05040102010807070707" pitchFamily="18" charset="2"/>
              <a:buChar char="u"/>
              <a:defRPr sz="2400" kern="1200">
                <a:solidFill>
                  <a:schemeClr val="tx1"/>
                </a:solidFill>
                <a:latin typeface="+mn-lt"/>
                <a:ea typeface="+mn-ea"/>
                <a:cs typeface="+mn-cs"/>
              </a:defRPr>
            </a:lvl5pPr>
            <a:lvl6pPr marL="1944000" indent="-324000" algn="l" defTabSz="914400" rtl="0" eaLnBrk="1" latinLnBrk="0" hangingPunct="1">
              <a:lnSpc>
                <a:spcPct val="120000"/>
              </a:lnSpc>
              <a:spcBef>
                <a:spcPts val="0"/>
              </a:spcBef>
              <a:buClr>
                <a:schemeClr val="accent4"/>
              </a:buClr>
              <a:buFont typeface="Wingdings 3" panose="05040102010807070707" pitchFamily="18" charset="2"/>
              <a:buChar char="u"/>
              <a:defRPr sz="2400" kern="1200">
                <a:solidFill>
                  <a:schemeClr val="tx1"/>
                </a:solidFill>
                <a:latin typeface="+mn-lt"/>
                <a:ea typeface="+mn-ea"/>
                <a:cs typeface="+mn-cs"/>
              </a:defRPr>
            </a:lvl6pPr>
            <a:lvl7pPr marL="2268000" indent="-324000" algn="l" defTabSz="914400" rtl="0" eaLnBrk="1" latinLnBrk="0" hangingPunct="1">
              <a:lnSpc>
                <a:spcPct val="120000"/>
              </a:lnSpc>
              <a:spcBef>
                <a:spcPts val="0"/>
              </a:spcBef>
              <a:buClr>
                <a:schemeClr val="accent1"/>
              </a:buClr>
              <a:buFont typeface="Wingdings 3" panose="05040102010807070707" pitchFamily="18" charset="2"/>
              <a:buChar char="u"/>
              <a:defRPr sz="2400" kern="1200">
                <a:solidFill>
                  <a:schemeClr val="tx1"/>
                </a:solidFill>
                <a:latin typeface="+mn-lt"/>
                <a:ea typeface="+mn-ea"/>
                <a:cs typeface="+mn-cs"/>
              </a:defRPr>
            </a:lvl7pPr>
            <a:lvl8pPr marL="2592000" indent="-324000" algn="l" defTabSz="914400" rtl="0" eaLnBrk="1" latinLnBrk="0" hangingPunct="1">
              <a:lnSpc>
                <a:spcPct val="120000"/>
              </a:lnSpc>
              <a:spcBef>
                <a:spcPts val="0"/>
              </a:spcBef>
              <a:buClr>
                <a:schemeClr val="accent4"/>
              </a:buClr>
              <a:buFont typeface="Wingdings 3" panose="05040102010807070707" pitchFamily="18" charset="2"/>
              <a:buChar char="u"/>
              <a:defRPr sz="2400" kern="1200">
                <a:solidFill>
                  <a:schemeClr val="tx1"/>
                </a:solidFill>
                <a:latin typeface="+mn-lt"/>
                <a:ea typeface="+mn-ea"/>
                <a:cs typeface="+mn-cs"/>
              </a:defRPr>
            </a:lvl8pPr>
            <a:lvl9pPr marL="2916000" indent="-324000" algn="l" defTabSz="914400" rtl="0" eaLnBrk="1" latinLnBrk="0" hangingPunct="1">
              <a:lnSpc>
                <a:spcPct val="120000"/>
              </a:lnSpc>
              <a:spcBef>
                <a:spcPts val="0"/>
              </a:spcBef>
              <a:buClr>
                <a:schemeClr val="accent1"/>
              </a:buClr>
              <a:buFont typeface="Wingdings 3" panose="05040102010807070707" pitchFamily="18" charset="2"/>
              <a:buChar char="u"/>
              <a:defRPr sz="2400" kern="1200">
                <a:solidFill>
                  <a:schemeClr val="tx1"/>
                </a:solidFill>
                <a:latin typeface="+mn-lt"/>
                <a:ea typeface="+mn-ea"/>
                <a:cs typeface="+mn-cs"/>
              </a:defRPr>
            </a:lvl9pPr>
          </a:lstStyle>
          <a:p>
            <a:pPr marL="0" indent="0">
              <a:buNone/>
            </a:pPr>
            <a:r>
              <a:rPr lang="nl-NL" sz="8000" dirty="0"/>
              <a:t>Alleen wordt dit dan vaak anders genoemd: “intense”, “extreme”, “</a:t>
            </a:r>
            <a:r>
              <a:rPr lang="nl-NL" sz="8000" dirty="0" err="1"/>
              <a:t>marked</a:t>
            </a:r>
            <a:r>
              <a:rPr lang="nl-NL" sz="8000" dirty="0"/>
              <a:t>” and “</a:t>
            </a:r>
            <a:r>
              <a:rPr lang="nl-NL" sz="8000" dirty="0" err="1"/>
              <a:t>frequently</a:t>
            </a:r>
            <a:r>
              <a:rPr lang="nl-NL" sz="8000" dirty="0"/>
              <a:t>”.</a:t>
            </a:r>
            <a:endParaRPr lang="nl-NL" dirty="0"/>
          </a:p>
          <a:p>
            <a:pPr marL="0" indent="0">
              <a:buNone/>
            </a:pPr>
            <a:endParaRPr lang="nl-NL" dirty="0"/>
          </a:p>
        </p:txBody>
      </p:sp>
      <p:sp>
        <p:nvSpPr>
          <p:cNvPr id="12" name="Tekstvak 11">
            <a:extLst>
              <a:ext uri="{FF2B5EF4-FFF2-40B4-BE49-F238E27FC236}">
                <a16:creationId xmlns:a16="http://schemas.microsoft.com/office/drawing/2014/main" id="{C7BDED9B-897A-451C-8B83-B8467D3F019A}"/>
              </a:ext>
            </a:extLst>
          </p:cNvPr>
          <p:cNvSpPr txBox="1"/>
          <p:nvPr/>
        </p:nvSpPr>
        <p:spPr>
          <a:xfrm>
            <a:off x="1498571" y="6406948"/>
            <a:ext cx="7166919" cy="369332"/>
          </a:xfrm>
          <a:prstGeom prst="rect">
            <a:avLst/>
          </a:prstGeom>
          <a:noFill/>
        </p:spPr>
        <p:txBody>
          <a:bodyPr wrap="square" rtlCol="0">
            <a:spAutoFit/>
          </a:bodyPr>
          <a:lstStyle/>
          <a:p>
            <a:r>
              <a:rPr lang="nl-NL" dirty="0"/>
              <a:t>Vergelijk Paul </a:t>
            </a:r>
            <a:r>
              <a:rPr lang="nl-NL" dirty="0" err="1"/>
              <a:t>Verhaghe</a:t>
            </a:r>
            <a:r>
              <a:rPr lang="nl-NL" dirty="0"/>
              <a:t> college 2017</a:t>
            </a:r>
          </a:p>
        </p:txBody>
      </p:sp>
    </p:spTree>
    <p:extLst>
      <p:ext uri="{BB962C8B-B14F-4D97-AF65-F5344CB8AC3E}">
        <p14:creationId xmlns:p14="http://schemas.microsoft.com/office/powerpoint/2010/main" val="388189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dirty="0"/>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r>
              <a:rPr lang="nl-NL" dirty="0"/>
              <a:t>Kortom, kunnen we nog zien..</a:t>
            </a:r>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sp>
        <p:nvSpPr>
          <p:cNvPr id="11" name="Rechthoek 10">
            <a:extLst>
              <a:ext uri="{FF2B5EF4-FFF2-40B4-BE49-F238E27FC236}">
                <a16:creationId xmlns:a16="http://schemas.microsoft.com/office/drawing/2014/main" id="{335A03BE-6397-4F73-9E1B-32DA76940BFA}"/>
              </a:ext>
            </a:extLst>
          </p:cNvPr>
          <p:cNvSpPr/>
          <p:nvPr/>
        </p:nvSpPr>
        <p:spPr>
          <a:xfrm>
            <a:off x="6545657" y="4898756"/>
            <a:ext cx="4572000" cy="3046988"/>
          </a:xfrm>
          <a:prstGeom prst="rect">
            <a:avLst/>
          </a:prstGeom>
        </p:spPr>
        <p:txBody>
          <a:bodyPr>
            <a:spAutoFit/>
          </a:bodyPr>
          <a:lstStyle/>
          <a:p>
            <a:r>
              <a:rPr lang="nl-NL" sz="3200" dirty="0">
                <a:solidFill>
                  <a:srgbClr val="3D1C48"/>
                </a:solidFill>
                <a:latin typeface="Source Sans Pro" panose="020B0503030403020204" pitchFamily="34" charset="0"/>
                <a:ea typeface="Source Sans Pro" panose="020B0503030403020204" pitchFamily="34" charset="0"/>
              </a:rPr>
              <a:t>Niet alles hoeft per sé een ziekte te zijn om wel een probleem te zijn.</a:t>
            </a:r>
          </a:p>
          <a:p>
            <a:endParaRPr lang="nl-NL" sz="3200" dirty="0">
              <a:solidFill>
                <a:srgbClr val="3D1C48"/>
              </a:solidFill>
              <a:latin typeface="Source Sans Pro" panose="020B0503030403020204" pitchFamily="34" charset="0"/>
              <a:ea typeface="Source Sans Pro" panose="020B0503030403020204" pitchFamily="34" charset="0"/>
            </a:endParaRPr>
          </a:p>
          <a:p>
            <a:endParaRPr lang="nl-NL" sz="3200" dirty="0">
              <a:solidFill>
                <a:srgbClr val="3D1C48"/>
              </a:solidFill>
              <a:latin typeface="Source Sans Pro" panose="020B0503030403020204" pitchFamily="34" charset="0"/>
              <a:ea typeface="Source Sans Pro" panose="020B0503030403020204" pitchFamily="34" charset="0"/>
            </a:endParaRPr>
          </a:p>
          <a:p>
            <a:r>
              <a:rPr lang="nl-NL" sz="3200" dirty="0">
                <a:solidFill>
                  <a:srgbClr val="3D1C48"/>
                </a:solidFill>
                <a:latin typeface="Source Sans Pro Black" panose="020B0503030403020204"/>
              </a:rPr>
              <a:t>	</a:t>
            </a:r>
          </a:p>
        </p:txBody>
      </p:sp>
      <p:sp>
        <p:nvSpPr>
          <p:cNvPr id="12" name="Rechthoek 11">
            <a:extLst>
              <a:ext uri="{FF2B5EF4-FFF2-40B4-BE49-F238E27FC236}">
                <a16:creationId xmlns:a16="http://schemas.microsoft.com/office/drawing/2014/main" id="{B9C2CB6A-DB69-4944-9A58-00E60F226D10}"/>
              </a:ext>
            </a:extLst>
          </p:cNvPr>
          <p:cNvSpPr/>
          <p:nvPr/>
        </p:nvSpPr>
        <p:spPr>
          <a:xfrm>
            <a:off x="854100" y="2116036"/>
            <a:ext cx="4572000" cy="3046988"/>
          </a:xfrm>
          <a:prstGeom prst="rect">
            <a:avLst/>
          </a:prstGeom>
        </p:spPr>
        <p:txBody>
          <a:bodyPr>
            <a:spAutoFit/>
          </a:bodyPr>
          <a:lstStyle/>
          <a:p>
            <a:r>
              <a:rPr lang="nl-NL" sz="3200" dirty="0">
                <a:solidFill>
                  <a:srgbClr val="3D1C48"/>
                </a:solidFill>
                <a:latin typeface="Source Sans Pro" panose="020B0503030403020204" pitchFamily="34" charset="0"/>
                <a:ea typeface="Source Sans Pro" panose="020B0503030403020204" pitchFamily="34" charset="0"/>
              </a:rPr>
              <a:t>Classificaties geven een sociale norm weer en wat een stoornis is, wordt dus bepaald door sociale norm en dat wat we belangrijk vinden.</a:t>
            </a:r>
            <a:endParaRPr lang="nl-NL" sz="3200" dirty="0">
              <a:solidFill>
                <a:srgbClr val="3D1C48"/>
              </a:solidFill>
              <a:latin typeface="Source Sans Pro Black" panose="020B0503030403020204"/>
            </a:endParaRPr>
          </a:p>
        </p:txBody>
      </p:sp>
    </p:spTree>
    <p:extLst>
      <p:ext uri="{BB962C8B-B14F-4D97-AF65-F5344CB8AC3E}">
        <p14:creationId xmlns:p14="http://schemas.microsoft.com/office/powerpoint/2010/main" val="1267687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dirty="0"/>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r>
              <a:rPr lang="nl-NL" dirty="0"/>
              <a:t>En dat geeft ruimte…</a:t>
            </a:r>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dirty="0"/>
          </a:p>
        </p:txBody>
      </p:sp>
      <p:sp>
        <p:nvSpPr>
          <p:cNvPr id="12" name="Rechthoek 11">
            <a:extLst>
              <a:ext uri="{FF2B5EF4-FFF2-40B4-BE49-F238E27FC236}">
                <a16:creationId xmlns:a16="http://schemas.microsoft.com/office/drawing/2014/main" id="{B9C2CB6A-DB69-4944-9A58-00E60F226D10}"/>
              </a:ext>
            </a:extLst>
          </p:cNvPr>
          <p:cNvSpPr/>
          <p:nvPr/>
        </p:nvSpPr>
        <p:spPr>
          <a:xfrm>
            <a:off x="871870" y="2400242"/>
            <a:ext cx="10246360" cy="1569660"/>
          </a:xfrm>
          <a:prstGeom prst="rect">
            <a:avLst/>
          </a:prstGeom>
        </p:spPr>
        <p:txBody>
          <a:bodyPr wrap="square">
            <a:spAutoFit/>
          </a:bodyPr>
          <a:lstStyle/>
          <a:p>
            <a:pPr algn="ctr"/>
            <a:r>
              <a:rPr lang="nl-NL" sz="3200" dirty="0">
                <a:solidFill>
                  <a:srgbClr val="3D1C48"/>
                </a:solidFill>
                <a:latin typeface="Source Sans Pro" panose="020B0503030403020204" pitchFamily="34" charset="0"/>
                <a:ea typeface="Source Sans Pro" panose="020B0503030403020204" pitchFamily="34" charset="0"/>
              </a:rPr>
              <a:t>Om ervoor te kiezen om in sommige gevallen wel het </a:t>
            </a:r>
            <a:r>
              <a:rPr lang="nl-NL" sz="3200" dirty="0" err="1">
                <a:solidFill>
                  <a:srgbClr val="3D1C48"/>
                </a:solidFill>
                <a:latin typeface="Source Sans Pro" panose="020B0503030403020204" pitchFamily="34" charset="0"/>
                <a:ea typeface="Source Sans Pro" panose="020B0503030403020204" pitchFamily="34" charset="0"/>
              </a:rPr>
              <a:t>psycho</a:t>
            </a:r>
            <a:r>
              <a:rPr lang="nl-NL" sz="3200" dirty="0">
                <a:solidFill>
                  <a:srgbClr val="3D1C48"/>
                </a:solidFill>
                <a:latin typeface="Source Sans Pro" panose="020B0503030403020204" pitchFamily="34" charset="0"/>
                <a:ea typeface="Source Sans Pro" panose="020B0503030403020204" pitchFamily="34" charset="0"/>
              </a:rPr>
              <a:t>-medische discours te gebruiken, maar in andere gevallen niet (eerste stap in normaliseren).</a:t>
            </a:r>
            <a:endParaRPr lang="nl-NL" sz="3200" dirty="0">
              <a:solidFill>
                <a:srgbClr val="3D1C48"/>
              </a:solidFill>
              <a:latin typeface="Source Sans Pro Black" panose="020B0503030403020204"/>
            </a:endParaRPr>
          </a:p>
        </p:txBody>
      </p:sp>
    </p:spTree>
    <p:extLst>
      <p:ext uri="{BB962C8B-B14F-4D97-AF65-F5344CB8AC3E}">
        <p14:creationId xmlns:p14="http://schemas.microsoft.com/office/powerpoint/2010/main" val="2613379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sp>
        <p:nvSpPr>
          <p:cNvPr id="13" name="Titel 12">
            <a:extLst>
              <a:ext uri="{FF2B5EF4-FFF2-40B4-BE49-F238E27FC236}">
                <a16:creationId xmlns:a16="http://schemas.microsoft.com/office/drawing/2014/main" id="{E7259902-992F-423F-BAF9-0ADD94A6F34E}"/>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2D32D4F7-32AE-4C19-B729-35556B8A255E}"/>
              </a:ext>
            </a:extLst>
          </p:cNvPr>
          <p:cNvPicPr>
            <a:picLocks noChangeAspect="1"/>
          </p:cNvPicPr>
          <p:nvPr/>
        </p:nvPicPr>
        <p:blipFill>
          <a:blip r:embed="rId2"/>
          <a:stretch>
            <a:fillRect/>
          </a:stretch>
        </p:blipFill>
        <p:spPr>
          <a:xfrm>
            <a:off x="6862119" y="1594021"/>
            <a:ext cx="3653990" cy="4853906"/>
          </a:xfrm>
          <a:prstGeom prst="rect">
            <a:avLst/>
          </a:prstGeom>
        </p:spPr>
      </p:pic>
      <p:sp>
        <p:nvSpPr>
          <p:cNvPr id="8" name="Tekstvak 7">
            <a:extLst>
              <a:ext uri="{FF2B5EF4-FFF2-40B4-BE49-F238E27FC236}">
                <a16:creationId xmlns:a16="http://schemas.microsoft.com/office/drawing/2014/main" id="{DC16B1AF-0B42-44DD-B02D-7059FF575E9D}"/>
              </a:ext>
            </a:extLst>
          </p:cNvPr>
          <p:cNvSpPr txBox="1"/>
          <p:nvPr/>
        </p:nvSpPr>
        <p:spPr>
          <a:xfrm>
            <a:off x="701041" y="1043523"/>
            <a:ext cx="5913944" cy="4801314"/>
          </a:xfrm>
          <a:prstGeom prst="rect">
            <a:avLst/>
          </a:prstGeom>
          <a:noFill/>
        </p:spPr>
        <p:txBody>
          <a:bodyPr wrap="square" rtlCol="0">
            <a:spAutoFit/>
          </a:bodyPr>
          <a:lstStyle/>
          <a:p>
            <a:pPr>
              <a:defRPr/>
            </a:pPr>
            <a:r>
              <a:rPr lang="en-US" dirty="0">
                <a:solidFill>
                  <a:prstClr val="black"/>
                </a:solidFill>
                <a:latin typeface="Calibri" panose="020F0502020204030204"/>
              </a:rPr>
              <a:t>Despite their importance, measures of social and emotional skills are still scarce. OECD studies such as the </a:t>
            </a:r>
            <a:r>
              <a:rPr lang="en-US" dirty="0" err="1">
                <a:solidFill>
                  <a:prstClr val="black"/>
                </a:solidFill>
                <a:latin typeface="Calibri" panose="020F0502020204030204"/>
              </a:rPr>
              <a:t>Programme</a:t>
            </a:r>
            <a:r>
              <a:rPr lang="en-US" dirty="0">
                <a:solidFill>
                  <a:prstClr val="black"/>
                </a:solidFill>
                <a:latin typeface="Calibri" panose="020F0502020204030204"/>
              </a:rPr>
              <a:t> for International Student Assessment (PISA) and the Survey of Adult Skills (PIAAC) are covering a growing range of social and emotional skills and have shown not only that these skills are related to important life outcomes, but also that they can be assessed meaningfully within and across cultural and linguistic boundaries. </a:t>
            </a:r>
            <a:r>
              <a:rPr lang="en-US" dirty="0">
                <a:solidFill>
                  <a:srgbClr val="FF0000"/>
                </a:solidFill>
                <a:latin typeface="Calibri" panose="020F0502020204030204"/>
              </a:rPr>
              <a:t>The OECD is now taking this work further with a comprehensive international assessment of the social and emotional skills of school-age children, through the Study on Social and Emotional Skills. </a:t>
            </a:r>
            <a:r>
              <a:rPr lang="en-US" dirty="0">
                <a:solidFill>
                  <a:prstClr val="black"/>
                </a:solidFill>
                <a:latin typeface="Calibri" panose="020F0502020204030204"/>
              </a:rPr>
              <a:t>The skills included in the study are set out in the following pages, along with an explanation of why these skills are so important and how these skills may be fostered.</a:t>
            </a:r>
          </a:p>
          <a:p>
            <a:pPr>
              <a:defRPr/>
            </a:pPr>
            <a:endParaRPr lang="en-US" dirty="0">
              <a:solidFill>
                <a:prstClr val="black"/>
              </a:solidFill>
              <a:latin typeface="Calibri" panose="020F0502020204030204"/>
            </a:endParaRPr>
          </a:p>
          <a:p>
            <a:pPr>
              <a:defRPr/>
            </a:pPr>
            <a:r>
              <a:rPr lang="en-US" dirty="0">
                <a:solidFill>
                  <a:prstClr val="black"/>
                </a:solidFill>
                <a:latin typeface="Calibri" panose="020F0502020204030204"/>
              </a:rPr>
              <a:t>Pag 4.</a:t>
            </a:r>
          </a:p>
          <a:p>
            <a:pPr>
              <a:defRPr/>
            </a:pPr>
            <a:endParaRPr lang="nl-NL" dirty="0">
              <a:solidFill>
                <a:prstClr val="black"/>
              </a:solidFill>
              <a:latin typeface="Calibri" panose="020F0502020204030204"/>
            </a:endParaRPr>
          </a:p>
        </p:txBody>
      </p:sp>
    </p:spTree>
    <p:extLst>
      <p:ext uri="{BB962C8B-B14F-4D97-AF65-F5344CB8AC3E}">
        <p14:creationId xmlns:p14="http://schemas.microsoft.com/office/powerpoint/2010/main" val="4247873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sp>
        <p:nvSpPr>
          <p:cNvPr id="13" name="Titel 12">
            <a:extLst>
              <a:ext uri="{FF2B5EF4-FFF2-40B4-BE49-F238E27FC236}">
                <a16:creationId xmlns:a16="http://schemas.microsoft.com/office/drawing/2014/main" id="{E7259902-992F-423F-BAF9-0ADD94A6F34E}"/>
              </a:ext>
            </a:extLst>
          </p:cNvPr>
          <p:cNvSpPr>
            <a:spLocks noGrp="1"/>
          </p:cNvSpPr>
          <p:nvPr>
            <p:ph type="title"/>
          </p:nvPr>
        </p:nvSpPr>
        <p:spPr/>
        <p:txBody>
          <a:bodyPr/>
          <a:lstStyle/>
          <a:p>
            <a:endParaRPr lang="nl-NL"/>
          </a:p>
        </p:txBody>
      </p:sp>
      <p:pic>
        <p:nvPicPr>
          <p:cNvPr id="14" name="Afbeelding 13">
            <a:extLst>
              <a:ext uri="{FF2B5EF4-FFF2-40B4-BE49-F238E27FC236}">
                <a16:creationId xmlns:a16="http://schemas.microsoft.com/office/drawing/2014/main" id="{C6AD2142-4EE3-4AE9-8A67-1595871E3D5F}"/>
              </a:ext>
            </a:extLst>
          </p:cNvPr>
          <p:cNvPicPr>
            <a:picLocks noChangeAspect="1"/>
          </p:cNvPicPr>
          <p:nvPr/>
        </p:nvPicPr>
        <p:blipFill>
          <a:blip r:embed="rId2"/>
          <a:stretch>
            <a:fillRect/>
          </a:stretch>
        </p:blipFill>
        <p:spPr>
          <a:xfrm>
            <a:off x="1045110" y="1724403"/>
            <a:ext cx="9622891" cy="3409193"/>
          </a:xfrm>
          <a:prstGeom prst="rect">
            <a:avLst/>
          </a:prstGeom>
        </p:spPr>
      </p:pic>
      <p:sp>
        <p:nvSpPr>
          <p:cNvPr id="15" name="Tekstballon: ovaal 14">
            <a:extLst>
              <a:ext uri="{FF2B5EF4-FFF2-40B4-BE49-F238E27FC236}">
                <a16:creationId xmlns:a16="http://schemas.microsoft.com/office/drawing/2014/main" id="{C03DF3A1-3900-4D0C-85FF-F61A00A834BF}"/>
              </a:ext>
            </a:extLst>
          </p:cNvPr>
          <p:cNvSpPr/>
          <p:nvPr/>
        </p:nvSpPr>
        <p:spPr>
          <a:xfrm>
            <a:off x="4155989" y="1206785"/>
            <a:ext cx="3361038" cy="1042145"/>
          </a:xfrm>
          <a:prstGeom prst="wedgeEllipseCallout">
            <a:avLst>
              <a:gd name="adj1" fmla="val 63530"/>
              <a:gd name="adj2" fmla="val 3504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Leest graag boeken</a:t>
            </a:r>
          </a:p>
        </p:txBody>
      </p:sp>
      <p:sp>
        <p:nvSpPr>
          <p:cNvPr id="16" name="Tekstballon: ovaal 15">
            <a:extLst>
              <a:ext uri="{FF2B5EF4-FFF2-40B4-BE49-F238E27FC236}">
                <a16:creationId xmlns:a16="http://schemas.microsoft.com/office/drawing/2014/main" id="{0BA3CA92-A506-48AE-B6B7-0F23C6C82A73}"/>
              </a:ext>
            </a:extLst>
          </p:cNvPr>
          <p:cNvSpPr/>
          <p:nvPr/>
        </p:nvSpPr>
        <p:spPr>
          <a:xfrm>
            <a:off x="4155989" y="3566928"/>
            <a:ext cx="3361038" cy="1042145"/>
          </a:xfrm>
          <a:prstGeom prst="wedgeEllipseCallout">
            <a:avLst>
              <a:gd name="adj1" fmla="val 60377"/>
              <a:gd name="adj2" fmla="val -4339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Vrienden met diverse achtergronden</a:t>
            </a:r>
          </a:p>
        </p:txBody>
      </p:sp>
      <p:sp>
        <p:nvSpPr>
          <p:cNvPr id="17" name="Tekstballon: ovaal 16">
            <a:extLst>
              <a:ext uri="{FF2B5EF4-FFF2-40B4-BE49-F238E27FC236}">
                <a16:creationId xmlns:a16="http://schemas.microsoft.com/office/drawing/2014/main" id="{74A9AA57-35EA-456B-8E95-CFC350D10CCD}"/>
              </a:ext>
            </a:extLst>
          </p:cNvPr>
          <p:cNvSpPr/>
          <p:nvPr/>
        </p:nvSpPr>
        <p:spPr>
          <a:xfrm>
            <a:off x="4155989" y="4765537"/>
            <a:ext cx="3361038" cy="1042145"/>
          </a:xfrm>
          <a:prstGeom prst="wedgeEllipseCallout">
            <a:avLst>
              <a:gd name="adj1" fmla="val 57991"/>
              <a:gd name="adj2" fmla="val -45346"/>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Kledingadvies</a:t>
            </a:r>
          </a:p>
        </p:txBody>
      </p:sp>
      <p:sp>
        <p:nvSpPr>
          <p:cNvPr id="18" name="Tekstballon: ovaal 17">
            <a:extLst>
              <a:ext uri="{FF2B5EF4-FFF2-40B4-BE49-F238E27FC236}">
                <a16:creationId xmlns:a16="http://schemas.microsoft.com/office/drawing/2014/main" id="{2C641D7A-A300-4F5A-9E94-360183B5F00D}"/>
              </a:ext>
            </a:extLst>
          </p:cNvPr>
          <p:cNvSpPr/>
          <p:nvPr/>
        </p:nvSpPr>
        <p:spPr>
          <a:xfrm>
            <a:off x="4304270" y="2327161"/>
            <a:ext cx="3583460" cy="1120377"/>
          </a:xfrm>
          <a:prstGeom prst="wedgeEllipseCallout">
            <a:avLst>
              <a:gd name="adj1" fmla="val 48864"/>
              <a:gd name="adj2" fmla="val -26918"/>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Houdt niet van veranderingen en niet geïnteresseerd in nieuwe producten</a:t>
            </a:r>
          </a:p>
        </p:txBody>
      </p:sp>
    </p:spTree>
    <p:extLst>
      <p:ext uri="{BB962C8B-B14F-4D97-AF65-F5344CB8AC3E}">
        <p14:creationId xmlns:p14="http://schemas.microsoft.com/office/powerpoint/2010/main" val="123476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sp>
        <p:nvSpPr>
          <p:cNvPr id="13" name="Titel 12">
            <a:extLst>
              <a:ext uri="{FF2B5EF4-FFF2-40B4-BE49-F238E27FC236}">
                <a16:creationId xmlns:a16="http://schemas.microsoft.com/office/drawing/2014/main" id="{E7259902-992F-423F-BAF9-0ADD94A6F34E}"/>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A9686B6C-ADD6-4601-B96A-F2A3974BD205}"/>
              </a:ext>
            </a:extLst>
          </p:cNvPr>
          <p:cNvPicPr>
            <a:picLocks noChangeAspect="1"/>
          </p:cNvPicPr>
          <p:nvPr/>
        </p:nvPicPr>
        <p:blipFill>
          <a:blip r:embed="rId2"/>
          <a:stretch>
            <a:fillRect/>
          </a:stretch>
        </p:blipFill>
        <p:spPr>
          <a:xfrm>
            <a:off x="953174" y="1853512"/>
            <a:ext cx="10070825" cy="3113905"/>
          </a:xfrm>
          <a:prstGeom prst="rect">
            <a:avLst/>
          </a:prstGeom>
        </p:spPr>
      </p:pic>
      <p:sp>
        <p:nvSpPr>
          <p:cNvPr id="8" name="Tekstballon: ovaal 7">
            <a:extLst>
              <a:ext uri="{FF2B5EF4-FFF2-40B4-BE49-F238E27FC236}">
                <a16:creationId xmlns:a16="http://schemas.microsoft.com/office/drawing/2014/main" id="{4DA6628D-0BBF-474D-91D0-62A21F206A9A}"/>
              </a:ext>
            </a:extLst>
          </p:cNvPr>
          <p:cNvSpPr/>
          <p:nvPr/>
        </p:nvSpPr>
        <p:spPr>
          <a:xfrm>
            <a:off x="4155989" y="1206785"/>
            <a:ext cx="3361038" cy="1042145"/>
          </a:xfrm>
          <a:prstGeom prst="wedgeEllipseCallout">
            <a:avLst>
              <a:gd name="adj1" fmla="val 62623"/>
              <a:gd name="adj2" fmla="val 5064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Teamspeler, spreken voor publiek</a:t>
            </a:r>
          </a:p>
        </p:txBody>
      </p:sp>
      <p:sp>
        <p:nvSpPr>
          <p:cNvPr id="9" name="Tekstballon: ovaal 8">
            <a:extLst>
              <a:ext uri="{FF2B5EF4-FFF2-40B4-BE49-F238E27FC236}">
                <a16:creationId xmlns:a16="http://schemas.microsoft.com/office/drawing/2014/main" id="{B31A172D-87EB-4C93-B1E0-4673C90D9522}"/>
              </a:ext>
            </a:extLst>
          </p:cNvPr>
          <p:cNvSpPr/>
          <p:nvPr/>
        </p:nvSpPr>
        <p:spPr>
          <a:xfrm>
            <a:off x="1931773" y="2248929"/>
            <a:ext cx="3361038" cy="1042145"/>
          </a:xfrm>
          <a:prstGeom prst="wedgeEllipseCallout">
            <a:avLst>
              <a:gd name="adj1" fmla="val 132476"/>
              <a:gd name="adj2" fmla="val 80286"/>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Wacht op anderen om het voortouw te nemen</a:t>
            </a:r>
          </a:p>
        </p:txBody>
      </p:sp>
      <p:sp>
        <p:nvSpPr>
          <p:cNvPr id="10" name="Tekstballon: ovaal 9">
            <a:extLst>
              <a:ext uri="{FF2B5EF4-FFF2-40B4-BE49-F238E27FC236}">
                <a16:creationId xmlns:a16="http://schemas.microsoft.com/office/drawing/2014/main" id="{787CDC9C-3CDA-481B-94C9-C8283FD897C1}"/>
              </a:ext>
            </a:extLst>
          </p:cNvPr>
          <p:cNvSpPr/>
          <p:nvPr/>
        </p:nvSpPr>
        <p:spPr>
          <a:xfrm>
            <a:off x="4155989" y="3566928"/>
            <a:ext cx="3361038" cy="1042145"/>
          </a:xfrm>
          <a:prstGeom prst="wedgeEllipseCallout">
            <a:avLst>
              <a:gd name="adj1" fmla="val 61888"/>
              <a:gd name="adj2" fmla="val 316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Is altijd druk, werkt veel uren achter elkaar</a:t>
            </a:r>
          </a:p>
        </p:txBody>
      </p:sp>
      <p:sp>
        <p:nvSpPr>
          <p:cNvPr id="11" name="Tekstballon: ovaal 10">
            <a:extLst>
              <a:ext uri="{FF2B5EF4-FFF2-40B4-BE49-F238E27FC236}">
                <a16:creationId xmlns:a16="http://schemas.microsoft.com/office/drawing/2014/main" id="{57D9DBBC-48CB-46A6-B857-D0BEE75DE61B}"/>
              </a:ext>
            </a:extLst>
          </p:cNvPr>
          <p:cNvSpPr/>
          <p:nvPr/>
        </p:nvSpPr>
        <p:spPr>
          <a:xfrm>
            <a:off x="4155989" y="4765537"/>
            <a:ext cx="3361038" cy="1042145"/>
          </a:xfrm>
          <a:prstGeom prst="wedgeEllipseCallout">
            <a:avLst>
              <a:gd name="adj1" fmla="val 66299"/>
              <a:gd name="adj2" fmla="val -47770"/>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Is snel moe</a:t>
            </a:r>
          </a:p>
        </p:txBody>
      </p:sp>
      <p:sp>
        <p:nvSpPr>
          <p:cNvPr id="12" name="Tekstballon: ovaal 11">
            <a:extLst>
              <a:ext uri="{FF2B5EF4-FFF2-40B4-BE49-F238E27FC236}">
                <a16:creationId xmlns:a16="http://schemas.microsoft.com/office/drawing/2014/main" id="{BB692A94-E6BE-4507-84CD-32B79A6E96C9}"/>
              </a:ext>
            </a:extLst>
          </p:cNvPr>
          <p:cNvSpPr/>
          <p:nvPr/>
        </p:nvSpPr>
        <p:spPr>
          <a:xfrm>
            <a:off x="4724400" y="2327161"/>
            <a:ext cx="3361038" cy="1042145"/>
          </a:xfrm>
          <a:prstGeom prst="wedgeEllipseCallout">
            <a:avLst>
              <a:gd name="adj1" fmla="val 54535"/>
              <a:gd name="adj2" fmla="val -16942"/>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Prefereert één op één communicatie</a:t>
            </a:r>
          </a:p>
        </p:txBody>
      </p:sp>
    </p:spTree>
    <p:extLst>
      <p:ext uri="{BB962C8B-B14F-4D97-AF65-F5344CB8AC3E}">
        <p14:creationId xmlns:p14="http://schemas.microsoft.com/office/powerpoint/2010/main" val="236798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sp>
        <p:nvSpPr>
          <p:cNvPr id="13" name="Titel 12">
            <a:extLst>
              <a:ext uri="{FF2B5EF4-FFF2-40B4-BE49-F238E27FC236}">
                <a16:creationId xmlns:a16="http://schemas.microsoft.com/office/drawing/2014/main" id="{E7259902-992F-423F-BAF9-0ADD94A6F34E}"/>
              </a:ext>
            </a:extLst>
          </p:cNvPr>
          <p:cNvSpPr>
            <a:spLocks noGrp="1"/>
          </p:cNvSpPr>
          <p:nvPr>
            <p:ph type="title"/>
          </p:nvPr>
        </p:nvSpPr>
        <p:spPr/>
        <p:txBody>
          <a:bodyPr/>
          <a:lstStyle/>
          <a:p>
            <a:r>
              <a:rPr lang="nl-NL" dirty="0"/>
              <a:t>In DSM 5</a:t>
            </a:r>
          </a:p>
        </p:txBody>
      </p:sp>
      <p:sp>
        <p:nvSpPr>
          <p:cNvPr id="7" name="Tekstvak 6">
            <a:extLst>
              <a:ext uri="{FF2B5EF4-FFF2-40B4-BE49-F238E27FC236}">
                <a16:creationId xmlns:a16="http://schemas.microsoft.com/office/drawing/2014/main" id="{9D98A2AE-681A-4654-894C-CA332FF8752D}"/>
              </a:ext>
            </a:extLst>
          </p:cNvPr>
          <p:cNvSpPr txBox="1"/>
          <p:nvPr/>
        </p:nvSpPr>
        <p:spPr>
          <a:xfrm>
            <a:off x="1297459" y="2113005"/>
            <a:ext cx="9316995" cy="4247317"/>
          </a:xfrm>
          <a:prstGeom prst="rect">
            <a:avLst/>
          </a:prstGeom>
          <a:noFill/>
        </p:spPr>
        <p:txBody>
          <a:bodyPr wrap="square" rtlCol="0">
            <a:spAutoFit/>
          </a:bodyPr>
          <a:lstStyle/>
          <a:p>
            <a:r>
              <a:rPr lang="nl-NL" sz="3200" dirty="0"/>
              <a:t>Verschuiving van sociale fobie -&gt; sociale angst</a:t>
            </a:r>
          </a:p>
          <a:p>
            <a:endParaRPr lang="nl-NL" sz="3200" dirty="0"/>
          </a:p>
          <a:p>
            <a:r>
              <a:rPr lang="nl-NL" sz="3200" dirty="0"/>
              <a:t>Website DSM-5</a:t>
            </a:r>
          </a:p>
          <a:p>
            <a:endParaRPr lang="nl-NL" sz="3200" dirty="0"/>
          </a:p>
          <a:p>
            <a:r>
              <a:rPr lang="nl-NL" sz="2400" i="1" dirty="0"/>
              <a:t>“Deze wijziging weerspiegelt een nieuwe, bredere opvatting van deze</a:t>
            </a:r>
          </a:p>
          <a:p>
            <a:r>
              <a:rPr lang="nl-NL" sz="2400" i="1" dirty="0"/>
              <a:t>stoornis in een verscheidenheid van sociale situaties</a:t>
            </a:r>
            <a:r>
              <a:rPr lang="nl-NL" dirty="0"/>
              <a:t>.”</a:t>
            </a:r>
            <a:endParaRPr lang="nl-NL" sz="3200" dirty="0"/>
          </a:p>
          <a:p>
            <a:endParaRPr lang="nl-NL" sz="3200" dirty="0"/>
          </a:p>
          <a:p>
            <a:r>
              <a:rPr lang="nl-NL" sz="2400" dirty="0"/>
              <a:t>Wel is de eis voor 6 maanden opgenomen.</a:t>
            </a:r>
          </a:p>
          <a:p>
            <a:endParaRPr lang="nl-NL" sz="2400" dirty="0"/>
          </a:p>
          <a:p>
            <a:r>
              <a:rPr lang="nl-NL" sz="1400" dirty="0"/>
              <a:t>https://www.dsm-5.nl/documenten/dsm_whitepaper_belangrijkste_wijzigingen_web_def.pdf</a:t>
            </a:r>
          </a:p>
        </p:txBody>
      </p:sp>
    </p:spTree>
    <p:extLst>
      <p:ext uri="{BB962C8B-B14F-4D97-AF65-F5344CB8AC3E}">
        <p14:creationId xmlns:p14="http://schemas.microsoft.com/office/powerpoint/2010/main" val="1995631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sp>
        <p:nvSpPr>
          <p:cNvPr id="4" name="Titel 3">
            <a:extLst>
              <a:ext uri="{FF2B5EF4-FFF2-40B4-BE49-F238E27FC236}">
                <a16:creationId xmlns:a16="http://schemas.microsoft.com/office/drawing/2014/main" id="{ACD4765B-F4A0-4CF0-96A8-973DBF48BF1C}"/>
              </a:ext>
            </a:extLst>
          </p:cNvPr>
          <p:cNvSpPr>
            <a:spLocks noGrp="1"/>
          </p:cNvSpPr>
          <p:nvPr>
            <p:ph type="title"/>
          </p:nvPr>
        </p:nvSpPr>
        <p:spPr/>
        <p:txBody>
          <a:bodyPr/>
          <a:lstStyle/>
          <a:p>
            <a:endParaRPr lang="nl-NL"/>
          </a:p>
        </p:txBody>
      </p:sp>
      <p:pic>
        <p:nvPicPr>
          <p:cNvPr id="8" name="Afbeelding 7">
            <a:extLst>
              <a:ext uri="{FF2B5EF4-FFF2-40B4-BE49-F238E27FC236}">
                <a16:creationId xmlns:a16="http://schemas.microsoft.com/office/drawing/2014/main" id="{D6CABF41-460D-4B40-97F8-7FE2ED40942A}"/>
              </a:ext>
            </a:extLst>
          </p:cNvPr>
          <p:cNvPicPr>
            <a:picLocks noChangeAspect="1"/>
          </p:cNvPicPr>
          <p:nvPr/>
        </p:nvPicPr>
        <p:blipFill>
          <a:blip r:embed="rId2"/>
          <a:stretch>
            <a:fillRect/>
          </a:stretch>
        </p:blipFill>
        <p:spPr>
          <a:xfrm>
            <a:off x="1073770" y="1808160"/>
            <a:ext cx="10008130" cy="2232499"/>
          </a:xfrm>
          <a:prstGeom prst="rect">
            <a:avLst/>
          </a:prstGeom>
        </p:spPr>
      </p:pic>
    </p:spTree>
    <p:extLst>
      <p:ext uri="{BB962C8B-B14F-4D97-AF65-F5344CB8AC3E}">
        <p14:creationId xmlns:p14="http://schemas.microsoft.com/office/powerpoint/2010/main" val="41157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90A8C28B-1898-48DF-9E73-D3932036CD30}"/>
              </a:ext>
            </a:extLst>
          </p:cNvPr>
          <p:cNvSpPr>
            <a:spLocks noGrp="1"/>
          </p:cNvSpPr>
          <p:nvPr>
            <p:ph type="title"/>
          </p:nvPr>
        </p:nvSpPr>
        <p:spPr/>
        <p:txBody>
          <a:bodyPr/>
          <a:lstStyle/>
          <a:p>
            <a:endParaRPr lang="nl-NL" dirty="0"/>
          </a:p>
        </p:txBody>
      </p:sp>
      <p:sp>
        <p:nvSpPr>
          <p:cNvPr id="8" name="Tijdelijke aanduiding voor inhoud 2">
            <a:extLst>
              <a:ext uri="{FF2B5EF4-FFF2-40B4-BE49-F238E27FC236}">
                <a16:creationId xmlns:a16="http://schemas.microsoft.com/office/drawing/2014/main" id="{15774B42-87D4-4074-8CA0-B15F363F8C9D}"/>
              </a:ext>
            </a:extLst>
          </p:cNvPr>
          <p:cNvSpPr txBox="1">
            <a:spLocks/>
          </p:cNvSpPr>
          <p:nvPr/>
        </p:nvSpPr>
        <p:spPr>
          <a:xfrm>
            <a:off x="1359243" y="2251966"/>
            <a:ext cx="9613557" cy="5100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3600" dirty="0">
                <a:solidFill>
                  <a:srgbClr val="3D1C48"/>
                </a:solidFill>
                <a:latin typeface="Source Sans Pro" panose="020B0503030403020204" pitchFamily="34" charset="0"/>
                <a:ea typeface="Source Sans Pro" panose="020B0503030403020204" pitchFamily="34" charset="0"/>
              </a:rPr>
              <a:t>Is in de jeugdhulp niet het probleem aan de hand wat Van Os in de GGZ signaleert: iedereen richt zich op de ‘</a:t>
            </a:r>
            <a:r>
              <a:rPr lang="nl-NL" sz="3600" dirty="0" err="1">
                <a:solidFill>
                  <a:srgbClr val="3D1C48"/>
                </a:solidFill>
                <a:latin typeface="Source Sans Pro" panose="020B0503030403020204" pitchFamily="34" charset="0"/>
                <a:ea typeface="Source Sans Pro" panose="020B0503030403020204" pitchFamily="34" charset="0"/>
              </a:rPr>
              <a:t>behandelbaren</a:t>
            </a:r>
            <a:r>
              <a:rPr lang="nl-NL" sz="3600" dirty="0">
                <a:solidFill>
                  <a:srgbClr val="3D1C48"/>
                </a:solidFill>
                <a:latin typeface="Source Sans Pro" panose="020B0503030403020204" pitchFamily="34" charset="0"/>
                <a:ea typeface="Source Sans Pro" panose="020B0503030403020204" pitchFamily="34" charset="0"/>
              </a:rPr>
              <a:t>’ terwijl degene die echt zorg nodig hebben dit onvoldoende krijgen?</a:t>
            </a:r>
          </a:p>
          <a:p>
            <a:pPr marL="0" indent="0">
              <a:buFont typeface="Arial" panose="020B0604020202020204" pitchFamily="34" charset="0"/>
              <a:buNone/>
            </a:pPr>
            <a:endParaRPr lang="nl-NL" dirty="0">
              <a:solidFill>
                <a:srgbClr val="3D1C48"/>
              </a:solidFill>
              <a:latin typeface="Source Sans Pro" panose="020B0503030403020204" pitchFamily="34" charset="0"/>
              <a:ea typeface="Source Sans Pro" panose="020B0503030403020204" pitchFamily="34" charset="0"/>
            </a:endParaRPr>
          </a:p>
          <a:p>
            <a:pPr marL="0" indent="0">
              <a:buFont typeface="Arial" panose="020B0604020202020204" pitchFamily="34" charset="0"/>
              <a:buNone/>
            </a:pPr>
            <a:r>
              <a:rPr lang="nl-NL" sz="1200" dirty="0">
                <a:solidFill>
                  <a:srgbClr val="3D1C48"/>
                </a:solidFill>
                <a:latin typeface="Source Sans Pro" panose="020B0503030403020204" pitchFamily="34" charset="0"/>
                <a:ea typeface="Source Sans Pro" panose="020B0503030403020204" pitchFamily="34" charset="0"/>
              </a:rPr>
              <a:t>Zorgvisie 18 oktober 2018</a:t>
            </a:r>
          </a:p>
        </p:txBody>
      </p:sp>
    </p:spTree>
    <p:extLst>
      <p:ext uri="{BB962C8B-B14F-4D97-AF65-F5344CB8AC3E}">
        <p14:creationId xmlns:p14="http://schemas.microsoft.com/office/powerpoint/2010/main" val="689179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13" name="Titel 12">
            <a:extLst>
              <a:ext uri="{FF2B5EF4-FFF2-40B4-BE49-F238E27FC236}">
                <a16:creationId xmlns:a16="http://schemas.microsoft.com/office/drawing/2014/main" id="{E7259902-992F-423F-BAF9-0ADD94A6F34E}"/>
              </a:ext>
            </a:extLst>
          </p:cNvPr>
          <p:cNvSpPr>
            <a:spLocks noGrp="1"/>
          </p:cNvSpPr>
          <p:nvPr>
            <p:ph type="title"/>
          </p:nvPr>
        </p:nvSpPr>
        <p:spPr/>
        <p:txBody>
          <a:bodyPr/>
          <a:lstStyle/>
          <a:p>
            <a:r>
              <a:rPr lang="nl-NL" dirty="0"/>
              <a:t>Wat is er gebeurd?</a:t>
            </a:r>
          </a:p>
        </p:txBody>
      </p:sp>
      <p:sp>
        <p:nvSpPr>
          <p:cNvPr id="7" name="Tijdelijke aanduiding voor tekst 2">
            <a:extLst>
              <a:ext uri="{FF2B5EF4-FFF2-40B4-BE49-F238E27FC236}">
                <a16:creationId xmlns:a16="http://schemas.microsoft.com/office/drawing/2014/main" id="{7CB46CF0-CC64-40D3-925E-1FC0C1B528F0}"/>
              </a:ext>
            </a:extLst>
          </p:cNvPr>
          <p:cNvSpPr txBox="1">
            <a:spLocks noGrp="1"/>
          </p:cNvSpPr>
          <p:nvPr>
            <p:ph idx="1"/>
          </p:nvPr>
        </p:nvSpPr>
        <p:spPr>
          <a:xfrm>
            <a:off x="593684" y="2236573"/>
            <a:ext cx="10525166" cy="3497477"/>
          </a:xfrm>
          <a:prstGeom prst="rect">
            <a:avLst/>
          </a:prstGeom>
        </p:spPr>
        <p:txBody>
          <a:bodyPr vert="horz" lIns="91440" tIns="45720" rIns="91440" bIns="45720" rtlCol="0" anchor="ctr">
            <a:normAutofit fontScale="92500" lnSpcReduction="10000"/>
          </a:bodyPr>
          <a:lstStyle>
            <a:defPPr>
              <a:defRPr lang="nl-N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400" dirty="0">
                <a:solidFill>
                  <a:srgbClr val="3D1C48"/>
                </a:solidFill>
                <a:latin typeface="Source Sans Pro" panose="020B0503030403020204" pitchFamily="34" charset="0"/>
                <a:ea typeface="Source Sans Pro" panose="020B0503030403020204" pitchFamily="34" charset="0"/>
              </a:rPr>
              <a:t>We vinden steeds meer een stoornis (rekken classificaties op), ook leerproblemen komen in het medisch discours (dyslexie, problemen met plannen en organiseren);</a:t>
            </a:r>
          </a:p>
          <a:p>
            <a:endParaRPr lang="nl-NL" sz="2400" dirty="0">
              <a:solidFill>
                <a:srgbClr val="3D1C48"/>
              </a:solidFill>
              <a:latin typeface="Source Sans Pro" panose="020B0503030403020204" pitchFamily="34" charset="0"/>
              <a:ea typeface="Source Sans Pro" panose="020B0503030403020204" pitchFamily="34" charset="0"/>
            </a:endParaRPr>
          </a:p>
          <a:p>
            <a:r>
              <a:rPr lang="nl-NL" sz="2400" dirty="0">
                <a:solidFill>
                  <a:srgbClr val="3D1C48"/>
                </a:solidFill>
                <a:latin typeface="Source Sans Pro" panose="020B0503030403020204" pitchFamily="34" charset="0"/>
                <a:ea typeface="Source Sans Pro" panose="020B0503030403020204" pitchFamily="34" charset="0"/>
              </a:rPr>
              <a:t>Het medische denken en redeneren heeft snel terrein veroverd;</a:t>
            </a:r>
          </a:p>
          <a:p>
            <a:endParaRPr lang="nl-NL" sz="2400" dirty="0">
              <a:solidFill>
                <a:srgbClr val="3D1C48"/>
              </a:solidFill>
              <a:latin typeface="Source Sans Pro" panose="020B0503030403020204" pitchFamily="34" charset="0"/>
              <a:ea typeface="Source Sans Pro" panose="020B0503030403020204" pitchFamily="34" charset="0"/>
            </a:endParaRPr>
          </a:p>
          <a:p>
            <a:r>
              <a:rPr lang="nl-NL" sz="2400" dirty="0">
                <a:solidFill>
                  <a:srgbClr val="3D1C48"/>
                </a:solidFill>
                <a:latin typeface="Source Sans Pro" panose="020B0503030403020204" pitchFamily="34" charset="0"/>
                <a:ea typeface="Source Sans Pro" panose="020B0503030403020204" pitchFamily="34" charset="0"/>
              </a:rPr>
              <a:t>‘wat – is – er – met – dit – kind – aan – de – hand’ paradigma in plaats van ‘wat- is - er - met - deze -  context - aan - de – hand’;</a:t>
            </a:r>
          </a:p>
          <a:p>
            <a:endParaRPr lang="nl-NL" sz="2400" dirty="0">
              <a:solidFill>
                <a:srgbClr val="3D1C48"/>
              </a:solidFill>
              <a:latin typeface="Source Sans Pro" panose="020B0503030403020204" pitchFamily="34" charset="0"/>
              <a:ea typeface="Source Sans Pro" panose="020B0503030403020204" pitchFamily="34" charset="0"/>
            </a:endParaRPr>
          </a:p>
          <a:p>
            <a:r>
              <a:rPr lang="nl-NL" sz="2400" dirty="0">
                <a:solidFill>
                  <a:srgbClr val="3D1C48"/>
                </a:solidFill>
                <a:latin typeface="Source Sans Pro" panose="020B0503030403020204" pitchFamily="34" charset="0"/>
                <a:ea typeface="Source Sans Pro" panose="020B0503030403020204" pitchFamily="34" charset="0"/>
              </a:rPr>
              <a:t>Zekere ‘druk’ om samen te werken met jeugdhulp.</a:t>
            </a:r>
          </a:p>
        </p:txBody>
      </p:sp>
    </p:spTree>
    <p:extLst>
      <p:ext uri="{BB962C8B-B14F-4D97-AF65-F5344CB8AC3E}">
        <p14:creationId xmlns:p14="http://schemas.microsoft.com/office/powerpoint/2010/main" val="4223222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dirty="0"/>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Diagnoses bieden voordelen</a:t>
            </a:r>
          </a:p>
        </p:txBody>
      </p:sp>
      <p:sp>
        <p:nvSpPr>
          <p:cNvPr id="5" name="Titel 1">
            <a:extLst>
              <a:ext uri="{FF2B5EF4-FFF2-40B4-BE49-F238E27FC236}">
                <a16:creationId xmlns:a16="http://schemas.microsoft.com/office/drawing/2014/main" id="{010E05AD-A0B3-4D24-881E-F385CC0800C7}"/>
              </a:ext>
            </a:extLst>
          </p:cNvPr>
          <p:cNvSpPr txBox="1">
            <a:spLocks/>
          </p:cNvSpPr>
          <p:nvPr/>
        </p:nvSpPr>
        <p:spPr>
          <a:xfrm>
            <a:off x="1241700" y="2324596"/>
            <a:ext cx="7022939" cy="36001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FontTx/>
              <a:buAutoNum type="arabicPeriod"/>
              <a:defRPr/>
            </a:pPr>
            <a:r>
              <a:rPr lang="nl-NL" sz="3600" dirty="0">
                <a:solidFill>
                  <a:srgbClr val="3D1C48"/>
                </a:solidFill>
                <a:latin typeface="Calibri Light" panose="020F0302020204030204" pitchFamily="34" charset="0"/>
                <a:cs typeface="Calibri Light" panose="020F0302020204030204" pitchFamily="34" charset="0"/>
              </a:rPr>
              <a:t>Rust en </a:t>
            </a:r>
            <a:r>
              <a:rPr lang="nl-NL" sz="3600" dirty="0" err="1">
                <a:solidFill>
                  <a:srgbClr val="3D1C48"/>
                </a:solidFill>
                <a:latin typeface="Calibri Light" panose="020F0302020204030204" pitchFamily="34" charset="0"/>
                <a:cs typeface="Calibri Light" panose="020F0302020204030204" pitchFamily="34" charset="0"/>
              </a:rPr>
              <a:t>ontschuldiging</a:t>
            </a:r>
            <a:r>
              <a:rPr lang="nl-NL" sz="3600" dirty="0">
                <a:solidFill>
                  <a:srgbClr val="3D1C48"/>
                </a:solidFill>
                <a:latin typeface="Calibri Light" panose="020F0302020204030204" pitchFamily="34" charset="0"/>
                <a:cs typeface="Calibri Light" panose="020F0302020204030204" pitchFamily="34" charset="0"/>
              </a:rPr>
              <a:t>;</a:t>
            </a:r>
          </a:p>
          <a:p>
            <a:pPr marL="742950" indent="-742950">
              <a:buFontTx/>
              <a:buAutoNum type="arabicPeriod"/>
              <a:defRPr/>
            </a:pPr>
            <a:r>
              <a:rPr lang="nl-NL" sz="3600" dirty="0">
                <a:solidFill>
                  <a:srgbClr val="3D1C48"/>
                </a:solidFill>
                <a:latin typeface="Calibri Light" panose="020F0302020204030204" pitchFamily="34" charset="0"/>
                <a:cs typeface="Calibri Light" panose="020F0302020204030204" pitchFamily="34" charset="0"/>
              </a:rPr>
              <a:t>Samenwerking met ouders;</a:t>
            </a:r>
          </a:p>
          <a:p>
            <a:pPr marL="742950" indent="-742950">
              <a:buFontTx/>
              <a:buAutoNum type="arabicPeriod"/>
              <a:defRPr/>
            </a:pPr>
            <a:r>
              <a:rPr lang="nl-NL" sz="3600" dirty="0" err="1">
                <a:solidFill>
                  <a:srgbClr val="3D1C48"/>
                </a:solidFill>
                <a:latin typeface="Calibri Light" panose="020F0302020204030204" pitchFamily="34" charset="0"/>
                <a:cs typeface="Calibri Light" panose="020F0302020204030204" pitchFamily="34" charset="0"/>
              </a:rPr>
              <a:t>Onderwijsvoordelen</a:t>
            </a:r>
            <a:r>
              <a:rPr lang="nl-NL" sz="3600" dirty="0">
                <a:solidFill>
                  <a:srgbClr val="3D1C48"/>
                </a:solidFill>
                <a:latin typeface="Calibri Light" panose="020F0302020204030204" pitchFamily="34" charset="0"/>
                <a:cs typeface="Calibri Light" panose="020F0302020204030204" pitchFamily="34" charset="0"/>
              </a:rPr>
              <a:t>.</a:t>
            </a:r>
          </a:p>
        </p:txBody>
      </p:sp>
      <p:pic>
        <p:nvPicPr>
          <p:cNvPr id="7" name="Afbeelding 6">
            <a:extLst>
              <a:ext uri="{FF2B5EF4-FFF2-40B4-BE49-F238E27FC236}">
                <a16:creationId xmlns:a16="http://schemas.microsoft.com/office/drawing/2014/main" id="{A984DC8D-843E-4611-BAC4-E0263F44CB59}"/>
              </a:ext>
            </a:extLst>
          </p:cNvPr>
          <p:cNvPicPr>
            <a:picLocks noChangeAspect="1"/>
          </p:cNvPicPr>
          <p:nvPr/>
        </p:nvPicPr>
        <p:blipFill>
          <a:blip r:embed="rId2"/>
          <a:stretch>
            <a:fillRect/>
          </a:stretch>
        </p:blipFill>
        <p:spPr>
          <a:xfrm>
            <a:off x="6096000" y="5750205"/>
            <a:ext cx="4943228" cy="765600"/>
          </a:xfrm>
          <a:prstGeom prst="rect">
            <a:avLst/>
          </a:prstGeom>
        </p:spPr>
      </p:pic>
    </p:spTree>
    <p:extLst>
      <p:ext uri="{BB962C8B-B14F-4D97-AF65-F5344CB8AC3E}">
        <p14:creationId xmlns:p14="http://schemas.microsoft.com/office/powerpoint/2010/main" val="675596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dirty="0"/>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Diagnoses bieden voordelen</a:t>
            </a:r>
          </a:p>
        </p:txBody>
      </p:sp>
      <p:sp>
        <p:nvSpPr>
          <p:cNvPr id="5" name="Titel 1">
            <a:extLst>
              <a:ext uri="{FF2B5EF4-FFF2-40B4-BE49-F238E27FC236}">
                <a16:creationId xmlns:a16="http://schemas.microsoft.com/office/drawing/2014/main" id="{010E05AD-A0B3-4D24-881E-F385CC0800C7}"/>
              </a:ext>
            </a:extLst>
          </p:cNvPr>
          <p:cNvSpPr txBox="1">
            <a:spLocks/>
          </p:cNvSpPr>
          <p:nvPr/>
        </p:nvSpPr>
        <p:spPr>
          <a:xfrm>
            <a:off x="815546" y="2324596"/>
            <a:ext cx="9749481" cy="36001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l-NL" sz="3600" dirty="0">
                <a:solidFill>
                  <a:srgbClr val="3D1C48"/>
                </a:solidFill>
                <a:latin typeface="Calibri Light" panose="020F0302020204030204" pitchFamily="34" charset="0"/>
                <a:cs typeface="Calibri Light" panose="020F0302020204030204" pitchFamily="34" charset="0"/>
              </a:rPr>
              <a:t>En werken ‘verklarend’:</a:t>
            </a:r>
          </a:p>
          <a:p>
            <a:pPr>
              <a:defRPr/>
            </a:pPr>
            <a:endParaRPr lang="nl-NL" sz="3600" dirty="0">
              <a:solidFill>
                <a:srgbClr val="3D1C48"/>
              </a:solidFill>
              <a:latin typeface="Calibri Light" panose="020F0302020204030204" pitchFamily="34" charset="0"/>
              <a:cs typeface="Calibri Light" panose="020F0302020204030204" pitchFamily="34" charset="0"/>
            </a:endParaRPr>
          </a:p>
          <a:p>
            <a:pPr>
              <a:defRPr/>
            </a:pPr>
            <a:r>
              <a:rPr lang="nl-NL" sz="3600" dirty="0">
                <a:solidFill>
                  <a:srgbClr val="3D1C48"/>
                </a:solidFill>
                <a:latin typeface="Calibri Light" panose="020F0302020204030204" pitchFamily="34" charset="0"/>
                <a:cs typeface="Calibri Light" panose="020F0302020204030204" pitchFamily="34" charset="0"/>
              </a:rPr>
              <a:t>	“Jan is druk, want hij heeft ADHD”</a:t>
            </a:r>
          </a:p>
          <a:p>
            <a:pPr>
              <a:defRPr/>
            </a:pPr>
            <a:r>
              <a:rPr lang="nl-NL" sz="3600" dirty="0">
                <a:solidFill>
                  <a:srgbClr val="3D1C48"/>
                </a:solidFill>
                <a:latin typeface="Calibri Light" panose="020F0302020204030204" pitchFamily="34" charset="0"/>
                <a:cs typeface="Calibri Light" panose="020F0302020204030204" pitchFamily="34" charset="0"/>
              </a:rPr>
              <a:t>	“Piet geeft overlast, dat komt door zijn ADHD”</a:t>
            </a:r>
          </a:p>
          <a:p>
            <a:pPr>
              <a:defRPr/>
            </a:pPr>
            <a:r>
              <a:rPr lang="nl-NL" sz="3600" dirty="0">
                <a:solidFill>
                  <a:srgbClr val="3D1C48"/>
                </a:solidFill>
                <a:latin typeface="Calibri Light" panose="020F0302020204030204" pitchFamily="34" charset="0"/>
                <a:cs typeface="Calibri Light" panose="020F0302020204030204" pitchFamily="34" charset="0"/>
              </a:rPr>
              <a:t>	</a:t>
            </a:r>
          </a:p>
          <a:p>
            <a:pPr>
              <a:defRPr/>
            </a:pPr>
            <a:r>
              <a:rPr lang="nl-NL" sz="3600" dirty="0">
                <a:solidFill>
                  <a:srgbClr val="3D1C48"/>
                </a:solidFill>
                <a:latin typeface="Calibri Light" panose="020F0302020204030204" pitchFamily="34" charset="0"/>
                <a:cs typeface="Calibri Light" panose="020F0302020204030204" pitchFamily="34" charset="0"/>
              </a:rPr>
              <a:t>Maar… </a:t>
            </a:r>
            <a:r>
              <a:rPr lang="nl-NL" sz="3600" dirty="0" err="1">
                <a:solidFill>
                  <a:srgbClr val="3D1C48"/>
                </a:solidFill>
                <a:latin typeface="Calibri Light" panose="020F0302020204030204" pitchFamily="34" charset="0"/>
                <a:cs typeface="Calibri Light" panose="020F0302020204030204" pitchFamily="34" charset="0"/>
              </a:rPr>
              <a:t>naming</a:t>
            </a:r>
            <a:r>
              <a:rPr lang="nl-NL" sz="3600" dirty="0">
                <a:solidFill>
                  <a:srgbClr val="3D1C48"/>
                </a:solidFill>
                <a:latin typeface="Calibri Light" panose="020F0302020204030204" pitchFamily="34" charset="0"/>
                <a:cs typeface="Calibri Light" panose="020F0302020204030204" pitchFamily="34" charset="0"/>
              </a:rPr>
              <a:t> is </a:t>
            </a:r>
            <a:r>
              <a:rPr lang="nl-NL" sz="3600" dirty="0" err="1">
                <a:solidFill>
                  <a:srgbClr val="3D1C48"/>
                </a:solidFill>
                <a:latin typeface="Calibri Light" panose="020F0302020204030204" pitchFamily="34" charset="0"/>
                <a:cs typeface="Calibri Light" panose="020F0302020204030204" pitchFamily="34" charset="0"/>
              </a:rPr>
              <a:t>not</a:t>
            </a:r>
            <a:r>
              <a:rPr lang="nl-NL" sz="3600" dirty="0">
                <a:solidFill>
                  <a:srgbClr val="3D1C48"/>
                </a:solidFill>
                <a:latin typeface="Calibri Light" panose="020F0302020204030204" pitchFamily="34" charset="0"/>
                <a:cs typeface="Calibri Light" panose="020F0302020204030204" pitchFamily="34" charset="0"/>
              </a:rPr>
              <a:t> </a:t>
            </a:r>
            <a:r>
              <a:rPr lang="nl-NL" sz="3600" dirty="0" err="1">
                <a:solidFill>
                  <a:srgbClr val="3D1C48"/>
                </a:solidFill>
                <a:latin typeface="Calibri Light" panose="020F0302020204030204" pitchFamily="34" charset="0"/>
                <a:cs typeface="Calibri Light" panose="020F0302020204030204" pitchFamily="34" charset="0"/>
              </a:rPr>
              <a:t>explaining</a:t>
            </a:r>
            <a:r>
              <a:rPr lang="nl-NL" sz="3600" dirty="0">
                <a:solidFill>
                  <a:srgbClr val="3D1C48"/>
                </a:solidFill>
                <a:latin typeface="Calibri Light" panose="020F0302020204030204" pitchFamily="34" charset="0"/>
                <a:cs typeface="Calibri Light" panose="020F0302020204030204" pitchFamily="34" charset="0"/>
              </a:rPr>
              <a:t>!</a:t>
            </a:r>
          </a:p>
          <a:p>
            <a:pPr>
              <a:defRPr/>
            </a:pPr>
            <a:endParaRPr lang="nl-NL" sz="3600" dirty="0">
              <a:solidFill>
                <a:srgbClr val="3D1C48"/>
              </a:solidFill>
              <a:latin typeface="Calibri Light" panose="020F0302020204030204" pitchFamily="34" charset="0"/>
              <a:cs typeface="Calibri Light" panose="020F0302020204030204" pitchFamily="34" charset="0"/>
            </a:endParaRPr>
          </a:p>
        </p:txBody>
      </p:sp>
      <p:pic>
        <p:nvPicPr>
          <p:cNvPr id="7" name="Afbeelding 6">
            <a:extLst>
              <a:ext uri="{FF2B5EF4-FFF2-40B4-BE49-F238E27FC236}">
                <a16:creationId xmlns:a16="http://schemas.microsoft.com/office/drawing/2014/main" id="{A984DC8D-843E-4611-BAC4-E0263F44CB59}"/>
              </a:ext>
            </a:extLst>
          </p:cNvPr>
          <p:cNvPicPr>
            <a:picLocks noChangeAspect="1"/>
          </p:cNvPicPr>
          <p:nvPr/>
        </p:nvPicPr>
        <p:blipFill>
          <a:blip r:embed="rId2"/>
          <a:stretch>
            <a:fillRect/>
          </a:stretch>
        </p:blipFill>
        <p:spPr>
          <a:xfrm>
            <a:off x="6096000" y="5750205"/>
            <a:ext cx="4943228" cy="765600"/>
          </a:xfrm>
          <a:prstGeom prst="rect">
            <a:avLst/>
          </a:prstGeom>
        </p:spPr>
      </p:pic>
    </p:spTree>
    <p:extLst>
      <p:ext uri="{BB962C8B-B14F-4D97-AF65-F5344CB8AC3E}">
        <p14:creationId xmlns:p14="http://schemas.microsoft.com/office/powerpoint/2010/main" val="2709407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5" name="Titel 4">
            <a:extLst>
              <a:ext uri="{FF2B5EF4-FFF2-40B4-BE49-F238E27FC236}">
                <a16:creationId xmlns:a16="http://schemas.microsoft.com/office/drawing/2014/main" id="{C09B4714-B029-4F17-9101-16CBB10EFF0A}"/>
              </a:ext>
            </a:extLst>
          </p:cNvPr>
          <p:cNvSpPr>
            <a:spLocks noGrp="1"/>
          </p:cNvSpPr>
          <p:nvPr>
            <p:ph type="title"/>
          </p:nvPr>
        </p:nvSpPr>
        <p:spPr/>
        <p:txBody>
          <a:bodyPr/>
          <a:lstStyle/>
          <a:p>
            <a:r>
              <a:rPr lang="nl-NL" dirty="0" err="1"/>
              <a:t>Reïficeren</a:t>
            </a:r>
            <a:endParaRPr lang="nl-NL" dirty="0"/>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a:p>
        </p:txBody>
      </p:sp>
      <p:pic>
        <p:nvPicPr>
          <p:cNvPr id="8" name="Afbeelding 7">
            <a:extLst>
              <a:ext uri="{FF2B5EF4-FFF2-40B4-BE49-F238E27FC236}">
                <a16:creationId xmlns:a16="http://schemas.microsoft.com/office/drawing/2014/main" id="{22131199-1191-46AF-8EC4-464EDE3920D0}"/>
              </a:ext>
            </a:extLst>
          </p:cNvPr>
          <p:cNvPicPr>
            <a:picLocks noChangeAspect="1"/>
          </p:cNvPicPr>
          <p:nvPr/>
        </p:nvPicPr>
        <p:blipFill>
          <a:blip r:embed="rId2"/>
          <a:stretch>
            <a:fillRect/>
          </a:stretch>
        </p:blipFill>
        <p:spPr>
          <a:xfrm>
            <a:off x="5347856" y="1632595"/>
            <a:ext cx="5320144" cy="4976169"/>
          </a:xfrm>
          <a:prstGeom prst="rect">
            <a:avLst/>
          </a:prstGeom>
        </p:spPr>
      </p:pic>
      <p:sp>
        <p:nvSpPr>
          <p:cNvPr id="9" name="Rechthoek 8">
            <a:extLst>
              <a:ext uri="{FF2B5EF4-FFF2-40B4-BE49-F238E27FC236}">
                <a16:creationId xmlns:a16="http://schemas.microsoft.com/office/drawing/2014/main" id="{18E4828E-B39B-4E7A-A09F-09E9449E82AC}"/>
              </a:ext>
            </a:extLst>
          </p:cNvPr>
          <p:cNvSpPr/>
          <p:nvPr/>
        </p:nvSpPr>
        <p:spPr>
          <a:xfrm>
            <a:off x="673026" y="2846918"/>
            <a:ext cx="4572000" cy="2062103"/>
          </a:xfrm>
          <a:prstGeom prst="rect">
            <a:avLst/>
          </a:prstGeom>
        </p:spPr>
        <p:txBody>
          <a:bodyPr>
            <a:spAutoFit/>
          </a:bodyPr>
          <a:lstStyle/>
          <a:p>
            <a:r>
              <a:rPr lang="nl-NL" sz="3200" dirty="0">
                <a:solidFill>
                  <a:srgbClr val="3D1C48"/>
                </a:solidFill>
                <a:latin typeface="Source Sans Pro" panose="020B0503030403020204" pitchFamily="34" charset="0"/>
                <a:ea typeface="Source Sans Pro" panose="020B0503030403020204" pitchFamily="34" charset="0"/>
              </a:rPr>
              <a:t>“Met </a:t>
            </a:r>
            <a:r>
              <a:rPr lang="nl-NL" sz="3200" dirty="0" err="1">
                <a:solidFill>
                  <a:srgbClr val="3D1C48"/>
                </a:solidFill>
                <a:latin typeface="Source Sans Pro" panose="020B0503030403020204" pitchFamily="34" charset="0"/>
                <a:ea typeface="Source Sans Pro" panose="020B0503030403020204" pitchFamily="34" charset="0"/>
              </a:rPr>
              <a:t>reïficeren</a:t>
            </a:r>
            <a:r>
              <a:rPr lang="nl-NL" sz="3200" dirty="0">
                <a:solidFill>
                  <a:srgbClr val="3D1C48"/>
                </a:solidFill>
                <a:latin typeface="Source Sans Pro" panose="020B0503030403020204" pitchFamily="34" charset="0"/>
                <a:ea typeface="Source Sans Pro" panose="020B0503030403020204" pitchFamily="34" charset="0"/>
              </a:rPr>
              <a:t> blijft verborgen dat het om een bepaalde framing van eigenschappen gaat.”</a:t>
            </a:r>
            <a:r>
              <a:rPr lang="nl-NL" sz="3200" dirty="0">
                <a:solidFill>
                  <a:srgbClr val="3D1C48"/>
                </a:solidFill>
                <a:latin typeface="Source Sans Pro Black" panose="020B0503030403020204"/>
              </a:rPr>
              <a:t>	</a:t>
            </a:r>
          </a:p>
        </p:txBody>
      </p:sp>
      <p:sp>
        <p:nvSpPr>
          <p:cNvPr id="10" name="Tekstvak 9">
            <a:extLst>
              <a:ext uri="{FF2B5EF4-FFF2-40B4-BE49-F238E27FC236}">
                <a16:creationId xmlns:a16="http://schemas.microsoft.com/office/drawing/2014/main" id="{68220165-6CCB-4C15-A377-3B87D51279F1}"/>
              </a:ext>
            </a:extLst>
          </p:cNvPr>
          <p:cNvSpPr txBox="1"/>
          <p:nvPr/>
        </p:nvSpPr>
        <p:spPr>
          <a:xfrm>
            <a:off x="358346" y="6104238"/>
            <a:ext cx="4312508" cy="369332"/>
          </a:xfrm>
          <a:prstGeom prst="rect">
            <a:avLst/>
          </a:prstGeom>
          <a:noFill/>
        </p:spPr>
        <p:txBody>
          <a:bodyPr wrap="square" rtlCol="0">
            <a:spAutoFit/>
          </a:bodyPr>
          <a:lstStyle/>
          <a:p>
            <a:r>
              <a:rPr lang="nl-NL" dirty="0"/>
              <a:t>Dehue: Betere mensen, 2014 </a:t>
            </a:r>
          </a:p>
        </p:txBody>
      </p:sp>
    </p:spTree>
    <p:extLst>
      <p:ext uri="{BB962C8B-B14F-4D97-AF65-F5344CB8AC3E}">
        <p14:creationId xmlns:p14="http://schemas.microsoft.com/office/powerpoint/2010/main" val="4053444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dirty="0"/>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Maar ook nadelen</a:t>
            </a:r>
          </a:p>
        </p:txBody>
      </p:sp>
      <p:sp>
        <p:nvSpPr>
          <p:cNvPr id="8" name="Titel 1">
            <a:extLst>
              <a:ext uri="{FF2B5EF4-FFF2-40B4-BE49-F238E27FC236}">
                <a16:creationId xmlns:a16="http://schemas.microsoft.com/office/drawing/2014/main" id="{F322D3E3-3B07-4F02-A0EF-0603A954130B}"/>
              </a:ext>
            </a:extLst>
          </p:cNvPr>
          <p:cNvSpPr txBox="1">
            <a:spLocks/>
          </p:cNvSpPr>
          <p:nvPr/>
        </p:nvSpPr>
        <p:spPr>
          <a:xfrm>
            <a:off x="782595" y="1933333"/>
            <a:ext cx="10626810" cy="47386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nl-NL" sz="3200" dirty="0">
                <a:latin typeface="+mn-lt"/>
              </a:rPr>
              <a:t>Stigma en schaamte</a:t>
            </a:r>
          </a:p>
          <a:p>
            <a:pPr marL="457200" indent="-457200">
              <a:buFont typeface="Arial" panose="020B0604020202020204" pitchFamily="34" charset="0"/>
              <a:buChar char="•"/>
            </a:pPr>
            <a:endParaRPr lang="nl-NL" sz="3200" dirty="0">
              <a:latin typeface="+mn-lt"/>
            </a:endParaRPr>
          </a:p>
          <a:p>
            <a:pPr marL="457200" indent="-457200">
              <a:buFont typeface="Arial" panose="020B0604020202020204" pitchFamily="34" charset="0"/>
              <a:buChar char="•"/>
            </a:pPr>
            <a:r>
              <a:rPr lang="nl-NL" sz="3200" dirty="0">
                <a:latin typeface="+mn-lt"/>
              </a:rPr>
              <a:t>Je wordt je stoornis (ik ben/hij is autist</a:t>
            </a:r>
            <a:r>
              <a:rPr lang="is-IS" sz="3200" dirty="0">
                <a:latin typeface="+mn-lt"/>
              </a:rPr>
              <a:t>…)</a:t>
            </a:r>
          </a:p>
          <a:p>
            <a:pPr marL="457200" indent="-457200">
              <a:buFont typeface="Arial" panose="020B0604020202020204" pitchFamily="34" charset="0"/>
              <a:buChar char="•"/>
            </a:pPr>
            <a:endParaRPr lang="is-IS" sz="3200" dirty="0">
              <a:latin typeface="+mn-lt"/>
            </a:endParaRPr>
          </a:p>
          <a:p>
            <a:pPr marL="457200" indent="-457200">
              <a:buFont typeface="Arial" panose="020B0604020202020204" pitchFamily="34" charset="0"/>
              <a:buChar char="•"/>
            </a:pPr>
            <a:r>
              <a:rPr lang="is-IS" sz="3200" dirty="0">
                <a:latin typeface="+mn-lt"/>
              </a:rPr>
              <a:t>Pygmalion effect</a:t>
            </a:r>
          </a:p>
          <a:p>
            <a:pPr marL="457200" indent="-457200">
              <a:buFont typeface="Arial" panose="020B0604020202020204" pitchFamily="34" charset="0"/>
              <a:buChar char="•"/>
            </a:pPr>
            <a:endParaRPr lang="is-IS" sz="3200" dirty="0">
              <a:latin typeface="+mn-lt"/>
            </a:endParaRPr>
          </a:p>
          <a:p>
            <a:pPr marL="457200" indent="-457200">
              <a:buFont typeface="Arial" panose="020B0604020202020204" pitchFamily="34" charset="0"/>
              <a:buChar char="•"/>
            </a:pPr>
            <a:r>
              <a:rPr lang="is-IS" sz="3200" dirty="0">
                <a:latin typeface="+mn-lt"/>
              </a:rPr>
              <a:t>Ervaren locus of control verandert (zowel van kind als leraar)</a:t>
            </a:r>
          </a:p>
          <a:p>
            <a:pPr marL="457200" indent="-457200">
              <a:buFont typeface="Arial" panose="020B0604020202020204" pitchFamily="34" charset="0"/>
              <a:buChar char="•"/>
            </a:pPr>
            <a:endParaRPr lang="is-IS" sz="3200" dirty="0">
              <a:latin typeface="+mn-lt"/>
            </a:endParaRPr>
          </a:p>
          <a:p>
            <a:pPr marL="457200" indent="-457200">
              <a:buFont typeface="Arial" panose="020B0604020202020204" pitchFamily="34" charset="0"/>
              <a:buChar char="•"/>
            </a:pPr>
            <a:r>
              <a:rPr lang="is-IS" sz="3200" dirty="0">
                <a:latin typeface="+mn-lt"/>
              </a:rPr>
              <a:t>Niet de mogelijkheid van aandachtig nietsdoen / normale ontwikkelsprong een kans geven.</a:t>
            </a:r>
            <a:endParaRPr lang="nl-NL" sz="3200" dirty="0">
              <a:latin typeface="+mn-lt"/>
            </a:endParaRPr>
          </a:p>
        </p:txBody>
      </p:sp>
    </p:spTree>
    <p:extLst>
      <p:ext uri="{BB962C8B-B14F-4D97-AF65-F5344CB8AC3E}">
        <p14:creationId xmlns:p14="http://schemas.microsoft.com/office/powerpoint/2010/main" val="3209363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dirty="0"/>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En denken in termen van classificaties</a:t>
            </a:r>
          </a:p>
        </p:txBody>
      </p:sp>
      <p:sp>
        <p:nvSpPr>
          <p:cNvPr id="8" name="Titel 1">
            <a:extLst>
              <a:ext uri="{FF2B5EF4-FFF2-40B4-BE49-F238E27FC236}">
                <a16:creationId xmlns:a16="http://schemas.microsoft.com/office/drawing/2014/main" id="{F322D3E3-3B07-4F02-A0EF-0603A954130B}"/>
              </a:ext>
            </a:extLst>
          </p:cNvPr>
          <p:cNvSpPr txBox="1">
            <a:spLocks/>
          </p:cNvSpPr>
          <p:nvPr/>
        </p:nvSpPr>
        <p:spPr>
          <a:xfrm>
            <a:off x="782595" y="2135654"/>
            <a:ext cx="10626810" cy="47386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nl-NL" sz="3200" dirty="0">
                <a:latin typeface="+mn-lt"/>
              </a:rPr>
              <a:t>Staat inclusie in de weg…</a:t>
            </a:r>
          </a:p>
          <a:p>
            <a:pPr marL="457200" indent="-457200">
              <a:buFont typeface="Arial" panose="020B0604020202020204" pitchFamily="34" charset="0"/>
              <a:buChar char="•"/>
            </a:pPr>
            <a:r>
              <a:rPr lang="nl-NL" sz="3200" dirty="0">
                <a:latin typeface="+mn-lt"/>
              </a:rPr>
              <a:t>Want vaak is een classificatie/diagnose eerst reden tot uitsluiting; (‘aparte aanpak’), terwijl het later juist weer een reden tot insluiting moet zijn (‘aparte aanpak in normale context’);</a:t>
            </a:r>
          </a:p>
          <a:p>
            <a:pPr marL="457200" indent="-457200">
              <a:buFont typeface="Arial" panose="020B0604020202020204" pitchFamily="34" charset="0"/>
              <a:buChar char="•"/>
            </a:pPr>
            <a:r>
              <a:rPr lang="nl-NL" sz="3200" dirty="0">
                <a:latin typeface="+mn-lt"/>
              </a:rPr>
              <a:t>Maar ook hier: durven we los te komen van classificatie/diagnoses en medicaliserend handelen in de onderwijspraktijk? (en waar </a:t>
            </a:r>
            <a:r>
              <a:rPr lang="nl-NL" sz="3200">
                <a:latin typeface="+mn-lt"/>
              </a:rPr>
              <a:t>leidt samenwerking toe?)</a:t>
            </a:r>
            <a:endParaRPr lang="nl-NL" sz="3200" dirty="0">
              <a:latin typeface="+mn-lt"/>
            </a:endParaRPr>
          </a:p>
        </p:txBody>
      </p:sp>
    </p:spTree>
    <p:extLst>
      <p:ext uri="{BB962C8B-B14F-4D97-AF65-F5344CB8AC3E}">
        <p14:creationId xmlns:p14="http://schemas.microsoft.com/office/powerpoint/2010/main" val="2147374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dirty="0"/>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En in taal is het vaak een uitsluitingscriterium</a:t>
            </a:r>
          </a:p>
        </p:txBody>
      </p:sp>
      <p:pic>
        <p:nvPicPr>
          <p:cNvPr id="2" name="Afbeelding 1">
            <a:extLst>
              <a:ext uri="{FF2B5EF4-FFF2-40B4-BE49-F238E27FC236}">
                <a16:creationId xmlns:a16="http://schemas.microsoft.com/office/drawing/2014/main" id="{B6EC1FDC-34D7-4A08-BB6A-B131547AE43B}"/>
              </a:ext>
            </a:extLst>
          </p:cNvPr>
          <p:cNvPicPr>
            <a:picLocks noChangeAspect="1"/>
          </p:cNvPicPr>
          <p:nvPr/>
        </p:nvPicPr>
        <p:blipFill>
          <a:blip r:embed="rId2"/>
          <a:stretch>
            <a:fillRect/>
          </a:stretch>
        </p:blipFill>
        <p:spPr>
          <a:xfrm>
            <a:off x="1906680" y="2132460"/>
            <a:ext cx="7311461" cy="4596520"/>
          </a:xfrm>
          <a:prstGeom prst="rect">
            <a:avLst/>
          </a:prstGeom>
        </p:spPr>
      </p:pic>
    </p:spTree>
    <p:extLst>
      <p:ext uri="{BB962C8B-B14F-4D97-AF65-F5344CB8AC3E}">
        <p14:creationId xmlns:p14="http://schemas.microsoft.com/office/powerpoint/2010/main" val="3975904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jdelijke aanduiding voor inhoud 5">
            <a:extLst>
              <a:ext uri="{FF2B5EF4-FFF2-40B4-BE49-F238E27FC236}">
                <a16:creationId xmlns:a16="http://schemas.microsoft.com/office/drawing/2014/main" id="{2B0CBEC6-A614-4472-A076-1C0B05F0BB8F}"/>
              </a:ext>
            </a:extLst>
          </p:cNvPr>
          <p:cNvSpPr>
            <a:spLocks noGrp="1"/>
          </p:cNvSpPr>
          <p:nvPr>
            <p:ph idx="1"/>
          </p:nvPr>
        </p:nvSpPr>
        <p:spPr/>
        <p:txBody>
          <a:bodyPr/>
          <a:lstStyle/>
          <a:p>
            <a:endParaRPr lang="nl-NL" dirty="0"/>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endParaRPr lang="nl-NL"/>
          </a:p>
        </p:txBody>
      </p:sp>
      <p:pic>
        <p:nvPicPr>
          <p:cNvPr id="9" name="Afbeelding 8">
            <a:extLst>
              <a:ext uri="{FF2B5EF4-FFF2-40B4-BE49-F238E27FC236}">
                <a16:creationId xmlns:a16="http://schemas.microsoft.com/office/drawing/2014/main" id="{E8FD4F7A-A2E8-4791-9221-619C5868EA6B}"/>
              </a:ext>
            </a:extLst>
          </p:cNvPr>
          <p:cNvPicPr>
            <a:picLocks noChangeAspect="1"/>
          </p:cNvPicPr>
          <p:nvPr/>
        </p:nvPicPr>
        <p:blipFill>
          <a:blip r:embed="rId2"/>
          <a:stretch>
            <a:fillRect/>
          </a:stretch>
        </p:blipFill>
        <p:spPr>
          <a:xfrm>
            <a:off x="951471" y="88451"/>
            <a:ext cx="4940296" cy="6898950"/>
          </a:xfrm>
          <a:prstGeom prst="rect">
            <a:avLst/>
          </a:prstGeom>
        </p:spPr>
      </p:pic>
      <p:sp>
        <p:nvSpPr>
          <p:cNvPr id="10" name="Tekstvak 9">
            <a:extLst>
              <a:ext uri="{FF2B5EF4-FFF2-40B4-BE49-F238E27FC236}">
                <a16:creationId xmlns:a16="http://schemas.microsoft.com/office/drawing/2014/main" id="{D3F174A5-DCC3-4CBF-8E8A-A642E02A59F2}"/>
              </a:ext>
            </a:extLst>
          </p:cNvPr>
          <p:cNvSpPr txBox="1"/>
          <p:nvPr/>
        </p:nvSpPr>
        <p:spPr>
          <a:xfrm>
            <a:off x="7059827" y="2137720"/>
            <a:ext cx="3422821" cy="3108543"/>
          </a:xfrm>
          <a:prstGeom prst="rect">
            <a:avLst/>
          </a:prstGeom>
          <a:noFill/>
        </p:spPr>
        <p:txBody>
          <a:bodyPr wrap="square" rtlCol="0">
            <a:spAutoFit/>
          </a:bodyPr>
          <a:lstStyle/>
          <a:p>
            <a:r>
              <a:rPr lang="nl-NL" sz="2800" dirty="0"/>
              <a:t>School als vindplaats?</a:t>
            </a:r>
          </a:p>
          <a:p>
            <a:endParaRPr lang="nl-NL" sz="2800" dirty="0"/>
          </a:p>
          <a:p>
            <a:r>
              <a:rPr lang="nl-NL" sz="2800" dirty="0"/>
              <a:t>Meer samenwerken?</a:t>
            </a:r>
          </a:p>
          <a:p>
            <a:endParaRPr lang="nl-NL" sz="2800" dirty="0"/>
          </a:p>
          <a:p>
            <a:r>
              <a:rPr lang="nl-NL" sz="2800" dirty="0"/>
              <a:t>Let dus op het belang van visie &amp; overeenstemming</a:t>
            </a:r>
            <a:endParaRPr lang="nl-NL" dirty="0"/>
          </a:p>
        </p:txBody>
      </p:sp>
    </p:spTree>
    <p:extLst>
      <p:ext uri="{BB962C8B-B14F-4D97-AF65-F5344CB8AC3E}">
        <p14:creationId xmlns:p14="http://schemas.microsoft.com/office/powerpoint/2010/main" val="3950043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Je hebt alleen iets aan samenwerken als:</a:t>
            </a:r>
          </a:p>
        </p:txBody>
      </p:sp>
      <p:sp>
        <p:nvSpPr>
          <p:cNvPr id="7" name="Tijdelijke aanduiding voor inhoud 2">
            <a:extLst>
              <a:ext uri="{FF2B5EF4-FFF2-40B4-BE49-F238E27FC236}">
                <a16:creationId xmlns:a16="http://schemas.microsoft.com/office/drawing/2014/main" id="{006F03E0-2284-4A03-AFDA-541068586388}"/>
              </a:ext>
            </a:extLst>
          </p:cNvPr>
          <p:cNvSpPr txBox="1">
            <a:spLocks/>
          </p:cNvSpPr>
          <p:nvPr/>
        </p:nvSpPr>
        <p:spPr>
          <a:xfrm>
            <a:off x="693595" y="2346380"/>
            <a:ext cx="10474018" cy="4713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	Je samen de context als uitgangspunt neemt.</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	Voor de hulpverlener: jij betrekt niet de mensen bij de 	behandeling, maar de context betrekt jou! Wees je ervan 	bewust: jij gaat weer weg.</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	Voor het onderwijs: het onderwijs is een relationele realiteit, dat 	betekent dat een oplossing ook altijd relationeel is!</a:t>
            </a:r>
          </a:p>
        </p:txBody>
      </p:sp>
    </p:spTree>
    <p:extLst>
      <p:ext uri="{BB962C8B-B14F-4D97-AF65-F5344CB8AC3E}">
        <p14:creationId xmlns:p14="http://schemas.microsoft.com/office/powerpoint/2010/main" val="2307367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Integraal samenwerken?!</a:t>
            </a:r>
          </a:p>
        </p:txBody>
      </p:sp>
      <p:sp>
        <p:nvSpPr>
          <p:cNvPr id="7" name="Titel 1">
            <a:extLst>
              <a:ext uri="{FF2B5EF4-FFF2-40B4-BE49-F238E27FC236}">
                <a16:creationId xmlns:a16="http://schemas.microsoft.com/office/drawing/2014/main" id="{8F73ED1B-7224-460D-9A20-0DE2458798C9}"/>
              </a:ext>
            </a:extLst>
          </p:cNvPr>
          <p:cNvSpPr txBox="1">
            <a:spLocks/>
          </p:cNvSpPr>
          <p:nvPr/>
        </p:nvSpPr>
        <p:spPr>
          <a:xfrm>
            <a:off x="1977082" y="6379273"/>
            <a:ext cx="7139912" cy="4729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l-NL" sz="1600" b="1" dirty="0">
                <a:solidFill>
                  <a:srgbClr val="3D1C48"/>
                </a:solidFill>
                <a:latin typeface="Source Sans Pro Semibold" panose="020B0503030403020204" pitchFamily="34" charset="77"/>
              </a:rPr>
              <a:t>NRO onderzoek, Wienen et al in </a:t>
            </a:r>
            <a:r>
              <a:rPr lang="nl-NL" sz="1600" b="1" dirty="0" err="1">
                <a:solidFill>
                  <a:srgbClr val="3D1C48"/>
                </a:solidFill>
                <a:latin typeface="Source Sans Pro Semibold" panose="020B0503030403020204" pitchFamily="34" charset="77"/>
              </a:rPr>
              <a:t>press</a:t>
            </a:r>
            <a:endParaRPr lang="nl-NL" sz="1600" b="1" dirty="0">
              <a:solidFill>
                <a:srgbClr val="3D1C48"/>
              </a:solidFill>
              <a:latin typeface="Source Sans Pro Semibold" panose="020B0503030403020204" pitchFamily="34" charset="77"/>
            </a:endParaRPr>
          </a:p>
        </p:txBody>
      </p:sp>
      <p:sp>
        <p:nvSpPr>
          <p:cNvPr id="8" name="Rechthoek 7">
            <a:extLst>
              <a:ext uri="{FF2B5EF4-FFF2-40B4-BE49-F238E27FC236}">
                <a16:creationId xmlns:a16="http://schemas.microsoft.com/office/drawing/2014/main" id="{4F596163-E7DE-44F5-99AF-A676D484D327}"/>
              </a:ext>
            </a:extLst>
          </p:cNvPr>
          <p:cNvSpPr/>
          <p:nvPr/>
        </p:nvSpPr>
        <p:spPr>
          <a:xfrm>
            <a:off x="604464" y="2471944"/>
            <a:ext cx="10785389" cy="2677656"/>
          </a:xfrm>
          <a:prstGeom prst="rect">
            <a:avLst/>
          </a:prstGeom>
        </p:spPr>
        <p:txBody>
          <a:bodyPr wrap="square">
            <a:spAutoFit/>
          </a:bodyPr>
          <a:lstStyle/>
          <a:p>
            <a:pPr marL="457200" indent="-457200">
              <a:buAutoNum type="arabicPeriod"/>
              <a:defRPr/>
            </a:pPr>
            <a:r>
              <a:rPr lang="nl-NL" sz="2400" dirty="0">
                <a:solidFill>
                  <a:srgbClr val="3D1C48"/>
                </a:solidFill>
                <a:latin typeface="Source Sans Pro" panose="020B0503030403020204" pitchFamily="34" charset="0"/>
                <a:ea typeface="Source Sans Pro" panose="020B0503030403020204" pitchFamily="34" charset="0"/>
              </a:rPr>
              <a:t>Let op de andere notitie van tijd van ouder / leraar / hulpverlener;</a:t>
            </a:r>
          </a:p>
          <a:p>
            <a:pPr marL="457200" indent="-457200">
              <a:buAutoNum type="arabicPeriod"/>
              <a:defRPr/>
            </a:pPr>
            <a:r>
              <a:rPr lang="nl-NL" sz="2400" dirty="0">
                <a:solidFill>
                  <a:srgbClr val="3D1C48"/>
                </a:solidFill>
                <a:latin typeface="Source Sans Pro" panose="020B0503030403020204" pitchFamily="34" charset="0"/>
                <a:ea typeface="Source Sans Pro" panose="020B0503030403020204" pitchFamily="34" charset="0"/>
              </a:rPr>
              <a:t>Let op: snel samenwerkingsresultaat vermindert de samenwerkingsnoodzaak; </a:t>
            </a:r>
          </a:p>
          <a:p>
            <a:pPr marL="457200" indent="-457200">
              <a:buAutoNum type="arabicPeriod"/>
              <a:defRPr/>
            </a:pPr>
            <a:r>
              <a:rPr lang="nl-NL" sz="2400" dirty="0">
                <a:solidFill>
                  <a:srgbClr val="3D1C48"/>
                </a:solidFill>
                <a:latin typeface="Source Sans Pro" panose="020B0503030403020204" pitchFamily="34" charset="0"/>
                <a:ea typeface="Source Sans Pro" panose="020B0503030403020204" pitchFamily="34" charset="0"/>
              </a:rPr>
              <a:t>Let op: reductie van complexiteit:</a:t>
            </a:r>
          </a:p>
          <a:p>
            <a:pPr marL="914400" lvl="1" indent="-457200">
              <a:buAutoNum type="arabicPeriod"/>
              <a:defRPr/>
            </a:pPr>
            <a:r>
              <a:rPr lang="nl-NL" sz="2400" dirty="0">
                <a:solidFill>
                  <a:srgbClr val="3D1C48"/>
                </a:solidFill>
                <a:latin typeface="Source Sans Pro" panose="020B0503030403020204" pitchFamily="34" charset="0"/>
                <a:ea typeface="Source Sans Pro" panose="020B0503030403020204" pitchFamily="34" charset="0"/>
              </a:rPr>
              <a:t>Door taal (diagnosetaal);</a:t>
            </a:r>
          </a:p>
          <a:p>
            <a:pPr marL="914400" lvl="1" indent="-457200">
              <a:buAutoNum type="arabicPeriod"/>
              <a:defRPr/>
            </a:pPr>
            <a:r>
              <a:rPr lang="nl-NL" sz="2400" dirty="0">
                <a:solidFill>
                  <a:srgbClr val="3D1C48"/>
                </a:solidFill>
                <a:latin typeface="Source Sans Pro" panose="020B0503030403020204" pitchFamily="34" charset="0"/>
                <a:ea typeface="Source Sans Pro" panose="020B0503030403020204" pitchFamily="34" charset="0"/>
              </a:rPr>
              <a:t>Door verschuiving naar IB of zorgcoördinator; </a:t>
            </a:r>
          </a:p>
          <a:p>
            <a:pPr marL="914400" lvl="1" indent="-457200">
              <a:buAutoNum type="arabicPeriod"/>
              <a:defRPr/>
            </a:pPr>
            <a:r>
              <a:rPr lang="nl-NL" sz="2400" dirty="0">
                <a:solidFill>
                  <a:srgbClr val="3D1C48"/>
                </a:solidFill>
                <a:latin typeface="Source Sans Pro" panose="020B0503030403020204" pitchFamily="34" charset="0"/>
                <a:ea typeface="Source Sans Pro" panose="020B0503030403020204" pitchFamily="34" charset="0"/>
              </a:rPr>
              <a:t>Door ervaring met eerdere gezinsleden.</a:t>
            </a:r>
          </a:p>
          <a:p>
            <a:pPr marL="457200" indent="-457200">
              <a:buAutoNum type="arabicPeriod"/>
              <a:defRPr/>
            </a:pPr>
            <a:r>
              <a:rPr lang="nl-NL" sz="2400" dirty="0">
                <a:solidFill>
                  <a:srgbClr val="3D1C48"/>
                </a:solidFill>
                <a:latin typeface="Source Sans Pro" panose="020B0503030403020204" pitchFamily="34" charset="0"/>
                <a:ea typeface="Source Sans Pro" panose="020B0503030403020204" pitchFamily="34" charset="0"/>
              </a:rPr>
              <a:t>Weinig kennis over wat is gedaan en wat is resultaat, ook niet overdragen;</a:t>
            </a:r>
          </a:p>
        </p:txBody>
      </p:sp>
      <p:pic>
        <p:nvPicPr>
          <p:cNvPr id="11" name="Afbeelding 10">
            <a:extLst>
              <a:ext uri="{FF2B5EF4-FFF2-40B4-BE49-F238E27FC236}">
                <a16:creationId xmlns:a16="http://schemas.microsoft.com/office/drawing/2014/main" id="{C1EED8BA-5419-493B-83C9-227FBE63267F}"/>
              </a:ext>
            </a:extLst>
          </p:cNvPr>
          <p:cNvPicPr>
            <a:picLocks noChangeAspect="1"/>
          </p:cNvPicPr>
          <p:nvPr/>
        </p:nvPicPr>
        <p:blipFill>
          <a:blip r:embed="rId2"/>
          <a:stretch>
            <a:fillRect/>
          </a:stretch>
        </p:blipFill>
        <p:spPr>
          <a:xfrm>
            <a:off x="9782942" y="724995"/>
            <a:ext cx="2048009" cy="1808075"/>
          </a:xfrm>
          <a:prstGeom prst="rect">
            <a:avLst/>
          </a:prstGeom>
        </p:spPr>
      </p:pic>
      <p:pic>
        <p:nvPicPr>
          <p:cNvPr id="9" name="Afbeelding 8">
            <a:extLst>
              <a:ext uri="{FF2B5EF4-FFF2-40B4-BE49-F238E27FC236}">
                <a16:creationId xmlns:a16="http://schemas.microsoft.com/office/drawing/2014/main" id="{F333FDFA-192B-454D-96ED-0152C2499F1B}"/>
              </a:ext>
            </a:extLst>
          </p:cNvPr>
          <p:cNvPicPr>
            <a:picLocks noChangeAspect="1"/>
          </p:cNvPicPr>
          <p:nvPr/>
        </p:nvPicPr>
        <p:blipFill>
          <a:blip r:embed="rId3"/>
          <a:stretch>
            <a:fillRect/>
          </a:stretch>
        </p:blipFill>
        <p:spPr>
          <a:xfrm>
            <a:off x="7216775" y="5891843"/>
            <a:ext cx="3371850" cy="723900"/>
          </a:xfrm>
          <a:prstGeom prst="rect">
            <a:avLst/>
          </a:prstGeom>
        </p:spPr>
      </p:pic>
    </p:spTree>
    <p:extLst>
      <p:ext uri="{BB962C8B-B14F-4D97-AF65-F5344CB8AC3E}">
        <p14:creationId xmlns:p14="http://schemas.microsoft.com/office/powerpoint/2010/main" val="27168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 calcmode="lin" valueType="num">
                                      <p:cBhvr additive="base">
                                        <p:cTn id="2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anim calcmode="lin" valueType="num">
                                      <p:cBhvr additive="base">
                                        <p:cTn id="38"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FEE5A5D-4764-489C-8791-6AFDC4EB2E5C}"/>
              </a:ext>
            </a:extLst>
          </p:cNvPr>
          <p:cNvSpPr>
            <a:spLocks noGrp="1"/>
          </p:cNvSpPr>
          <p:nvPr>
            <p:ph type="body" sz="quarter" idx="14"/>
          </p:nvPr>
        </p:nvSpPr>
        <p:spPr/>
        <p:txBody>
          <a:bodyPr/>
          <a:lstStyle/>
          <a:p>
            <a:endParaRPr lang="nl-NL"/>
          </a:p>
        </p:txBody>
      </p:sp>
      <p:sp>
        <p:nvSpPr>
          <p:cNvPr id="7" name="Titel 6">
            <a:extLst>
              <a:ext uri="{FF2B5EF4-FFF2-40B4-BE49-F238E27FC236}">
                <a16:creationId xmlns:a16="http://schemas.microsoft.com/office/drawing/2014/main" id="{27C59D80-D9F3-480F-8575-3849B7A81BE5}"/>
              </a:ext>
            </a:extLst>
          </p:cNvPr>
          <p:cNvSpPr>
            <a:spLocks noGrp="1"/>
          </p:cNvSpPr>
          <p:nvPr>
            <p:ph type="title"/>
          </p:nvPr>
        </p:nvSpPr>
        <p:spPr/>
        <p:txBody>
          <a:bodyPr/>
          <a:lstStyle/>
          <a:p>
            <a:endParaRPr lang="nl-NL" dirty="0"/>
          </a:p>
        </p:txBody>
      </p:sp>
      <p:sp>
        <p:nvSpPr>
          <p:cNvPr id="9" name="Tijdelijke aanduiding voor inhoud 8">
            <a:extLst>
              <a:ext uri="{FF2B5EF4-FFF2-40B4-BE49-F238E27FC236}">
                <a16:creationId xmlns:a16="http://schemas.microsoft.com/office/drawing/2014/main" id="{BFC184EF-3D0C-4514-BA51-26569FCF1865}"/>
              </a:ext>
            </a:extLst>
          </p:cNvPr>
          <p:cNvSpPr>
            <a:spLocks noGrp="1"/>
          </p:cNvSpPr>
          <p:nvPr>
            <p:ph idx="1"/>
          </p:nvPr>
        </p:nvSpPr>
        <p:spPr/>
        <p:txBody>
          <a:bodyPr/>
          <a:lstStyle/>
          <a:p>
            <a:endParaRPr lang="nl-NL"/>
          </a:p>
        </p:txBody>
      </p:sp>
      <p:sp>
        <p:nvSpPr>
          <p:cNvPr id="10" name="Tijdelijke aanduiding voor inhoud 2">
            <a:extLst>
              <a:ext uri="{FF2B5EF4-FFF2-40B4-BE49-F238E27FC236}">
                <a16:creationId xmlns:a16="http://schemas.microsoft.com/office/drawing/2014/main" id="{8EFBB5E1-E42F-451F-A512-8A3D2A4F266E}"/>
              </a:ext>
            </a:extLst>
          </p:cNvPr>
          <p:cNvSpPr txBox="1">
            <a:spLocks/>
          </p:cNvSpPr>
          <p:nvPr/>
        </p:nvSpPr>
        <p:spPr>
          <a:xfrm>
            <a:off x="1359243" y="2251966"/>
            <a:ext cx="9613557" cy="4606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dirty="0">
                <a:solidFill>
                  <a:srgbClr val="3D1C48"/>
                </a:solidFill>
                <a:latin typeface="Source Sans Pro" panose="020B0503030403020204" pitchFamily="34" charset="0"/>
                <a:ea typeface="Source Sans Pro" panose="020B0503030403020204" pitchFamily="34" charset="0"/>
              </a:rPr>
              <a:t>Creëren we niet een probleem als het medische/psychologisch/ psychiatrisch in plaats van het pedagogische/relationele het dominante discours gaat worden binnen het onderwijs?</a:t>
            </a:r>
          </a:p>
          <a:p>
            <a:pPr marL="0" indent="0" algn="ctr">
              <a:buFont typeface="Arial" panose="020B0604020202020204" pitchFamily="34" charset="0"/>
              <a:buNone/>
            </a:pPr>
            <a:endParaRPr lang="nl-NL" dirty="0">
              <a:solidFill>
                <a:srgbClr val="3D1C48"/>
              </a:solidFill>
              <a:latin typeface="Source Sans Pro" panose="020B0503030403020204" pitchFamily="34" charset="0"/>
              <a:ea typeface="Source Sans Pro" panose="020B0503030403020204" pitchFamily="34" charset="0"/>
            </a:endParaRPr>
          </a:p>
          <a:p>
            <a:pPr marL="0" indent="0" algn="ctr">
              <a:buFont typeface="Arial" panose="020B0604020202020204" pitchFamily="34" charset="0"/>
              <a:buNone/>
            </a:pPr>
            <a:r>
              <a:rPr lang="nl-NL" dirty="0">
                <a:solidFill>
                  <a:srgbClr val="3D1C48"/>
                </a:solidFill>
                <a:latin typeface="Source Sans Pro" panose="020B0503030403020204" pitchFamily="34" charset="0"/>
                <a:ea typeface="Source Sans Pro" panose="020B0503030403020204" pitchFamily="34" charset="0"/>
              </a:rPr>
              <a:t>Waarom zou je nog pedagoog willen zijn als de buitenwereld doet alsof we alles van de specialisten moeten verwachten?</a:t>
            </a:r>
          </a:p>
          <a:p>
            <a:pPr marL="0" indent="0">
              <a:buFont typeface="Arial" panose="020B0604020202020204" pitchFamily="34" charset="0"/>
              <a:buNone/>
            </a:pPr>
            <a:endParaRPr lang="nl-NL" dirty="0">
              <a:solidFill>
                <a:srgbClr val="3D1C48"/>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90694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Preventie</a:t>
            </a:r>
          </a:p>
        </p:txBody>
      </p:sp>
      <p:pic>
        <p:nvPicPr>
          <p:cNvPr id="6" name="Afbeelding 5">
            <a:extLst>
              <a:ext uri="{FF2B5EF4-FFF2-40B4-BE49-F238E27FC236}">
                <a16:creationId xmlns:a16="http://schemas.microsoft.com/office/drawing/2014/main" id="{51D29743-080B-4D8D-BEE0-518BF142F013}"/>
              </a:ext>
            </a:extLst>
          </p:cNvPr>
          <p:cNvPicPr>
            <a:picLocks noChangeAspect="1"/>
          </p:cNvPicPr>
          <p:nvPr/>
        </p:nvPicPr>
        <p:blipFill>
          <a:blip r:embed="rId2"/>
          <a:stretch>
            <a:fillRect/>
          </a:stretch>
        </p:blipFill>
        <p:spPr>
          <a:xfrm>
            <a:off x="869349" y="585787"/>
            <a:ext cx="9810750" cy="5686425"/>
          </a:xfrm>
          <a:prstGeom prst="rect">
            <a:avLst/>
          </a:prstGeom>
        </p:spPr>
      </p:pic>
    </p:spTree>
    <p:extLst>
      <p:ext uri="{BB962C8B-B14F-4D97-AF65-F5344CB8AC3E}">
        <p14:creationId xmlns:p14="http://schemas.microsoft.com/office/powerpoint/2010/main" val="1145956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Preventie</a:t>
            </a:r>
          </a:p>
        </p:txBody>
      </p:sp>
      <p:pic>
        <p:nvPicPr>
          <p:cNvPr id="2" name="Afbeelding 1">
            <a:extLst>
              <a:ext uri="{FF2B5EF4-FFF2-40B4-BE49-F238E27FC236}">
                <a16:creationId xmlns:a16="http://schemas.microsoft.com/office/drawing/2014/main" id="{76574E67-1EC3-4140-BC3C-BCE2A767C09B}"/>
              </a:ext>
            </a:extLst>
          </p:cNvPr>
          <p:cNvPicPr>
            <a:picLocks noChangeAspect="1"/>
          </p:cNvPicPr>
          <p:nvPr/>
        </p:nvPicPr>
        <p:blipFill>
          <a:blip r:embed="rId2"/>
          <a:stretch>
            <a:fillRect/>
          </a:stretch>
        </p:blipFill>
        <p:spPr>
          <a:xfrm>
            <a:off x="4145824" y="0"/>
            <a:ext cx="6618837" cy="6858000"/>
          </a:xfrm>
          <a:prstGeom prst="rect">
            <a:avLst/>
          </a:prstGeom>
        </p:spPr>
      </p:pic>
    </p:spTree>
    <p:extLst>
      <p:ext uri="{BB962C8B-B14F-4D97-AF65-F5344CB8AC3E}">
        <p14:creationId xmlns:p14="http://schemas.microsoft.com/office/powerpoint/2010/main" val="1058121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6" name="Titel 5">
            <a:extLst>
              <a:ext uri="{FF2B5EF4-FFF2-40B4-BE49-F238E27FC236}">
                <a16:creationId xmlns:a16="http://schemas.microsoft.com/office/drawing/2014/main" id="{1D8B976D-3E35-48E5-8DFB-F9FFE054953E}"/>
              </a:ext>
            </a:extLst>
          </p:cNvPr>
          <p:cNvSpPr>
            <a:spLocks noGrp="1"/>
          </p:cNvSpPr>
          <p:nvPr>
            <p:ph type="title"/>
          </p:nvPr>
        </p:nvSpPr>
        <p:spPr/>
        <p:txBody>
          <a:bodyPr/>
          <a:lstStyle/>
          <a:p>
            <a:endParaRPr lang="nl-NL"/>
          </a:p>
        </p:txBody>
      </p:sp>
      <p:pic>
        <p:nvPicPr>
          <p:cNvPr id="1026" name="Picture 2" descr="6650514642764835116368432">
            <a:extLst>
              <a:ext uri="{FF2B5EF4-FFF2-40B4-BE49-F238E27FC236}">
                <a16:creationId xmlns:a16="http://schemas.microsoft.com/office/drawing/2014/main" id="{225C5A6A-D388-4C76-A8F2-0D267BF49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92" y="855662"/>
            <a:ext cx="10547393"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267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216D26A5-70D7-4499-8673-A625FD008323}"/>
              </a:ext>
            </a:extLst>
          </p:cNvPr>
          <p:cNvSpPr>
            <a:spLocks noGrp="1"/>
          </p:cNvSpPr>
          <p:nvPr>
            <p:ph type="title"/>
          </p:nvPr>
        </p:nvSpPr>
        <p:spPr/>
        <p:txBody>
          <a:bodyPr/>
          <a:lstStyle/>
          <a:p>
            <a:r>
              <a:rPr lang="nl-NL" dirty="0"/>
              <a:t>Preventie</a:t>
            </a:r>
          </a:p>
        </p:txBody>
      </p:sp>
      <p:pic>
        <p:nvPicPr>
          <p:cNvPr id="6" name="Afbeelding 5">
            <a:extLst>
              <a:ext uri="{FF2B5EF4-FFF2-40B4-BE49-F238E27FC236}">
                <a16:creationId xmlns:a16="http://schemas.microsoft.com/office/drawing/2014/main" id="{0D21521D-4FE2-447B-BE8C-3B37C6B322EE}"/>
              </a:ext>
            </a:extLst>
          </p:cNvPr>
          <p:cNvPicPr>
            <a:picLocks noChangeAspect="1"/>
          </p:cNvPicPr>
          <p:nvPr/>
        </p:nvPicPr>
        <p:blipFill>
          <a:blip r:embed="rId2"/>
          <a:stretch>
            <a:fillRect/>
          </a:stretch>
        </p:blipFill>
        <p:spPr>
          <a:xfrm>
            <a:off x="593684" y="553230"/>
            <a:ext cx="7988102" cy="5163580"/>
          </a:xfrm>
          <a:prstGeom prst="rect">
            <a:avLst/>
          </a:prstGeom>
        </p:spPr>
      </p:pic>
    </p:spTree>
    <p:extLst>
      <p:ext uri="{BB962C8B-B14F-4D97-AF65-F5344CB8AC3E}">
        <p14:creationId xmlns:p14="http://schemas.microsoft.com/office/powerpoint/2010/main" val="4166270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936E391-65CB-4C0E-ADB0-6F783B68813E}"/>
              </a:ext>
            </a:extLst>
          </p:cNvPr>
          <p:cNvSpPr>
            <a:spLocks noGrp="1"/>
          </p:cNvSpPr>
          <p:nvPr>
            <p:ph type="title"/>
          </p:nvPr>
        </p:nvSpPr>
        <p:spPr>
          <a:xfrm>
            <a:off x="615950" y="503108"/>
            <a:ext cx="10523973" cy="1325563"/>
          </a:xfrm>
        </p:spPr>
        <p:txBody>
          <a:bodyPr>
            <a:normAutofit fontScale="90000"/>
          </a:bodyPr>
          <a:lstStyle/>
          <a:p>
            <a:r>
              <a:rPr lang="nl-NL" dirty="0"/>
              <a:t>Samenwerking gaat eerst over het erkennen van het eigene van de school en daar ook goed in zijn. Een context bouwen waarin:</a:t>
            </a:r>
          </a:p>
        </p:txBody>
      </p:sp>
      <p:sp>
        <p:nvSpPr>
          <p:cNvPr id="10" name="Tijdelijke aanduiding voor inhoud 2">
            <a:extLst>
              <a:ext uri="{FF2B5EF4-FFF2-40B4-BE49-F238E27FC236}">
                <a16:creationId xmlns:a16="http://schemas.microsoft.com/office/drawing/2014/main" id="{61605CE6-9307-4489-8606-3E198345A38C}"/>
              </a:ext>
            </a:extLst>
          </p:cNvPr>
          <p:cNvSpPr>
            <a:spLocks noGrp="1"/>
          </p:cNvSpPr>
          <p:nvPr>
            <p:ph idx="1"/>
          </p:nvPr>
        </p:nvSpPr>
        <p:spPr>
          <a:xfrm>
            <a:off x="937226" y="2026508"/>
            <a:ext cx="10502900" cy="4497859"/>
          </a:xfrm>
        </p:spPr>
        <p:txBody>
          <a:bodyPr>
            <a:normAutofit fontScale="85000" lnSpcReduction="20000"/>
          </a:bodyPr>
          <a:lstStyle/>
          <a:p>
            <a:pPr marL="0" indent="0">
              <a:buNone/>
            </a:pPr>
            <a:endParaRPr lang="nl-NL" sz="3800" dirty="0"/>
          </a:p>
          <a:p>
            <a:pPr marL="514350" indent="-514350">
              <a:buAutoNum type="arabicPeriod"/>
            </a:pPr>
            <a:r>
              <a:rPr lang="nl-NL" sz="3800" dirty="0">
                <a:latin typeface="Source Sans Pro" panose="020B0503030403020204" pitchFamily="34" charset="0"/>
                <a:ea typeface="Source Sans Pro" panose="020B0503030403020204" pitchFamily="34" charset="0"/>
              </a:rPr>
              <a:t>Elke dag gewoon weer relationeel verbinden en daarbinnen overbrengen van kennis, vaardigheden en de wens om volwassen te worden;</a:t>
            </a:r>
          </a:p>
          <a:p>
            <a:pPr marL="514350" indent="-514350">
              <a:buAutoNum type="arabicPeriod"/>
            </a:pPr>
            <a:r>
              <a:rPr lang="nl-NL" sz="3800" dirty="0">
                <a:latin typeface="Source Sans Pro" panose="020B0503030403020204" pitchFamily="34" charset="0"/>
                <a:ea typeface="Source Sans Pro" panose="020B0503030403020204" pitchFamily="34" charset="0"/>
              </a:rPr>
              <a:t>Erkennen: normen zijn relationeel en verschuiven, het echt belangrijke is niet </a:t>
            </a:r>
            <a:r>
              <a:rPr lang="nl-NL" sz="3800" dirty="0" err="1">
                <a:latin typeface="Source Sans Pro" panose="020B0503030403020204" pitchFamily="34" charset="0"/>
                <a:ea typeface="Source Sans Pro" panose="020B0503030403020204" pitchFamily="34" charset="0"/>
              </a:rPr>
              <a:t>testbaar</a:t>
            </a:r>
            <a:r>
              <a:rPr lang="nl-NL" sz="3800" dirty="0">
                <a:latin typeface="Source Sans Pro" panose="020B0503030403020204" pitchFamily="34" charset="0"/>
                <a:ea typeface="Source Sans Pro" panose="020B0503030403020204" pitchFamily="34" charset="0"/>
              </a:rPr>
              <a:t>; </a:t>
            </a:r>
          </a:p>
          <a:p>
            <a:pPr marL="514350" indent="-514350">
              <a:buAutoNum type="arabicPeriod"/>
            </a:pPr>
            <a:r>
              <a:rPr lang="nl-NL" sz="3800" dirty="0">
                <a:latin typeface="Source Sans Pro" panose="020B0503030403020204" pitchFamily="34" charset="0"/>
                <a:ea typeface="Source Sans Pro" panose="020B0503030403020204" pitchFamily="34" charset="0"/>
              </a:rPr>
              <a:t>Kind wordt geleerd het verhaal over zichzelf te vertellen (betekenis), zich te verhouden tot zichzelf en de wereld;</a:t>
            </a:r>
          </a:p>
          <a:p>
            <a:pPr marL="514350" indent="-514350">
              <a:buAutoNum type="arabicPeriod"/>
            </a:pPr>
            <a:r>
              <a:rPr lang="nl-NL" sz="3800" dirty="0">
                <a:latin typeface="Source Sans Pro" panose="020B0503030403020204" pitchFamily="34" charset="0"/>
                <a:ea typeface="Source Sans Pro" panose="020B0503030403020204" pitchFamily="34" charset="0"/>
              </a:rPr>
              <a:t>Van a naar </a:t>
            </a:r>
            <a:r>
              <a:rPr lang="nl-NL" sz="3800" dirty="0" err="1">
                <a:latin typeface="Source Sans Pro" panose="020B0503030403020204" pitchFamily="34" charset="0"/>
                <a:ea typeface="Source Sans Pro" panose="020B0503030403020204" pitchFamily="34" charset="0"/>
              </a:rPr>
              <a:t>z</a:t>
            </a:r>
            <a:r>
              <a:rPr lang="nl-NL" sz="3800" dirty="0">
                <a:latin typeface="Source Sans Pro" panose="020B0503030403020204" pitchFamily="34" charset="0"/>
                <a:ea typeface="Source Sans Pro" panose="020B0503030403020204" pitchFamily="34" charset="0"/>
              </a:rPr>
              <a:t> bestaat niet, kinderen hebben niets: ze zijn;</a:t>
            </a:r>
          </a:p>
          <a:p>
            <a:pPr marL="514350" indent="-514350">
              <a:buAutoNum type="arabicPeriod"/>
            </a:pPr>
            <a:r>
              <a:rPr lang="nl-NL" sz="3800" dirty="0">
                <a:latin typeface="Source Sans Pro" panose="020B0503030403020204" pitchFamily="34" charset="0"/>
                <a:ea typeface="Source Sans Pro" panose="020B0503030403020204" pitchFamily="34" charset="0"/>
              </a:rPr>
              <a:t>De notie van hoop!</a:t>
            </a:r>
          </a:p>
          <a:p>
            <a:pPr marL="0" indent="0">
              <a:buNone/>
            </a:pPr>
            <a:endParaRPr lang="nl-NL" dirty="0"/>
          </a:p>
        </p:txBody>
      </p:sp>
    </p:spTree>
    <p:extLst>
      <p:ext uri="{BB962C8B-B14F-4D97-AF65-F5344CB8AC3E}">
        <p14:creationId xmlns:p14="http://schemas.microsoft.com/office/powerpoint/2010/main" val="162006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936E391-65CB-4C0E-ADB0-6F783B68813E}"/>
              </a:ext>
            </a:extLst>
          </p:cNvPr>
          <p:cNvSpPr>
            <a:spLocks noGrp="1"/>
          </p:cNvSpPr>
          <p:nvPr>
            <p:ph type="title"/>
          </p:nvPr>
        </p:nvSpPr>
        <p:spPr>
          <a:xfrm>
            <a:off x="510060" y="372675"/>
            <a:ext cx="10991642" cy="1325563"/>
          </a:xfrm>
        </p:spPr>
        <p:txBody>
          <a:bodyPr>
            <a:normAutofit/>
          </a:bodyPr>
          <a:lstStyle/>
          <a:p>
            <a:r>
              <a:rPr lang="nl-NL" dirty="0"/>
              <a:t>Samenwerking kan niet los van debat</a:t>
            </a:r>
          </a:p>
        </p:txBody>
      </p:sp>
      <p:pic>
        <p:nvPicPr>
          <p:cNvPr id="6" name="Afbeelding 5">
            <a:extLst>
              <a:ext uri="{FF2B5EF4-FFF2-40B4-BE49-F238E27FC236}">
                <a16:creationId xmlns:a16="http://schemas.microsoft.com/office/drawing/2014/main" id="{9029D597-4926-44E2-9077-31FA4AE9356D}"/>
              </a:ext>
            </a:extLst>
          </p:cNvPr>
          <p:cNvPicPr>
            <a:picLocks noChangeAspect="1"/>
          </p:cNvPicPr>
          <p:nvPr/>
        </p:nvPicPr>
        <p:blipFill>
          <a:blip r:embed="rId2"/>
          <a:stretch>
            <a:fillRect/>
          </a:stretch>
        </p:blipFill>
        <p:spPr>
          <a:xfrm>
            <a:off x="615520" y="1359347"/>
            <a:ext cx="8191070" cy="3274437"/>
          </a:xfrm>
          <a:prstGeom prst="rect">
            <a:avLst/>
          </a:prstGeom>
        </p:spPr>
      </p:pic>
      <p:pic>
        <p:nvPicPr>
          <p:cNvPr id="4" name="Tijdelijke aanduiding voor inhoud 3">
            <a:extLst>
              <a:ext uri="{FF2B5EF4-FFF2-40B4-BE49-F238E27FC236}">
                <a16:creationId xmlns:a16="http://schemas.microsoft.com/office/drawing/2014/main" id="{026A10FC-DDF2-4871-87BF-31826C31896F}"/>
              </a:ext>
            </a:extLst>
          </p:cNvPr>
          <p:cNvPicPr>
            <a:picLocks noGrp="1" noChangeAspect="1"/>
          </p:cNvPicPr>
          <p:nvPr>
            <p:ph idx="1"/>
          </p:nvPr>
        </p:nvPicPr>
        <p:blipFill>
          <a:blip r:embed="rId3"/>
          <a:stretch>
            <a:fillRect/>
          </a:stretch>
        </p:blipFill>
        <p:spPr>
          <a:xfrm>
            <a:off x="3131571" y="2361753"/>
            <a:ext cx="6763743" cy="3136900"/>
          </a:xfrm>
          <a:prstGeom prst="rect">
            <a:avLst/>
          </a:prstGeom>
        </p:spPr>
      </p:pic>
      <p:pic>
        <p:nvPicPr>
          <p:cNvPr id="8" name="Afbeelding 7">
            <a:extLst>
              <a:ext uri="{FF2B5EF4-FFF2-40B4-BE49-F238E27FC236}">
                <a16:creationId xmlns:a16="http://schemas.microsoft.com/office/drawing/2014/main" id="{02A9214D-2EB4-45D7-A856-716E33F7981B}"/>
              </a:ext>
            </a:extLst>
          </p:cNvPr>
          <p:cNvPicPr>
            <a:picLocks noChangeAspect="1"/>
          </p:cNvPicPr>
          <p:nvPr/>
        </p:nvPicPr>
        <p:blipFill>
          <a:blip r:embed="rId4"/>
          <a:stretch>
            <a:fillRect/>
          </a:stretch>
        </p:blipFill>
        <p:spPr>
          <a:xfrm>
            <a:off x="5613400" y="3290341"/>
            <a:ext cx="5808362" cy="3761721"/>
          </a:xfrm>
          <a:prstGeom prst="rect">
            <a:avLst/>
          </a:prstGeom>
        </p:spPr>
      </p:pic>
    </p:spTree>
    <p:extLst>
      <p:ext uri="{BB962C8B-B14F-4D97-AF65-F5344CB8AC3E}">
        <p14:creationId xmlns:p14="http://schemas.microsoft.com/office/powerpoint/2010/main" val="7771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jdelijke aanduiding voor inhoud 3">
            <a:extLst>
              <a:ext uri="{FF2B5EF4-FFF2-40B4-BE49-F238E27FC236}">
                <a16:creationId xmlns:a16="http://schemas.microsoft.com/office/drawing/2014/main" id="{CB55E95B-A974-40C0-BFBD-90DCB888EE1A}"/>
              </a:ext>
            </a:extLst>
          </p:cNvPr>
          <p:cNvSpPr>
            <a:spLocks noGrp="1"/>
          </p:cNvSpPr>
          <p:nvPr>
            <p:ph idx="1"/>
          </p:nvPr>
        </p:nvSpPr>
        <p:spPr/>
        <p:txBody>
          <a:bodyPr/>
          <a:lstStyle/>
          <a:p>
            <a:endParaRPr lang="nl-NL"/>
          </a:p>
        </p:txBody>
      </p:sp>
      <p:sp>
        <p:nvSpPr>
          <p:cNvPr id="7" name="Titel 6">
            <a:extLst>
              <a:ext uri="{FF2B5EF4-FFF2-40B4-BE49-F238E27FC236}">
                <a16:creationId xmlns:a16="http://schemas.microsoft.com/office/drawing/2014/main" id="{17F64F89-0806-405C-A534-4DEFB2057EED}"/>
              </a:ext>
            </a:extLst>
          </p:cNvPr>
          <p:cNvSpPr>
            <a:spLocks noGrp="1"/>
          </p:cNvSpPr>
          <p:nvPr>
            <p:ph type="title"/>
          </p:nvPr>
        </p:nvSpPr>
        <p:spPr/>
        <p:txBody>
          <a:bodyPr/>
          <a:lstStyle/>
          <a:p>
            <a:endParaRPr lang="nl-NL"/>
          </a:p>
        </p:txBody>
      </p:sp>
      <p:pic>
        <p:nvPicPr>
          <p:cNvPr id="9" name="Afbeelding 8">
            <a:extLst>
              <a:ext uri="{FF2B5EF4-FFF2-40B4-BE49-F238E27FC236}">
                <a16:creationId xmlns:a16="http://schemas.microsoft.com/office/drawing/2014/main" id="{0C6899E4-79A8-4653-A2E8-7FCE8C58CBC9}"/>
              </a:ext>
            </a:extLst>
          </p:cNvPr>
          <p:cNvPicPr>
            <a:picLocks noChangeAspect="1"/>
          </p:cNvPicPr>
          <p:nvPr/>
        </p:nvPicPr>
        <p:blipFill>
          <a:blip r:embed="rId2"/>
          <a:stretch>
            <a:fillRect/>
          </a:stretch>
        </p:blipFill>
        <p:spPr>
          <a:xfrm>
            <a:off x="647479" y="1198397"/>
            <a:ext cx="10147468" cy="5103549"/>
          </a:xfrm>
          <a:prstGeom prst="rect">
            <a:avLst/>
          </a:prstGeom>
        </p:spPr>
      </p:pic>
      <p:sp>
        <p:nvSpPr>
          <p:cNvPr id="2" name="Tekstvak 1">
            <a:extLst>
              <a:ext uri="{FF2B5EF4-FFF2-40B4-BE49-F238E27FC236}">
                <a16:creationId xmlns:a16="http://schemas.microsoft.com/office/drawing/2014/main" id="{A7088431-67AB-4CBB-A1D7-DE7702941A36}"/>
              </a:ext>
            </a:extLst>
          </p:cNvPr>
          <p:cNvSpPr txBox="1"/>
          <p:nvPr/>
        </p:nvSpPr>
        <p:spPr>
          <a:xfrm>
            <a:off x="1699088" y="6418372"/>
            <a:ext cx="8044249" cy="369332"/>
          </a:xfrm>
          <a:prstGeom prst="rect">
            <a:avLst/>
          </a:prstGeom>
          <a:noFill/>
        </p:spPr>
        <p:txBody>
          <a:bodyPr wrap="square" rtlCol="0">
            <a:spAutoFit/>
          </a:bodyPr>
          <a:lstStyle/>
          <a:p>
            <a:r>
              <a:rPr lang="nl-NL" dirty="0"/>
              <a:t>Rapportage Monitor Passend Onderwijs – oktober 2018, DUO Onderwijsonderzoek</a:t>
            </a:r>
          </a:p>
        </p:txBody>
      </p:sp>
    </p:spTree>
    <p:extLst>
      <p:ext uri="{BB962C8B-B14F-4D97-AF65-F5344CB8AC3E}">
        <p14:creationId xmlns:p14="http://schemas.microsoft.com/office/powerpoint/2010/main" val="3350309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jdelijke aanduiding voor inhoud 3">
            <a:extLst>
              <a:ext uri="{FF2B5EF4-FFF2-40B4-BE49-F238E27FC236}">
                <a16:creationId xmlns:a16="http://schemas.microsoft.com/office/drawing/2014/main" id="{CB55E95B-A974-40C0-BFBD-90DCB888EE1A}"/>
              </a:ext>
            </a:extLst>
          </p:cNvPr>
          <p:cNvSpPr>
            <a:spLocks noGrp="1"/>
          </p:cNvSpPr>
          <p:nvPr>
            <p:ph idx="1"/>
          </p:nvPr>
        </p:nvSpPr>
        <p:spPr/>
        <p:txBody>
          <a:bodyPr/>
          <a:lstStyle/>
          <a:p>
            <a:endParaRPr lang="nl-NL"/>
          </a:p>
        </p:txBody>
      </p:sp>
      <p:sp>
        <p:nvSpPr>
          <p:cNvPr id="7" name="Titel 6">
            <a:extLst>
              <a:ext uri="{FF2B5EF4-FFF2-40B4-BE49-F238E27FC236}">
                <a16:creationId xmlns:a16="http://schemas.microsoft.com/office/drawing/2014/main" id="{17F64F89-0806-405C-A534-4DEFB2057EED}"/>
              </a:ext>
            </a:extLst>
          </p:cNvPr>
          <p:cNvSpPr>
            <a:spLocks noGrp="1"/>
          </p:cNvSpPr>
          <p:nvPr>
            <p:ph type="title"/>
          </p:nvPr>
        </p:nvSpPr>
        <p:spPr/>
        <p:txBody>
          <a:bodyPr/>
          <a:lstStyle/>
          <a:p>
            <a:endParaRPr lang="nl-NL"/>
          </a:p>
        </p:txBody>
      </p:sp>
      <p:pic>
        <p:nvPicPr>
          <p:cNvPr id="6" name="Afbeelding 5">
            <a:extLst>
              <a:ext uri="{FF2B5EF4-FFF2-40B4-BE49-F238E27FC236}">
                <a16:creationId xmlns:a16="http://schemas.microsoft.com/office/drawing/2014/main" id="{822CA6A9-AE22-4630-942D-5CE44175D80E}"/>
              </a:ext>
            </a:extLst>
          </p:cNvPr>
          <p:cNvPicPr>
            <a:picLocks noChangeAspect="1"/>
          </p:cNvPicPr>
          <p:nvPr/>
        </p:nvPicPr>
        <p:blipFill>
          <a:blip r:embed="rId2"/>
          <a:stretch>
            <a:fillRect/>
          </a:stretch>
        </p:blipFill>
        <p:spPr>
          <a:xfrm>
            <a:off x="1339773" y="578873"/>
            <a:ext cx="9206694" cy="5896068"/>
          </a:xfrm>
          <a:prstGeom prst="rect">
            <a:avLst/>
          </a:prstGeom>
        </p:spPr>
      </p:pic>
    </p:spTree>
    <p:extLst>
      <p:ext uri="{BB962C8B-B14F-4D97-AF65-F5344CB8AC3E}">
        <p14:creationId xmlns:p14="http://schemas.microsoft.com/office/powerpoint/2010/main" val="1031133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F0948D0-FDE9-4914-8B70-9E41F282BC8D}"/>
              </a:ext>
            </a:extLst>
          </p:cNvPr>
          <p:cNvSpPr>
            <a:spLocks noGrp="1"/>
          </p:cNvSpPr>
          <p:nvPr>
            <p:ph idx="1"/>
          </p:nvPr>
        </p:nvSpPr>
        <p:spPr>
          <a:xfrm>
            <a:off x="614946" y="3429000"/>
            <a:ext cx="7494192" cy="2305063"/>
          </a:xfrm>
        </p:spPr>
        <p:txBody>
          <a:bodyPr>
            <a:normAutofit/>
          </a:bodyPr>
          <a:lstStyle/>
          <a:p>
            <a:pPr marL="0" indent="0">
              <a:buNone/>
            </a:pPr>
            <a:r>
              <a:rPr lang="nl-NL" dirty="0"/>
              <a:t>Bert Wienen</a:t>
            </a:r>
          </a:p>
          <a:p>
            <a:pPr marL="0" indent="0">
              <a:buNone/>
            </a:pPr>
            <a:r>
              <a:rPr lang="nl-NL" dirty="0"/>
              <a:t>Hogeschool Windesheim</a:t>
            </a:r>
          </a:p>
          <a:p>
            <a:pPr marL="0" indent="0">
              <a:buNone/>
            </a:pPr>
            <a:r>
              <a:rPr lang="nl-NL" dirty="0">
                <a:hlinkClick r:id="rId2"/>
              </a:rPr>
              <a:t>b.wienen@windesheim.nl</a:t>
            </a:r>
            <a:endParaRPr lang="nl-NL" dirty="0"/>
          </a:p>
          <a:p>
            <a:pPr marL="0" indent="0">
              <a:buNone/>
            </a:pPr>
            <a:r>
              <a:rPr lang="nl-NL" dirty="0"/>
              <a:t>06 504 827 94</a:t>
            </a:r>
          </a:p>
          <a:p>
            <a:pPr>
              <a:defRPr/>
            </a:pPr>
            <a:endParaRPr lang="nl-NL" dirty="0">
              <a:solidFill>
                <a:srgbClr val="3D1C48"/>
              </a:solidFill>
              <a:latin typeface="Source Sans Pro Black"/>
            </a:endParaRPr>
          </a:p>
          <a:p>
            <a:pPr marL="0" indent="0">
              <a:buNone/>
            </a:pPr>
            <a:endParaRPr lang="nl-NL" dirty="0"/>
          </a:p>
        </p:txBody>
      </p:sp>
      <p:sp>
        <p:nvSpPr>
          <p:cNvPr id="4" name="Titel 3">
            <a:extLst>
              <a:ext uri="{FF2B5EF4-FFF2-40B4-BE49-F238E27FC236}">
                <a16:creationId xmlns:a16="http://schemas.microsoft.com/office/drawing/2014/main" id="{09CE4DC2-B387-4757-83B6-0A64AB088D4E}"/>
              </a:ext>
            </a:extLst>
          </p:cNvPr>
          <p:cNvSpPr>
            <a:spLocks noGrp="1"/>
          </p:cNvSpPr>
          <p:nvPr>
            <p:ph type="title"/>
          </p:nvPr>
        </p:nvSpPr>
        <p:spPr/>
        <p:txBody>
          <a:bodyPr/>
          <a:lstStyle/>
          <a:p>
            <a:endParaRPr lang="nl-NL"/>
          </a:p>
        </p:txBody>
      </p:sp>
      <p:sp>
        <p:nvSpPr>
          <p:cNvPr id="5" name="Tijdelijke aanduiding voor tekst 4">
            <a:extLst>
              <a:ext uri="{FF2B5EF4-FFF2-40B4-BE49-F238E27FC236}">
                <a16:creationId xmlns:a16="http://schemas.microsoft.com/office/drawing/2014/main" id="{9B505A1E-0681-47EB-86D6-103555A3B682}"/>
              </a:ext>
            </a:extLst>
          </p:cNvPr>
          <p:cNvSpPr>
            <a:spLocks noGrp="1"/>
          </p:cNvSpPr>
          <p:nvPr>
            <p:ph type="body" sz="quarter" idx="14"/>
          </p:nvPr>
        </p:nvSpPr>
        <p:spPr/>
        <p:txBody>
          <a:bodyPr/>
          <a:lstStyle/>
          <a:p>
            <a:endParaRPr lang="nl-NL"/>
          </a:p>
        </p:txBody>
      </p:sp>
      <p:pic>
        <p:nvPicPr>
          <p:cNvPr id="15" name="Tijdelijke aanduiding voor afbeelding 14" descr="Afbeelding met persoon, kleding&#10;&#10;Automatisch gegenereerde beschrijving">
            <a:extLst>
              <a:ext uri="{FF2B5EF4-FFF2-40B4-BE49-F238E27FC236}">
                <a16:creationId xmlns:a16="http://schemas.microsoft.com/office/drawing/2014/main" id="{1F429D1D-D517-4A66-B9BF-E89DAFEA5D4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3" name="Afbeelding 2">
            <a:extLst>
              <a:ext uri="{FF2B5EF4-FFF2-40B4-BE49-F238E27FC236}">
                <a16:creationId xmlns:a16="http://schemas.microsoft.com/office/drawing/2014/main" id="{59E297FF-71EA-465F-9259-2E768CDCBE46}"/>
              </a:ext>
            </a:extLst>
          </p:cNvPr>
          <p:cNvPicPr>
            <a:picLocks noChangeAspect="1"/>
          </p:cNvPicPr>
          <p:nvPr/>
        </p:nvPicPr>
        <p:blipFill>
          <a:blip r:embed="rId4"/>
          <a:stretch>
            <a:fillRect/>
          </a:stretch>
        </p:blipFill>
        <p:spPr>
          <a:xfrm>
            <a:off x="0" y="58866"/>
            <a:ext cx="2657475" cy="2514600"/>
          </a:xfrm>
          <a:prstGeom prst="rect">
            <a:avLst/>
          </a:prstGeom>
        </p:spPr>
      </p:pic>
    </p:spTree>
    <p:extLst>
      <p:ext uri="{BB962C8B-B14F-4D97-AF65-F5344CB8AC3E}">
        <p14:creationId xmlns:p14="http://schemas.microsoft.com/office/powerpoint/2010/main" val="18044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90A8C28B-1898-48DF-9E73-D3932036CD30}"/>
              </a:ext>
            </a:extLst>
          </p:cNvPr>
          <p:cNvSpPr>
            <a:spLocks noGrp="1"/>
          </p:cNvSpPr>
          <p:nvPr>
            <p:ph type="title"/>
          </p:nvPr>
        </p:nvSpPr>
        <p:spPr/>
        <p:txBody>
          <a:bodyPr/>
          <a:lstStyle/>
          <a:p>
            <a:r>
              <a:rPr lang="nl-NL" dirty="0"/>
              <a:t>Identiteitsverwerving</a:t>
            </a:r>
          </a:p>
        </p:txBody>
      </p:sp>
      <p:sp>
        <p:nvSpPr>
          <p:cNvPr id="7" name="Tijdelijke aanduiding voor inhoud 2">
            <a:extLst>
              <a:ext uri="{FF2B5EF4-FFF2-40B4-BE49-F238E27FC236}">
                <a16:creationId xmlns:a16="http://schemas.microsoft.com/office/drawing/2014/main" id="{2C7D71C6-2C4C-4B21-B8B7-9EBBC3FBB7D9}"/>
              </a:ext>
            </a:extLst>
          </p:cNvPr>
          <p:cNvSpPr txBox="1">
            <a:spLocks/>
          </p:cNvSpPr>
          <p:nvPr/>
        </p:nvSpPr>
        <p:spPr>
          <a:xfrm>
            <a:off x="1105513" y="2204864"/>
            <a:ext cx="10250345" cy="38757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solidFill>
                  <a:srgbClr val="3D1C48"/>
                </a:solidFill>
                <a:latin typeface="Source Sans Pro" panose="020B0503030403020204" pitchFamily="34" charset="0"/>
                <a:ea typeface="Source Sans Pro" panose="020B0503030403020204" pitchFamily="34" charset="0"/>
              </a:rPr>
              <a:t>Twee polen:</a:t>
            </a:r>
          </a:p>
          <a:p>
            <a:pPr marL="0" indent="0">
              <a:buFont typeface="Arial" panose="020B0604020202020204" pitchFamily="34" charset="0"/>
              <a:buNone/>
            </a:pPr>
            <a:endParaRPr lang="nl-NL">
              <a:solidFill>
                <a:srgbClr val="3D1C48"/>
              </a:solidFill>
              <a:latin typeface="Source Sans Pro" panose="020B0503030403020204" pitchFamily="34" charset="0"/>
              <a:ea typeface="Source Sans Pro" panose="020B0503030403020204" pitchFamily="34" charset="0"/>
            </a:endParaRPr>
          </a:p>
          <a:p>
            <a:pPr marL="0" indent="0">
              <a:buFont typeface="Arial" panose="020B0604020202020204" pitchFamily="34" charset="0"/>
              <a:buNone/>
            </a:pPr>
            <a:r>
              <a:rPr lang="nl-NL">
                <a:solidFill>
                  <a:srgbClr val="3D1C48"/>
                </a:solidFill>
                <a:latin typeface="Source Sans Pro" panose="020B0503030403020204" pitchFamily="34" charset="0"/>
                <a:ea typeface="Source Sans Pro" panose="020B0503030403020204" pitchFamily="34" charset="0"/>
              </a:rPr>
              <a:t>Identificatie 							Separatie</a:t>
            </a:r>
          </a:p>
          <a:p>
            <a:pPr marL="0" indent="0">
              <a:buFont typeface="Arial" panose="020B0604020202020204" pitchFamily="34" charset="0"/>
              <a:buNone/>
            </a:pPr>
            <a:endParaRPr lang="nl-NL">
              <a:solidFill>
                <a:srgbClr val="3D1C48"/>
              </a:solidFill>
              <a:latin typeface="Source Sans Pro" panose="020B0503030403020204" pitchFamily="34" charset="0"/>
              <a:ea typeface="Source Sans Pro" panose="020B0503030403020204" pitchFamily="34" charset="0"/>
            </a:endParaRPr>
          </a:p>
          <a:p>
            <a:pPr marL="385763" indent="-385763">
              <a:buFont typeface="Arial" panose="020B0604020202020204" pitchFamily="34" charset="0"/>
              <a:buAutoNum type="arabicPeriod"/>
            </a:pPr>
            <a:r>
              <a:rPr lang="nl-NL">
                <a:solidFill>
                  <a:srgbClr val="3D1C48"/>
                </a:solidFill>
                <a:latin typeface="Source Sans Pro" panose="020B0503030403020204" pitchFamily="34" charset="0"/>
                <a:ea typeface="Source Sans Pro" panose="020B0503030403020204" pitchFamily="34" charset="0"/>
              </a:rPr>
              <a:t>Verhouding t.o.v. autoriteit</a:t>
            </a:r>
          </a:p>
          <a:p>
            <a:pPr marL="385763" indent="-385763">
              <a:buFont typeface="Arial" panose="020B0604020202020204" pitchFamily="34" charset="0"/>
              <a:buAutoNum type="arabicPeriod"/>
            </a:pPr>
            <a:r>
              <a:rPr lang="nl-NL">
                <a:solidFill>
                  <a:srgbClr val="3D1C48"/>
                </a:solidFill>
                <a:latin typeface="Source Sans Pro" panose="020B0503030403020204" pitchFamily="34" charset="0"/>
                <a:ea typeface="Source Sans Pro" panose="020B0503030403020204" pitchFamily="34" charset="0"/>
              </a:rPr>
              <a:t>Verhouding t.o.v. andere geslacht</a:t>
            </a:r>
          </a:p>
          <a:p>
            <a:pPr marL="385763" indent="-385763">
              <a:buFont typeface="Arial" panose="020B0604020202020204" pitchFamily="34" charset="0"/>
              <a:buAutoNum type="arabicPeriod"/>
            </a:pPr>
            <a:r>
              <a:rPr lang="nl-NL">
                <a:solidFill>
                  <a:srgbClr val="3D1C48"/>
                </a:solidFill>
                <a:latin typeface="Source Sans Pro" panose="020B0503030403020204" pitchFamily="34" charset="0"/>
                <a:ea typeface="Source Sans Pro" panose="020B0503030403020204" pitchFamily="34" charset="0"/>
              </a:rPr>
              <a:t>Verhouding t.o.v. andere gelijke</a:t>
            </a:r>
          </a:p>
          <a:p>
            <a:pPr marL="385763" indent="-385763">
              <a:buFont typeface="Arial" panose="020B0604020202020204" pitchFamily="34" charset="0"/>
              <a:buAutoNum type="arabicPeriod"/>
            </a:pPr>
            <a:r>
              <a:rPr lang="nl-NL">
                <a:solidFill>
                  <a:srgbClr val="3D1C48"/>
                </a:solidFill>
                <a:latin typeface="Source Sans Pro" panose="020B0503030403020204" pitchFamily="34" charset="0"/>
                <a:ea typeface="Source Sans Pro" panose="020B0503030403020204" pitchFamily="34" charset="0"/>
              </a:rPr>
              <a:t>Verhouding t.o.v. zichzelf</a:t>
            </a:r>
          </a:p>
          <a:p>
            <a:pPr marL="385763" indent="-385763">
              <a:buFont typeface="Arial" panose="020B0604020202020204" pitchFamily="34" charset="0"/>
              <a:buAutoNum type="arabicPeriod"/>
            </a:pPr>
            <a:endParaRPr lang="nl-NL" dirty="0"/>
          </a:p>
        </p:txBody>
      </p:sp>
      <p:cxnSp>
        <p:nvCxnSpPr>
          <p:cNvPr id="9" name="Rechte verbindingslijn met pijl 8">
            <a:extLst>
              <a:ext uri="{FF2B5EF4-FFF2-40B4-BE49-F238E27FC236}">
                <a16:creationId xmlns:a16="http://schemas.microsoft.com/office/drawing/2014/main" id="{606F3A7B-3B31-46C0-8B89-54E633244B49}"/>
              </a:ext>
            </a:extLst>
          </p:cNvPr>
          <p:cNvCxnSpPr/>
          <p:nvPr/>
        </p:nvCxnSpPr>
        <p:spPr>
          <a:xfrm>
            <a:off x="3546389" y="3385863"/>
            <a:ext cx="5570604" cy="0"/>
          </a:xfrm>
          <a:prstGeom prst="straightConnector1">
            <a:avLst/>
          </a:prstGeom>
          <a:ln w="603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218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4" name="Titel 3">
            <a:extLst>
              <a:ext uri="{FF2B5EF4-FFF2-40B4-BE49-F238E27FC236}">
                <a16:creationId xmlns:a16="http://schemas.microsoft.com/office/drawing/2014/main" id="{90A8C28B-1898-48DF-9E73-D3932036CD30}"/>
              </a:ext>
            </a:extLst>
          </p:cNvPr>
          <p:cNvSpPr>
            <a:spLocks noGrp="1"/>
          </p:cNvSpPr>
          <p:nvPr>
            <p:ph type="title"/>
          </p:nvPr>
        </p:nvSpPr>
        <p:spPr/>
        <p:txBody>
          <a:bodyPr/>
          <a:lstStyle/>
          <a:p>
            <a:r>
              <a:rPr lang="nl-NL" dirty="0"/>
              <a:t>Separatie</a:t>
            </a:r>
          </a:p>
        </p:txBody>
      </p:sp>
      <p:sp>
        <p:nvSpPr>
          <p:cNvPr id="8" name="Tijdelijke aanduiding voor inhoud 2">
            <a:extLst>
              <a:ext uri="{FF2B5EF4-FFF2-40B4-BE49-F238E27FC236}">
                <a16:creationId xmlns:a16="http://schemas.microsoft.com/office/drawing/2014/main" id="{9DE96A73-7587-4DE1-BFFA-267BCAB7D25B}"/>
              </a:ext>
            </a:extLst>
          </p:cNvPr>
          <p:cNvSpPr txBox="1">
            <a:spLocks/>
          </p:cNvSpPr>
          <p:nvPr/>
        </p:nvSpPr>
        <p:spPr>
          <a:xfrm>
            <a:off x="1073770" y="1342973"/>
            <a:ext cx="9936099" cy="228041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p>
          <a:p>
            <a:pPr marL="0" indent="0">
              <a:buFont typeface="Arial" panose="020B0604020202020204" pitchFamily="34" charset="0"/>
              <a:buNone/>
            </a:pPr>
            <a:r>
              <a:rPr lang="nl-NL" sz="3300" dirty="0">
                <a:solidFill>
                  <a:srgbClr val="3D1C48"/>
                </a:solidFill>
                <a:latin typeface="Source Sans Pro Black" panose="020B0503030403020204"/>
              </a:rPr>
              <a:t>Voorbeeld: </a:t>
            </a:r>
          </a:p>
          <a:p>
            <a:pPr marL="0" indent="0">
              <a:buFont typeface="Arial" panose="020B0604020202020204" pitchFamily="34" charset="0"/>
              <a:buNone/>
            </a:pPr>
            <a:endParaRPr lang="nl-NL" sz="3300" dirty="0">
              <a:solidFill>
                <a:srgbClr val="3D1C48"/>
              </a:solidFill>
              <a:latin typeface="Source Sans Pro Black" panose="020B0503030403020204"/>
            </a:endParaRPr>
          </a:p>
          <a:p>
            <a:pPr marL="0" indent="0">
              <a:buFont typeface="Arial" panose="020B0604020202020204" pitchFamily="34" charset="0"/>
              <a:buNone/>
            </a:pPr>
            <a:r>
              <a:rPr lang="nl-NL" sz="3300" dirty="0">
                <a:solidFill>
                  <a:srgbClr val="3D1C48"/>
                </a:solidFill>
                <a:latin typeface="Source Sans Pro Black" panose="020B0503030403020204"/>
              </a:rPr>
              <a:t>Kind van 2 jaar ontdekt de woorden: ‘ik’ en ‘nee’</a:t>
            </a:r>
          </a:p>
          <a:p>
            <a:pPr marL="0" indent="0">
              <a:buFont typeface="Arial" panose="020B0604020202020204" pitchFamily="34" charset="0"/>
              <a:buNone/>
            </a:pPr>
            <a:endParaRPr lang="nl-NL" sz="3300" dirty="0">
              <a:solidFill>
                <a:srgbClr val="3D1C48"/>
              </a:solidFill>
              <a:latin typeface="Source Sans Pro Black" panose="020B0503030403020204"/>
            </a:endParaRPr>
          </a:p>
          <a:p>
            <a:pPr marL="0" indent="0">
              <a:buFont typeface="Arial" panose="020B0604020202020204" pitchFamily="34" charset="0"/>
              <a:buNone/>
            </a:pPr>
            <a:r>
              <a:rPr lang="nl-NL" sz="3300" dirty="0">
                <a:solidFill>
                  <a:srgbClr val="3D1C48"/>
                </a:solidFill>
                <a:latin typeface="Source Sans Pro Black" panose="020B0503030403020204"/>
              </a:rPr>
              <a:t>Opvallend: in vroegere literatuur: ‘de trots-periode’ en nu ‘terrible </a:t>
            </a:r>
            <a:r>
              <a:rPr lang="nl-NL" sz="3300" dirty="0" err="1">
                <a:solidFill>
                  <a:srgbClr val="3D1C48"/>
                </a:solidFill>
                <a:latin typeface="Source Sans Pro Black" panose="020B0503030403020204"/>
              </a:rPr>
              <a:t>two</a:t>
            </a:r>
            <a:r>
              <a:rPr lang="nl-NL" sz="3300" dirty="0">
                <a:solidFill>
                  <a:srgbClr val="3D1C48"/>
                </a:solidFill>
                <a:latin typeface="Source Sans Pro Black" panose="020B0503030403020204"/>
              </a:rPr>
              <a:t> periode’</a:t>
            </a:r>
          </a:p>
        </p:txBody>
      </p:sp>
      <p:pic>
        <p:nvPicPr>
          <p:cNvPr id="10" name="Afbeelding 9">
            <a:extLst>
              <a:ext uri="{FF2B5EF4-FFF2-40B4-BE49-F238E27FC236}">
                <a16:creationId xmlns:a16="http://schemas.microsoft.com/office/drawing/2014/main" id="{537C9EA4-D596-435E-AB2E-66FB6DB64A9C}"/>
              </a:ext>
            </a:extLst>
          </p:cNvPr>
          <p:cNvPicPr>
            <a:picLocks noChangeAspect="1"/>
          </p:cNvPicPr>
          <p:nvPr/>
        </p:nvPicPr>
        <p:blipFill>
          <a:blip r:embed="rId2"/>
          <a:stretch>
            <a:fillRect/>
          </a:stretch>
        </p:blipFill>
        <p:spPr>
          <a:xfrm>
            <a:off x="4824420" y="3623388"/>
            <a:ext cx="7103420" cy="2260320"/>
          </a:xfrm>
          <a:prstGeom prst="rect">
            <a:avLst/>
          </a:prstGeom>
        </p:spPr>
      </p:pic>
      <p:pic>
        <p:nvPicPr>
          <p:cNvPr id="11" name="Afbeelding 10">
            <a:extLst>
              <a:ext uri="{FF2B5EF4-FFF2-40B4-BE49-F238E27FC236}">
                <a16:creationId xmlns:a16="http://schemas.microsoft.com/office/drawing/2014/main" id="{5D491B29-B132-4B41-8C9F-D1E66B86117B}"/>
              </a:ext>
            </a:extLst>
          </p:cNvPr>
          <p:cNvPicPr>
            <a:picLocks noChangeAspect="1"/>
          </p:cNvPicPr>
          <p:nvPr/>
        </p:nvPicPr>
        <p:blipFill>
          <a:blip r:embed="rId3"/>
          <a:stretch>
            <a:fillRect/>
          </a:stretch>
        </p:blipFill>
        <p:spPr>
          <a:xfrm>
            <a:off x="506190" y="4041457"/>
            <a:ext cx="5589810" cy="1914000"/>
          </a:xfrm>
          <a:prstGeom prst="rect">
            <a:avLst/>
          </a:prstGeom>
        </p:spPr>
      </p:pic>
    </p:spTree>
    <p:extLst>
      <p:ext uri="{BB962C8B-B14F-4D97-AF65-F5344CB8AC3E}">
        <p14:creationId xmlns:p14="http://schemas.microsoft.com/office/powerpoint/2010/main" val="110748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95F1C8A-050B-4F01-B270-3350DC56667A}"/>
              </a:ext>
            </a:extLst>
          </p:cNvPr>
          <p:cNvSpPr>
            <a:spLocks noGrp="1"/>
          </p:cNvSpPr>
          <p:nvPr>
            <p:ph idx="1"/>
          </p:nvPr>
        </p:nvSpPr>
        <p:spPr/>
        <p:txBody>
          <a:bodyPr/>
          <a:lstStyle/>
          <a:p>
            <a:endParaRPr lang="nl-NL"/>
          </a:p>
        </p:txBody>
      </p:sp>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8" name="Titel 7">
            <a:extLst>
              <a:ext uri="{FF2B5EF4-FFF2-40B4-BE49-F238E27FC236}">
                <a16:creationId xmlns:a16="http://schemas.microsoft.com/office/drawing/2014/main" id="{40F82A2A-A3BA-4A01-8D6B-C3AB3B65FCA0}"/>
              </a:ext>
            </a:extLst>
          </p:cNvPr>
          <p:cNvSpPr>
            <a:spLocks noGrp="1"/>
          </p:cNvSpPr>
          <p:nvPr>
            <p:ph type="title"/>
          </p:nvPr>
        </p:nvSpPr>
        <p:spPr/>
        <p:txBody>
          <a:bodyPr/>
          <a:lstStyle/>
          <a:p>
            <a:r>
              <a:rPr lang="nl-NL" dirty="0"/>
              <a:t>Belang van spiegels</a:t>
            </a:r>
          </a:p>
        </p:txBody>
      </p:sp>
      <p:sp>
        <p:nvSpPr>
          <p:cNvPr id="10" name="Titel 1">
            <a:extLst>
              <a:ext uri="{FF2B5EF4-FFF2-40B4-BE49-F238E27FC236}">
                <a16:creationId xmlns:a16="http://schemas.microsoft.com/office/drawing/2014/main" id="{B809D02A-9794-492C-BFBF-9663A27F3BD4}"/>
              </a:ext>
            </a:extLst>
          </p:cNvPr>
          <p:cNvSpPr txBox="1">
            <a:spLocks/>
          </p:cNvSpPr>
          <p:nvPr/>
        </p:nvSpPr>
        <p:spPr>
          <a:xfrm>
            <a:off x="2045013" y="2133955"/>
            <a:ext cx="7805020" cy="36001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l-NL" sz="26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We doen alsof alles een individuele (op basis van weloverwogen afweging) keuze is, maar dat is zelfbedrog: </a:t>
            </a:r>
          </a:p>
        </p:txBody>
      </p:sp>
      <p:pic>
        <p:nvPicPr>
          <p:cNvPr id="11" name="Afbeelding 10">
            <a:extLst>
              <a:ext uri="{FF2B5EF4-FFF2-40B4-BE49-F238E27FC236}">
                <a16:creationId xmlns:a16="http://schemas.microsoft.com/office/drawing/2014/main" id="{141F823E-CE27-4E10-8BCB-9D6A7201F8D7}"/>
              </a:ext>
            </a:extLst>
          </p:cNvPr>
          <p:cNvPicPr>
            <a:picLocks noChangeAspect="1"/>
          </p:cNvPicPr>
          <p:nvPr/>
        </p:nvPicPr>
        <p:blipFill>
          <a:blip r:embed="rId2"/>
          <a:stretch>
            <a:fillRect/>
          </a:stretch>
        </p:blipFill>
        <p:spPr>
          <a:xfrm>
            <a:off x="8125701" y="4181347"/>
            <a:ext cx="2695575" cy="2857500"/>
          </a:xfrm>
          <a:prstGeom prst="rect">
            <a:avLst/>
          </a:prstGeom>
        </p:spPr>
      </p:pic>
      <p:pic>
        <p:nvPicPr>
          <p:cNvPr id="12" name="Afbeelding 11">
            <a:extLst>
              <a:ext uri="{FF2B5EF4-FFF2-40B4-BE49-F238E27FC236}">
                <a16:creationId xmlns:a16="http://schemas.microsoft.com/office/drawing/2014/main" id="{7540CC7A-6843-43D9-9C77-76F1A1ECB1E3}"/>
              </a:ext>
            </a:extLst>
          </p:cNvPr>
          <p:cNvPicPr>
            <a:picLocks noChangeAspect="1"/>
          </p:cNvPicPr>
          <p:nvPr/>
        </p:nvPicPr>
        <p:blipFill>
          <a:blip r:embed="rId3"/>
          <a:stretch>
            <a:fillRect/>
          </a:stretch>
        </p:blipFill>
        <p:spPr>
          <a:xfrm>
            <a:off x="4785473" y="3472224"/>
            <a:ext cx="2324100" cy="2962275"/>
          </a:xfrm>
          <a:prstGeom prst="rect">
            <a:avLst/>
          </a:prstGeom>
        </p:spPr>
      </p:pic>
      <p:pic>
        <p:nvPicPr>
          <p:cNvPr id="13" name="Picture 2" descr="Image result for facebook">
            <a:extLst>
              <a:ext uri="{FF2B5EF4-FFF2-40B4-BE49-F238E27FC236}">
                <a16:creationId xmlns:a16="http://schemas.microsoft.com/office/drawing/2014/main" id="{ECDA3CF4-E48E-422F-8D02-4F3533C7B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770" y="3855890"/>
            <a:ext cx="2143125" cy="257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842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AF7226-2EB5-496D-90A7-8DD93D2A3B6F}"/>
              </a:ext>
            </a:extLst>
          </p:cNvPr>
          <p:cNvSpPr>
            <a:spLocks noGrp="1"/>
          </p:cNvSpPr>
          <p:nvPr>
            <p:ph type="body" sz="quarter" idx="14"/>
          </p:nvPr>
        </p:nvSpPr>
        <p:spPr/>
        <p:txBody>
          <a:bodyPr/>
          <a:lstStyle/>
          <a:p>
            <a:endParaRPr lang="nl-NL"/>
          </a:p>
        </p:txBody>
      </p:sp>
      <p:sp>
        <p:nvSpPr>
          <p:cNvPr id="8" name="Titel 7">
            <a:extLst>
              <a:ext uri="{FF2B5EF4-FFF2-40B4-BE49-F238E27FC236}">
                <a16:creationId xmlns:a16="http://schemas.microsoft.com/office/drawing/2014/main" id="{40F82A2A-A3BA-4A01-8D6B-C3AB3B65FCA0}"/>
              </a:ext>
            </a:extLst>
          </p:cNvPr>
          <p:cNvSpPr>
            <a:spLocks noGrp="1"/>
          </p:cNvSpPr>
          <p:nvPr>
            <p:ph type="title"/>
          </p:nvPr>
        </p:nvSpPr>
        <p:spPr/>
        <p:txBody>
          <a:bodyPr/>
          <a:lstStyle/>
          <a:p>
            <a:r>
              <a:rPr lang="nl-NL" dirty="0"/>
              <a:t>Context</a:t>
            </a:r>
          </a:p>
        </p:txBody>
      </p:sp>
      <p:sp>
        <p:nvSpPr>
          <p:cNvPr id="7" name="Tijdelijke aanduiding voor inhoud 6">
            <a:extLst>
              <a:ext uri="{FF2B5EF4-FFF2-40B4-BE49-F238E27FC236}">
                <a16:creationId xmlns:a16="http://schemas.microsoft.com/office/drawing/2014/main" id="{38D6698D-EEF9-428E-A979-A711993E074A}"/>
              </a:ext>
            </a:extLst>
          </p:cNvPr>
          <p:cNvSpPr>
            <a:spLocks noGrp="1"/>
          </p:cNvSpPr>
          <p:nvPr>
            <p:ph idx="1"/>
          </p:nvPr>
        </p:nvSpPr>
        <p:spPr/>
        <p:txBody>
          <a:bodyPr/>
          <a:lstStyle/>
          <a:p>
            <a:endParaRPr lang="nl-NL"/>
          </a:p>
        </p:txBody>
      </p:sp>
      <p:sp>
        <p:nvSpPr>
          <p:cNvPr id="14" name="Titel 1">
            <a:extLst>
              <a:ext uri="{FF2B5EF4-FFF2-40B4-BE49-F238E27FC236}">
                <a16:creationId xmlns:a16="http://schemas.microsoft.com/office/drawing/2014/main" id="{F36022CB-040B-4669-AAC3-4932722A1BF1}"/>
              </a:ext>
            </a:extLst>
          </p:cNvPr>
          <p:cNvSpPr txBox="1">
            <a:spLocks/>
          </p:cNvSpPr>
          <p:nvPr/>
        </p:nvSpPr>
        <p:spPr>
          <a:xfrm>
            <a:off x="593684" y="2179882"/>
            <a:ext cx="9972716" cy="427171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Gezondheidscultus</a:t>
            </a:r>
          </a:p>
          <a:p>
            <a:r>
              <a:rPr lang="nl-NL" sz="40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Zelfredzaamheid &amp; concurrentie als hoogste doel</a:t>
            </a:r>
          </a:p>
          <a:p>
            <a:r>
              <a:rPr lang="nl-NL" sz="40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Rol van prestaties en excellentie</a:t>
            </a:r>
          </a:p>
          <a:p>
            <a:r>
              <a:rPr lang="nl-NL" sz="4000" dirty="0">
                <a:solidFill>
                  <a:srgbClr val="3D1C48"/>
                </a:solidFill>
                <a:latin typeface="Source Sans Pro" panose="020B0503030403020204" pitchFamily="34" charset="0"/>
                <a:ea typeface="Source Sans Pro" panose="020B0503030403020204" pitchFamily="34" charset="0"/>
                <a:cs typeface="Calibri" panose="020F0502020204030204" pitchFamily="34" charset="0"/>
              </a:rPr>
              <a:t>Markt</a:t>
            </a:r>
          </a:p>
          <a:p>
            <a:endParaRPr lang="nl-NL" sz="4000" dirty="0">
              <a:solidFill>
                <a:srgbClr val="3D1C48"/>
              </a:solidFill>
              <a:latin typeface="Calibri" panose="020F0502020204030204" pitchFamily="34" charset="0"/>
              <a:cs typeface="Calibri" panose="020F0502020204030204" pitchFamily="34" charset="0"/>
            </a:endParaRPr>
          </a:p>
          <a:p>
            <a:r>
              <a:rPr lang="nl-NL" sz="2600" dirty="0">
                <a:solidFill>
                  <a:srgbClr val="3D1C48"/>
                </a:solidFill>
                <a:latin typeface="Calibri" panose="020F0502020204030204" pitchFamily="34" charset="0"/>
                <a:cs typeface="Calibri" panose="020F0502020204030204" pitchFamily="34" charset="0"/>
              </a:rPr>
              <a:t>(ik kies ervoor om </a:t>
            </a:r>
            <a:r>
              <a:rPr lang="nl-NL" sz="2600" dirty="0" err="1">
                <a:solidFill>
                  <a:srgbClr val="3D1C48"/>
                </a:solidFill>
                <a:latin typeface="Calibri" panose="020F0502020204030204" pitchFamily="34" charset="0"/>
                <a:cs typeface="Calibri" panose="020F0502020204030204" pitchFamily="34" charset="0"/>
              </a:rPr>
              <a:t>social</a:t>
            </a:r>
            <a:r>
              <a:rPr lang="nl-NL" sz="2600" dirty="0">
                <a:solidFill>
                  <a:srgbClr val="3D1C48"/>
                </a:solidFill>
                <a:latin typeface="Calibri" panose="020F0502020204030204" pitchFamily="34" charset="0"/>
                <a:cs typeface="Calibri" panose="020F0502020204030204" pitchFamily="34" charset="0"/>
              </a:rPr>
              <a:t> media en kritische verhandeling over de medische wetenschap, rol van ouders, rol van (medicijn)industrie, toegenomen waarde van diploma’s, negatieve gevolgen voor kinderen met een diagnose, niet mee te nemen i.v.m. de tijd)</a:t>
            </a:r>
          </a:p>
        </p:txBody>
      </p:sp>
    </p:spTree>
    <p:extLst>
      <p:ext uri="{BB962C8B-B14F-4D97-AF65-F5344CB8AC3E}">
        <p14:creationId xmlns:p14="http://schemas.microsoft.com/office/powerpoint/2010/main" val="4160303788"/>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A3ACD3C1948D42BECA485D05445E70" ma:contentTypeVersion="10" ma:contentTypeDescription="Een nieuw document maken." ma:contentTypeScope="" ma:versionID="3aad2d2b22397b4773a292c4f17bc4d7">
  <xsd:schema xmlns:xsd="http://www.w3.org/2001/XMLSchema" xmlns:xs="http://www.w3.org/2001/XMLSchema" xmlns:p="http://schemas.microsoft.com/office/2006/metadata/properties" xmlns:ns2="f1474087-4e67-4afa-8b67-260e774a898f" xmlns:ns3="49fac317-f441-4910-8e0b-ab191711c8a2" targetNamespace="http://schemas.microsoft.com/office/2006/metadata/properties" ma:root="true" ma:fieldsID="90f78fb1f710421f7028b4b3572f8c58" ns2:_="" ns3:_="">
    <xsd:import namespace="f1474087-4e67-4afa-8b67-260e774a898f"/>
    <xsd:import namespace="49fac317-f441-4910-8e0b-ab191711c8a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EventHashCode" minOccurs="0"/>
                <xsd:element ref="ns3:MediaServiceGenerationTim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74087-4e67-4afa-8b67-260e774a898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fac317-f441-4910-8e0b-ab191711c8a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94970A-92B4-457A-87C4-4A0CE45F87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474087-4e67-4afa-8b67-260e774a898f"/>
    <ds:schemaRef ds:uri="49fac317-f441-4910-8e0b-ab191711c8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154847-8480-4282-8A6E-B065C270DFB1}">
  <ds:schemaRefs>
    <ds:schemaRef ds:uri="http://schemas.microsoft.com/sharepoint/v3/contenttype/forms"/>
  </ds:schemaRefs>
</ds:datastoreItem>
</file>

<file path=customXml/itemProps3.xml><?xml version="1.0" encoding="utf-8"?>
<ds:datastoreItem xmlns:ds="http://schemas.openxmlformats.org/officeDocument/2006/customXml" ds:itemID="{3558786D-6B9D-4C35-8C33-C4964CA775EF}">
  <ds:schemaRefs>
    <ds:schemaRef ds:uri="http://www.w3.org/XML/1998/namespace"/>
    <ds:schemaRef ds:uri="http://purl.org/dc/elements/1.1/"/>
    <ds:schemaRef ds:uri="49fac317-f441-4910-8e0b-ab191711c8a2"/>
    <ds:schemaRef ds:uri="http://purl.org/dc/dcmitype/"/>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f1474087-4e67-4afa-8b67-260e774a898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6708</TotalTime>
  <Words>1883</Words>
  <Application>Microsoft Office PowerPoint</Application>
  <PresentationFormat>Breedbeeld</PresentationFormat>
  <Paragraphs>200</Paragraphs>
  <Slides>58</Slides>
  <Notes>0</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58</vt:i4>
      </vt:variant>
    </vt:vector>
  </HeadingPairs>
  <TitlesOfParts>
    <vt:vector size="70" baseType="lpstr">
      <vt:lpstr>Arial</vt:lpstr>
      <vt:lpstr>Calibri</vt:lpstr>
      <vt:lpstr>Calibri Light</vt:lpstr>
      <vt:lpstr>Roboto</vt:lpstr>
      <vt:lpstr>Roboto Black</vt:lpstr>
      <vt:lpstr>Roboto Medium</vt:lpstr>
      <vt:lpstr>Source Sans Pro</vt:lpstr>
      <vt:lpstr>Source Sans Pro Black</vt:lpstr>
      <vt:lpstr>Source Sans Pro Semibold</vt:lpstr>
      <vt:lpstr>Trebuchet MS</vt:lpstr>
      <vt:lpstr>Wingdings 3</vt:lpstr>
      <vt:lpstr>Kantoorthema</vt:lpstr>
      <vt:lpstr>“Weten we van gekkigheid nog wat normaal is?”</vt:lpstr>
      <vt:lpstr>PowerPoint-presentatie</vt:lpstr>
      <vt:lpstr>PowerPoint-presentatie</vt:lpstr>
      <vt:lpstr>PowerPoint-presentatie</vt:lpstr>
      <vt:lpstr>PowerPoint-presentatie</vt:lpstr>
      <vt:lpstr>Identiteitsverwerving</vt:lpstr>
      <vt:lpstr>Separatie</vt:lpstr>
      <vt:lpstr>Belang van spiegels</vt:lpstr>
      <vt:lpstr>Context</vt:lpstr>
      <vt:lpstr>Gezondheidscultus</vt:lpstr>
      <vt:lpstr>PowerPoint-presentatie</vt:lpstr>
      <vt:lpstr>Overheid en gezondheid in 2002</vt:lpstr>
      <vt:lpstr>Overheid en gezondheid in 2010</vt:lpstr>
      <vt:lpstr>Overheid en gezondheid in 2013</vt:lpstr>
      <vt:lpstr>Overheid en gezondheid in 2019</vt:lpstr>
      <vt:lpstr>PowerPoint-presentatie</vt:lpstr>
      <vt:lpstr>Kind moet de beste zijn</vt:lpstr>
      <vt:lpstr>PowerPoint-presentatie</vt:lpstr>
      <vt:lpstr>PowerPoint-presentatie</vt:lpstr>
      <vt:lpstr>PowerPoint-presentatie</vt:lpstr>
      <vt:lpstr>PowerPoint-presentatie</vt:lpstr>
      <vt:lpstr>PowerPoint-presentatie</vt:lpstr>
      <vt:lpstr>Maar stel dat je aan dat alles niet kunt voldoen?</vt:lpstr>
      <vt:lpstr>Zou er een relatie zijn tussen de manier waarop we onze samenleving/onderwijs/kinderopvang inrichten en het aantal jongeren dat jeugdhulp nodig heeft?</vt:lpstr>
      <vt:lpstr>PowerPoint-presentatie</vt:lpstr>
      <vt:lpstr>PowerPoint-presentatie</vt:lpstr>
      <vt:lpstr>Medicaliserend handelen</vt:lpstr>
      <vt:lpstr>PowerPoint-presentatie</vt:lpstr>
      <vt:lpstr>PowerPoint-presentatie</vt:lpstr>
      <vt:lpstr>Terwijl hersenonderzoek…</vt:lpstr>
      <vt:lpstr>Medicaliseren</vt:lpstr>
      <vt:lpstr>Welk woordje komt het meeste voor in de DSM?</vt:lpstr>
      <vt:lpstr>Kortom, kunnen we nog zien..</vt:lpstr>
      <vt:lpstr>En dat geeft ruimte…</vt:lpstr>
      <vt:lpstr>PowerPoint-presentatie</vt:lpstr>
      <vt:lpstr>PowerPoint-presentatie</vt:lpstr>
      <vt:lpstr>PowerPoint-presentatie</vt:lpstr>
      <vt:lpstr>In DSM 5</vt:lpstr>
      <vt:lpstr>PowerPoint-presentatie</vt:lpstr>
      <vt:lpstr>Wat is er gebeurd?</vt:lpstr>
      <vt:lpstr>Diagnoses bieden voordelen</vt:lpstr>
      <vt:lpstr>Diagnoses bieden voordelen</vt:lpstr>
      <vt:lpstr>Reïficeren</vt:lpstr>
      <vt:lpstr>Maar ook nadelen</vt:lpstr>
      <vt:lpstr>En denken in termen van classificaties</vt:lpstr>
      <vt:lpstr>En in taal is het vaak een uitsluitingscriterium</vt:lpstr>
      <vt:lpstr>PowerPoint-presentatie</vt:lpstr>
      <vt:lpstr>Je hebt alleen iets aan samenwerken als:</vt:lpstr>
      <vt:lpstr>Integraal samenwerken?!</vt:lpstr>
      <vt:lpstr>Preventie</vt:lpstr>
      <vt:lpstr>Preventie</vt:lpstr>
      <vt:lpstr>PowerPoint-presentatie</vt:lpstr>
      <vt:lpstr>Preventie</vt:lpstr>
      <vt:lpstr>Samenwerking gaat eerst over het erkennen van het eigene van de school en daar ook goed in zijn. Een context bouwen waarin:</vt:lpstr>
      <vt:lpstr>Samenwerking kan niet los van debat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Rik Bakker</dc:creator>
  <cp:lastModifiedBy>Erik Graaf, de</cp:lastModifiedBy>
  <cp:revision>36</cp:revision>
  <cp:lastPrinted>2019-06-11T11:43:58Z</cp:lastPrinted>
  <dcterms:created xsi:type="dcterms:W3CDTF">2018-08-30T14:17:24Z</dcterms:created>
  <dcterms:modified xsi:type="dcterms:W3CDTF">2019-11-11T07:26:19Z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0x010100BBA3ACD3C1948D42BECA485D05445E70</vt:lpwstr>
  </property>
</Properties>
</file>